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er" panose="020B0604020202020204" charset="0"/>
      <p:regular r:id="rId18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6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j Agafonova" userId="5df00f40f5786e55" providerId="LiveId" clId="{0E051BF9-774B-4BAB-9FAE-9FB6DC934660}"/>
    <pc:docChg chg="custSel modSld">
      <pc:chgData name="Anastasij Agafonova" userId="5df00f40f5786e55" providerId="LiveId" clId="{0E051BF9-774B-4BAB-9FAE-9FB6DC934660}" dt="2026-03-26T13:59:56.151" v="0" actId="313"/>
      <pc:docMkLst>
        <pc:docMk/>
      </pc:docMkLst>
      <pc:sldChg chg="modSp mod">
        <pc:chgData name="Anastasij Agafonova" userId="5df00f40f5786e55" providerId="LiveId" clId="{0E051BF9-774B-4BAB-9FAE-9FB6DC934660}" dt="2026-03-26T13:59:56.151" v="0" actId="313"/>
        <pc:sldMkLst>
          <pc:docMk/>
          <pc:sldMk cId="0" sldId="256"/>
        </pc:sldMkLst>
        <pc:spChg chg="mod">
          <ac:chgData name="Anastasij Agafonova" userId="5df00f40f5786e55" providerId="LiveId" clId="{0E051BF9-774B-4BAB-9FAE-9FB6DC934660}" dt="2026-03-26T13:59:56.151" v="0" actId="313"/>
          <ac:spMkLst>
            <pc:docMk/>
            <pc:sldMk cId="0" sldId="256"/>
            <ac:spMk id="9" creationId="{15E4BB2D-AC86-4D2F-BE86-F3B30DC638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2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EC49B-0B47-161D-CC7E-D98E259E2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F5446-D3C3-1FE8-AAC3-E9FD1B1F6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932FD-88AA-E491-6AB4-89934688F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302EA-8029-AD7B-9A4D-171FA7E4E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255" y="0"/>
            <a:ext cx="545211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7542" y="4157381"/>
            <a:ext cx="7556421" cy="546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Современный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нетворкинг для студентов РГАУ‑МСХА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17542" y="477691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Инновационный цифровой сервис для безопасных знакомств, поиска единомышленников и формирования социальных связей внутри академического сообщества им. К.А. </a:t>
            </a:r>
            <a:r>
              <a:rPr lang="en-US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Тимирязева</a:t>
            </a: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4BB2D-AC86-4D2F-BE86-F3B30DC6389D}"/>
              </a:ext>
            </a:extLst>
          </p:cNvPr>
          <p:cNvSpPr txBox="1"/>
          <p:nvPr/>
        </p:nvSpPr>
        <p:spPr>
          <a:xfrm>
            <a:off x="6438152" y="6784913"/>
            <a:ext cx="7315200" cy="116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850"/>
              </a:lnSpc>
              <a:buNone/>
            </a:pPr>
            <a: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Выполнили студенты 4 курса: </a:t>
            </a:r>
            <a:r>
              <a:rPr lang="ru-RU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Агафонова Анастасия Владимировна, Вардаков Игорь Станиславович </a:t>
            </a:r>
            <a:b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Научный руководитель:  к.т.н., Гавриловская Надежда Владимировна</a:t>
            </a:r>
            <a:endParaRPr lang="en-US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Шрифт, дизайн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1293B8-578A-BAC1-EBED-B7E1CB8B7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04" y="1169521"/>
            <a:ext cx="3913096" cy="2987860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Графика, мультфильм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E4E159-56F1-E4C2-8F00-6BF694F2E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696" y="227686"/>
            <a:ext cx="965004" cy="11820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60F25-54FD-838A-C7A7-AF712F8FE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ACE563D-8DB5-FB57-AF93-E59D5291DD6F}"/>
              </a:ext>
            </a:extLst>
          </p:cNvPr>
          <p:cNvSpPr/>
          <p:nvPr/>
        </p:nvSpPr>
        <p:spPr>
          <a:xfrm>
            <a:off x="6317542" y="4157381"/>
            <a:ext cx="7556421" cy="546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Современный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нетворкинг для студентов РГАУ‑МСХА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C742D25-6BA8-D543-D84E-326E9E9E0946}"/>
              </a:ext>
            </a:extLst>
          </p:cNvPr>
          <p:cNvSpPr/>
          <p:nvPr/>
        </p:nvSpPr>
        <p:spPr>
          <a:xfrm>
            <a:off x="6317542" y="477691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Инновационный цифровой сервис для безопасных знакомств, поиска единомышленников и формирования социальных связей внутри академического сообщества им. К.А. </a:t>
            </a:r>
            <a:r>
              <a:rPr lang="en-US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Тимирязева</a:t>
            </a: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en-US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en-US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24FC1-036D-E087-A0D1-08FD25D3F2FF}"/>
              </a:ext>
            </a:extLst>
          </p:cNvPr>
          <p:cNvSpPr txBox="1"/>
          <p:nvPr/>
        </p:nvSpPr>
        <p:spPr>
          <a:xfrm>
            <a:off x="6438152" y="6784913"/>
            <a:ext cx="7315200" cy="79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</a:pPr>
            <a: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Выполнил(а): студентка 4 курса </a:t>
            </a:r>
            <a:r>
              <a:rPr lang="ru-RU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Агафонова Анастасия Владимировна </a:t>
            </a:r>
            <a:b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Научный руководитель:  к.т.н., Гавриловская Надежда Владимировна</a:t>
            </a:r>
            <a:endParaRPr lang="en-US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Шрифт, дизайн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ED94E3-A8A2-7E27-336E-6587DEFF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204" y="1169521"/>
            <a:ext cx="3913096" cy="2987860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Графика, мультфильм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32D1C1-2812-45F1-F0D6-081BC2157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696" y="227686"/>
            <a:ext cx="965004" cy="1182014"/>
          </a:xfrm>
          <a:prstGeom prst="rect">
            <a:avLst/>
          </a:prstGeom>
        </p:spPr>
      </p:pic>
      <p:pic>
        <p:nvPicPr>
          <p:cNvPr id="5" name="Image 0">
            <a:extLst>
              <a:ext uri="{FF2B5EF4-FFF2-40B4-BE49-F238E27FC236}">
                <a16:creationId xmlns:a16="http://schemas.microsoft.com/office/drawing/2014/main" id="{4FBEA857-F9C1-E888-5F75-955913CC52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8255" y="0"/>
            <a:ext cx="545211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0135"/>
            <a:ext cx="1162169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Проблема: изоляция и сложности в поиске связей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91515" y="2009611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335173"/>
            <a:ext cx="35305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Безопасность и доверие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8224" y="2825591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Общедоступные приложения не подтверждают статус студента, что увеличивает риск мошенничества и снижает доверие.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2100739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233517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Нерелевантные рекомендации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51396" y="317992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Сервисы не учитывают академический контекст — расписание, факультет, участие в кружках и успеваемость.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2100739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233517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Разрозненные инструменты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74568" y="3179921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Поиск партнёров для учёбы и досуга требует переключения между множеством платформ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471061" y="5044395"/>
            <a:ext cx="6407944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28224" y="5335786"/>
            <a:ext cx="32786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Низкая вовлечённость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28224" y="5826204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Студенты часто не знают о мероприятиях и возможностях участия внутри вуза.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557212" y="5213587"/>
            <a:ext cx="6407944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62982" y="5335786"/>
            <a:ext cx="34880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Риски передачи данных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62982" y="5826204"/>
            <a:ext cx="59390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Иностранные платформы ставят под угрозу хранение персональных данных за рубежом, что противоречит требованиям 152‑ФЗ.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11354"/>
            <a:ext cx="4205168" cy="56068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9981" y="1937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Целевая аудитория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818164" y="2720042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Основные сегменты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5559981" y="3298388"/>
            <a:ext cx="8284131" cy="3141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Студенты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17–</a:t>
            </a:r>
            <a:r>
              <a:rPr lang="ru-RU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5 лет — ищут учебных партнёров, друзей и досуг в рамках вуза.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Студенческие объединения — профкомы, волонтёры, секции, научные кружки.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Администрация — центры карьеры и воспитательной работы для укрепления сообщества.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Локальные партнёры — кафе и сервисы, заинтересованные в молодёжной аудитории.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145" y="0"/>
            <a:ext cx="545211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5174" y="847130"/>
            <a:ext cx="3821668" cy="477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Как это работает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55174" y="1566267"/>
            <a:ext cx="190976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01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155174" y="1868091"/>
            <a:ext cx="780645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6155174" y="2009299"/>
            <a:ext cx="3447455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Регистрация и верификация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55174" y="2404348"/>
            <a:ext cx="7806452" cy="563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Подтверждение статуса студента через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студенческий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билет</a:t>
            </a:r>
            <a:r>
              <a:rPr lang="ru-RU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в 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MAX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155174" y="3271718"/>
            <a:ext cx="190976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02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55174" y="3573542"/>
            <a:ext cx="780645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6120943" y="3725464"/>
            <a:ext cx="2388513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Создание профиля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155174" y="4109799"/>
            <a:ext cx="780645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Интересы, навыки, учебное направление и доступность по расписанию.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155174" y="4695587"/>
            <a:ext cx="190976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03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55174" y="4997410"/>
            <a:ext cx="780645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6155174" y="5138618"/>
            <a:ext cx="3115985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Интеллектуальный поиск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155174" y="5475981"/>
            <a:ext cx="780645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Подбор на основе академических и поведенческих данных.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155174" y="6119455"/>
            <a:ext cx="190976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04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155174" y="6421279"/>
            <a:ext cx="780645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8" name="Text 15"/>
          <p:cNvSpPr/>
          <p:nvPr/>
        </p:nvSpPr>
        <p:spPr>
          <a:xfrm>
            <a:off x="6155174" y="6562487"/>
            <a:ext cx="2388513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Безопасная связь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155174" y="6957536"/>
            <a:ext cx="780645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Защищённый чат, планирование встреч и модуль репутации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">
            <a:extLst>
              <a:ext uri="{FF2B5EF4-FFF2-40B4-BE49-F238E27FC236}">
                <a16:creationId xmlns:a16="http://schemas.microsoft.com/office/drawing/2014/main" id="{B2105D38-F7DD-5473-351C-E79CF3C732BC}"/>
              </a:ext>
            </a:extLst>
          </p:cNvPr>
          <p:cNvSpPr/>
          <p:nvPr/>
        </p:nvSpPr>
        <p:spPr>
          <a:xfrm>
            <a:off x="2244185" y="4750713"/>
            <a:ext cx="4759425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93E52C74-6AE6-509E-B552-C7A1C7D49A5D}"/>
              </a:ext>
            </a:extLst>
          </p:cNvPr>
          <p:cNvSpPr/>
          <p:nvPr/>
        </p:nvSpPr>
        <p:spPr>
          <a:xfrm>
            <a:off x="7286085" y="4750713"/>
            <a:ext cx="4759425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0" name="Shape 1">
            <a:extLst>
              <a:ext uri="{FF2B5EF4-FFF2-40B4-BE49-F238E27FC236}">
                <a16:creationId xmlns:a16="http://schemas.microsoft.com/office/drawing/2014/main" id="{F12A772E-D7C6-CE54-F09C-3761CDDC6AA9}"/>
              </a:ext>
            </a:extLst>
          </p:cNvPr>
          <p:cNvSpPr/>
          <p:nvPr/>
        </p:nvSpPr>
        <p:spPr>
          <a:xfrm>
            <a:off x="4936585" y="1588533"/>
            <a:ext cx="4759425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D9F1565F-832E-3F2F-0E16-05CC52E6BA77}"/>
              </a:ext>
            </a:extLst>
          </p:cNvPr>
          <p:cNvSpPr/>
          <p:nvPr/>
        </p:nvSpPr>
        <p:spPr>
          <a:xfrm>
            <a:off x="9762585" y="1588533"/>
            <a:ext cx="4759425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135BB1FA-0822-0B55-28FF-2083B55D9909}"/>
              </a:ext>
            </a:extLst>
          </p:cNvPr>
          <p:cNvSpPr/>
          <p:nvPr/>
        </p:nvSpPr>
        <p:spPr>
          <a:xfrm>
            <a:off x="97885" y="1588533"/>
            <a:ext cx="4759425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654901" y="479702"/>
            <a:ext cx="10051137" cy="532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Решение: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ТимЛинк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–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ключевые возможности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4" y="1944648"/>
            <a:ext cx="681395" cy="8516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94830" y="1944648"/>
            <a:ext cx="3662482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Безопасная верификация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94830" y="2730223"/>
            <a:ext cx="3662482" cy="1524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Подтверждение статуса обучающегося исключает посторонних и повышает доверие внутри платформы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30" y="1944648"/>
            <a:ext cx="681395" cy="85165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4255" y="1944648"/>
            <a:ext cx="3662482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Интеллектуальный подбор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54255" y="2730223"/>
            <a:ext cx="3662482" cy="138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Анализ расписания (30%), интересов (25%), академического профиля (20%), секций (15%) и целей (10%).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256" y="1944648"/>
            <a:ext cx="681395" cy="85165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713681" y="1944648"/>
            <a:ext cx="3865919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Доступ через MAX‑бота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713681" y="2730223"/>
            <a:ext cx="3865919" cy="138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Веб‑интерфейс без установки приложений — запуск за один клик для быстрого доступа.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34" y="5212874"/>
            <a:ext cx="681395" cy="85165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374260" y="5212874"/>
            <a:ext cx="4164648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Интеграция с вузом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3374260" y="5998448"/>
            <a:ext cx="4164648" cy="1651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Синхронизация с открытыми данными: расписание, кружки и мероприятия.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685" y="5212874"/>
            <a:ext cx="681395" cy="78557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412111" y="5212874"/>
            <a:ext cx="4164648" cy="306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Хранение в РФ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412111" y="5665669"/>
            <a:ext cx="3386189" cy="1219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Данные хранятся на серверах в РФ в соответствии с законом 152‑ФЗ.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48298" y="1868925"/>
            <a:ext cx="3624620" cy="802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Технологическое решение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96430" y="2855358"/>
            <a:ext cx="4296332" cy="1124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Модульная архитектура с автономными компонентами для верификации, сбора предпочтений, алгоритмического подбора, коммуникации и интеграции с данными вуза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91" y="626269"/>
            <a:ext cx="7067312" cy="39445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97391" y="4698683"/>
            <a:ext cx="7067312" cy="65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Безопасность: шифрование при передаче, хранение в РФ и соответствие 152‑ФЗ. Рекомендательная система обучается на обратной связи пользователей и показывает процент совместимости.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565736" y="5592663"/>
            <a:ext cx="2685693" cy="1124903"/>
          </a:xfrm>
          <a:prstGeom prst="roundRect">
            <a:avLst>
              <a:gd name="adj" fmla="val 599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Text 4"/>
          <p:cNvSpPr/>
          <p:nvPr/>
        </p:nvSpPr>
        <p:spPr>
          <a:xfrm>
            <a:off x="1956673" y="5770602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Сервер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56673" y="6089690"/>
            <a:ext cx="2318742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Python, Django/Flask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572595" y="5587127"/>
            <a:ext cx="2685693" cy="1124903"/>
          </a:xfrm>
          <a:prstGeom prst="roundRect">
            <a:avLst>
              <a:gd name="adj" fmla="val 599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756071" y="5770602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База данных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756071" y="6089690"/>
            <a:ext cx="2318742" cy="4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PostgreSQL с шифрованием ПДн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371993" y="5587127"/>
            <a:ext cx="2685693" cy="1124903"/>
          </a:xfrm>
          <a:prstGeom prst="roundRect">
            <a:avLst>
              <a:gd name="adj" fmla="val 599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55468" y="5770602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Алгоритмы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55468" y="6089690"/>
            <a:ext cx="2318742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Pandas, Scikit‑learn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171390" y="5587127"/>
            <a:ext cx="2685812" cy="1124903"/>
          </a:xfrm>
          <a:prstGeom prst="roundRect">
            <a:avLst>
              <a:gd name="adj" fmla="val 599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0354866" y="5770602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Клиент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354866" y="6089690"/>
            <a:ext cx="2318861" cy="4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Встроенный веб‑интерфейс на JavaScript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1773198" y="6825734"/>
            <a:ext cx="11084004" cy="905470"/>
          </a:xfrm>
          <a:prstGeom prst="roundRect">
            <a:avLst>
              <a:gd name="adj" fmla="val 745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956673" y="7009209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Интеграция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956673" y="7328297"/>
            <a:ext cx="10717054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MAX Bot API и MAX Web Apps API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5920" y="917019"/>
            <a:ext cx="5946577" cy="497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Конкуренты и преимущества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410891" y="1675567"/>
            <a:ext cx="3302675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VK Знакомства — минусы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10891" y="2090857"/>
            <a:ext cx="7037189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Нет подтверждения статуса студента; отсутствует учёт расписания и интеграция с вузом.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1410891" y="3036451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Twinby — минусы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10891" y="3451741"/>
            <a:ext cx="7037189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Фокус на психологическом подборе, но нет привязки к образовательной среде и верификации.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410891" y="4397335"/>
            <a:ext cx="3234928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Telegram‑чаты — минусы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10891" y="4812625"/>
            <a:ext cx="7037189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Неформальная структура, высокая вероятность спама и отсутствие персонализированных рекомендаций.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95920" y="5705060"/>
            <a:ext cx="7752159" cy="3238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1317546" y="6001822"/>
            <a:ext cx="4481513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Ключевые преимущества ТимЛинк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1317546" y="6417112"/>
            <a:ext cx="7130534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Верификация студентов, алгоритм с академическими данными, интеграция с вузом, доступ через мессенджер, хранение данных в РФ, модуль репутации и масштабируемая архитектура.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Изображение выглядит как текст, Шрифт, дизайн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12DB6C-C949-7811-307D-37987F977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0" y="6151663"/>
            <a:ext cx="893486" cy="682225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8247931-5EDF-2296-93D9-4BFE37D9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3" y="1683623"/>
            <a:ext cx="7493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2F5A6A70-75F8-ED98-8C48-4D383B4F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4" y="3034945"/>
            <a:ext cx="914816" cy="9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Изображение выглядит как символ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E0D1559-3B2C-F8C2-29D3-D69372E4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323" y="4449695"/>
            <a:ext cx="876443" cy="8764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203" y="313729"/>
            <a:ext cx="12908597" cy="1095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Рынок и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потребители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–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масштаб и потенциал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52227" y="1795784"/>
            <a:ext cx="3849291" cy="1195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Фокус на российском рынке: более 7 млн студентов вузов. Старт — РГАУ‑МСХА (≈15 000 студентов). Масштабирование: вузы Москвы (~50 000 студентов) и профильные вузы РФ (&gt;500 000 студентов).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59803" y="3429272"/>
            <a:ext cx="3849291" cy="2241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Высокий спрос на верифицированные платформы по защите ПДн и импортозамещению.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Telegram используют свыше 80% студентов — удобный путь достижения аудитории через MAX‑бота.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Пилот в РГАУ‑МСХА позволит собрать данные для улучшения рекомендаций и расширения рынка.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56" y="1723430"/>
            <a:ext cx="7505462" cy="41890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702856" y="6056828"/>
            <a:ext cx="7505462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Стратегия выхода: пилот → оптимизация алгоритмов → партнёрство с администрацией вузов и локальным бизнесом → масштабирование на профильные вузы.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61145" y="0"/>
            <a:ext cx="545211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34859" y="488178"/>
            <a:ext cx="6146959" cy="418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Краткие выводы и следующие шаги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030" y="1472963"/>
            <a:ext cx="3925133" cy="1381720"/>
          </a:xfrm>
          <a:prstGeom prst="roundRect">
            <a:avLst>
              <a:gd name="adj" fmla="val 2904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9976" y="1699300"/>
            <a:ext cx="209014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Цель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9975" y="2034580"/>
            <a:ext cx="3873579" cy="69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Создать безопасную, верифицированную платформу для эффективного нетворкинга внутри РГАУ‑МСХА.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33555" y="1524516"/>
            <a:ext cx="3925253" cy="1381720"/>
          </a:xfrm>
          <a:prstGeom prst="roundRect">
            <a:avLst>
              <a:gd name="adj" fmla="val 2904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08339" y="1699300"/>
            <a:ext cx="209014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Пилот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08339" y="2034580"/>
            <a:ext cx="3575685" cy="69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Запуск MVP через MAX‑бота, интеграция расписания и начальная верификация студентов.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5192" y="3029466"/>
            <a:ext cx="3925133" cy="1614011"/>
          </a:xfrm>
          <a:prstGeom prst="roundRect">
            <a:avLst>
              <a:gd name="adj" fmla="val 2486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59976" y="3204250"/>
            <a:ext cx="209014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Метрики успеха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9976" y="3539530"/>
            <a:ext cx="3575566" cy="929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Уровень верификации, конверсия в активных пользователей, число организованных встреч и обратная связь по релевантности рекомендаций.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633555" y="3029466"/>
            <a:ext cx="3925253" cy="1614011"/>
          </a:xfrm>
          <a:prstGeom prst="roundRect">
            <a:avLst>
              <a:gd name="adj" fmla="val 2486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4" name="Text 11"/>
          <p:cNvSpPr/>
          <p:nvPr/>
        </p:nvSpPr>
        <p:spPr>
          <a:xfrm>
            <a:off x="4808339" y="3204250"/>
            <a:ext cx="209014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Дальше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808339" y="3539530"/>
            <a:ext cx="3575685" cy="69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Оптимизация алгоритма на основе данных пилота, расширение интеграций с вузами и запуск модели монетизации.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46022DAC-F8E6-3691-DD59-7BC0B35D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5" y="6195020"/>
            <a:ext cx="2001725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FEA9184-0A29-1B95-F710-6C23B67794EA}"/>
              </a:ext>
            </a:extLst>
          </p:cNvPr>
          <p:cNvGrpSpPr/>
          <p:nvPr/>
        </p:nvGrpSpPr>
        <p:grpSpPr>
          <a:xfrm>
            <a:off x="3050852" y="5420145"/>
            <a:ext cx="5507956" cy="2592288"/>
            <a:chOff x="3050852" y="5420145"/>
            <a:chExt cx="5507956" cy="2592288"/>
          </a:xfrm>
        </p:grpSpPr>
        <p:sp>
          <p:nvSpPr>
            <p:cNvPr id="31" name="Текст 2">
              <a:extLst>
                <a:ext uri="{FF2B5EF4-FFF2-40B4-BE49-F238E27FC236}">
                  <a16:creationId xmlns:a16="http://schemas.microsoft.com/office/drawing/2014/main" id="{140BA083-1E81-ACC2-DC21-C42B194CC110}"/>
                </a:ext>
              </a:extLst>
            </p:cNvPr>
            <p:cNvSpPr txBox="1"/>
            <p:nvPr/>
          </p:nvSpPr>
          <p:spPr>
            <a:xfrm>
              <a:off x="3448858" y="5420145"/>
              <a:ext cx="4711944" cy="25922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noAutofit/>
            </a:bodyPr>
            <a:lstStyle/>
            <a:p>
              <a:pPr defTabSz="877822">
                <a:defRPr sz="6900">
                  <a:solidFill>
                    <a:srgbClr val="8F00FF"/>
                  </a:solidFill>
                  <a:latin typeface="Gilroy-ExtraBold"/>
                  <a:ea typeface="Gilroy-ExtraBold"/>
                  <a:cs typeface="Gilroy-ExtraBold"/>
                  <a:sym typeface="Gilroy-ExtraBold"/>
                </a:defRPr>
              </a:pPr>
              <a:endParaRPr lang="ru-RU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Двойные круглые скобки 10">
              <a:extLst>
                <a:ext uri="{FF2B5EF4-FFF2-40B4-BE49-F238E27FC236}">
                  <a16:creationId xmlns:a16="http://schemas.microsoft.com/office/drawing/2014/main" id="{38516A6B-C783-D55C-CD53-378D2ABD173C}"/>
                </a:ext>
              </a:extLst>
            </p:cNvPr>
            <p:cNvSpPr/>
            <p:nvPr/>
          </p:nvSpPr>
          <p:spPr>
            <a:xfrm>
              <a:off x="3050852" y="5523713"/>
              <a:ext cx="5507956" cy="2013173"/>
            </a:xfrm>
            <a:prstGeom prst="bracketPair">
              <a:avLst/>
            </a:prstGeom>
            <a:ln w="101600" cap="rnd" cmpd="sng">
              <a:gradFill flip="none" rotWithShape="1">
                <a:gsLst>
                  <a:gs pos="0">
                    <a:srgbClr val="8F00FF"/>
                  </a:gs>
                  <a:gs pos="30000">
                    <a:srgbClr val="8F00FF"/>
                  </a:gs>
                  <a:gs pos="42000">
                    <a:srgbClr val="ED3833"/>
                  </a:gs>
                  <a:gs pos="100000">
                    <a:srgbClr val="ED3833"/>
                  </a:gs>
                </a:gsLst>
                <a:path path="circle">
                  <a:fillToRect l="100000" b="100000"/>
                </a:path>
                <a:tileRect t="-100000" r="-100000"/>
              </a:gra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Заголовок 1">
              <a:extLst>
                <a:ext uri="{FF2B5EF4-FFF2-40B4-BE49-F238E27FC236}">
                  <a16:creationId xmlns:a16="http://schemas.microsoft.com/office/drawing/2014/main" id="{7E1D0565-B594-E71D-7468-03B56185283B}"/>
                </a:ext>
              </a:extLst>
            </p:cNvPr>
            <p:cNvSpPr txBox="1">
              <a:spLocks/>
            </p:cNvSpPr>
            <p:nvPr/>
          </p:nvSpPr>
          <p:spPr>
            <a:xfrm>
              <a:off x="3448858" y="5667728"/>
              <a:ext cx="4203124" cy="17251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>
                  <a:solidFill>
                    <a:srgbClr val="8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Студенческий</a:t>
              </a:r>
              <a:r>
                <a:rPr lang="ru-RU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br>
                <a:rPr lang="ru-RU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ru-RU" b="1" dirty="0">
                  <a:solidFill>
                    <a:srgbClr val="ED3833"/>
                  </a:solidFill>
                  <a:latin typeface="Arial Black" panose="020B0A04020102020204" pitchFamily="34" charset="0"/>
                </a:rPr>
                <a:t>Стартап</a:t>
              </a: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7A6F2F6B-39D2-0428-F6B1-7D835C53B842}"/>
                </a:ext>
              </a:extLst>
            </p:cNvPr>
            <p:cNvSpPr/>
            <p:nvPr/>
          </p:nvSpPr>
          <p:spPr>
            <a:xfrm>
              <a:off x="6291212" y="6984804"/>
              <a:ext cx="1706284" cy="525971"/>
            </a:xfrm>
            <a:prstGeom prst="roundRect">
              <a:avLst/>
            </a:prstGeom>
            <a:solidFill>
              <a:srgbClr val="FF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VII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очередь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770</Words>
  <Application>Microsoft Office PowerPoint</Application>
  <PresentationFormat>Произвольный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Inter</vt:lpstr>
      <vt:lpstr>Calibri</vt:lpstr>
      <vt:lpstr>Arial Black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Анастасия</dc:creator>
  <cp:lastModifiedBy>Anastasij Agafonova</cp:lastModifiedBy>
  <cp:revision>10</cp:revision>
  <dcterms:created xsi:type="dcterms:W3CDTF">2026-03-15T10:30:13Z</dcterms:created>
  <dcterms:modified xsi:type="dcterms:W3CDTF">2026-03-26T14:00:01Z</dcterms:modified>
</cp:coreProperties>
</file>