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7" r:id="rId3"/>
    <p:sldId id="267" r:id="rId4"/>
    <p:sldId id="281" r:id="rId5"/>
    <p:sldId id="271" r:id="rId6"/>
    <p:sldId id="283" r:id="rId7"/>
    <p:sldId id="277" r:id="rId8"/>
    <p:sldId id="268" r:id="rId9"/>
    <p:sldId id="280" r:id="rId10"/>
    <p:sldId id="276" r:id="rId11"/>
    <p:sldId id="286" r:id="rId12"/>
    <p:sldId id="279" r:id="rId13"/>
    <p:sldId id="284" r:id="rId14"/>
    <p:sldId id="289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B3D7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83" autoAdjust="0"/>
    <p:restoredTop sz="97971" autoAdjust="0"/>
  </p:normalViewPr>
  <p:slideViewPr>
    <p:cSldViewPr>
      <p:cViewPr varScale="1">
        <p:scale>
          <a:sx n="110" d="100"/>
          <a:sy n="110" d="100"/>
        </p:scale>
        <p:origin x="208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765E48-E52D-4983-8438-C8C59620BAA0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3BA7A-F4F2-4318-BE5B-20DF3BF89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617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3BA7A-F4F2-4318-BE5B-20DF3BF894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409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DCC1-630B-48DF-8CC0-6D88113E17D3}" type="datetimeFigureOut">
              <a:rPr lang="ru-RU" smtClean="0"/>
              <a:pPr/>
              <a:t>25.11.2023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ECE8-9FC3-4956-98DA-294EB39FE0B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DCC1-630B-48DF-8CC0-6D88113E17D3}" type="datetimeFigureOut">
              <a:rPr lang="ru-RU" smtClean="0"/>
              <a:pPr/>
              <a:t>25.11.2023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ECE8-9FC3-4956-98DA-294EB39FE0B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DCC1-630B-48DF-8CC0-6D88113E17D3}" type="datetimeFigureOut">
              <a:rPr lang="ru-RU" smtClean="0"/>
              <a:pPr/>
              <a:t>25.11.2023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ECE8-9FC3-4956-98DA-294EB39FE0B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DCC1-630B-48DF-8CC0-6D88113E17D3}" type="datetimeFigureOut">
              <a:rPr lang="ru-RU" smtClean="0"/>
              <a:pPr/>
              <a:t>25.11.2023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ECE8-9FC3-4956-98DA-294EB39FE0B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DCC1-630B-48DF-8CC0-6D88113E17D3}" type="datetimeFigureOut">
              <a:rPr lang="ru-RU" smtClean="0"/>
              <a:pPr/>
              <a:t>25.11.2023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ECE8-9FC3-4956-98DA-294EB39FE0B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DCC1-630B-48DF-8CC0-6D88113E17D3}" type="datetimeFigureOut">
              <a:rPr lang="ru-RU" smtClean="0"/>
              <a:pPr/>
              <a:t>25.11.2023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ECE8-9FC3-4956-98DA-294EB39FE0B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DCC1-630B-48DF-8CC0-6D88113E17D3}" type="datetimeFigureOut">
              <a:rPr lang="ru-RU" smtClean="0"/>
              <a:pPr/>
              <a:t>25.11.2023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ECE8-9FC3-4956-98DA-294EB39FE0B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DCC1-630B-48DF-8CC0-6D88113E17D3}" type="datetimeFigureOut">
              <a:rPr lang="ru-RU" smtClean="0"/>
              <a:pPr/>
              <a:t>25.11.2023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ECE8-9FC3-4956-98DA-294EB39FE0B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DCC1-630B-48DF-8CC0-6D88113E17D3}" type="datetimeFigureOut">
              <a:rPr lang="ru-RU" smtClean="0"/>
              <a:pPr/>
              <a:t>25.11.2023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ECE8-9FC3-4956-98DA-294EB39FE0B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DCC1-630B-48DF-8CC0-6D88113E17D3}" type="datetimeFigureOut">
              <a:rPr lang="ru-RU" smtClean="0"/>
              <a:pPr/>
              <a:t>25.11.2023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ECE8-9FC3-4956-98DA-294EB39FE0B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DCC1-630B-48DF-8CC0-6D88113E17D3}" type="datetimeFigureOut">
              <a:rPr lang="ru-RU" smtClean="0"/>
              <a:pPr/>
              <a:t>25.11.2023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ECE8-9FC3-4956-98DA-294EB39FE0B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8DCC1-630B-48DF-8CC0-6D88113E17D3}" type="datetimeFigureOut">
              <a:rPr lang="ru-RU" smtClean="0"/>
              <a:pPr/>
              <a:t>25.11.2023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CECE8-9FC3-4956-98DA-294EB39FE0B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614" y="1556792"/>
            <a:ext cx="8928992" cy="2378695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«Приложение по отслеживанию автобусов»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4769768"/>
            <a:ext cx="3732534" cy="1755576"/>
          </a:xfrm>
        </p:spPr>
        <p:txBody>
          <a:bodyPr>
            <a:normAutofit/>
          </a:bodyPr>
          <a:lstStyle/>
          <a:p>
            <a:pPr algn="l"/>
            <a:r>
              <a:rPr lang="ru-RU" sz="2800" dirty="0"/>
              <a:t>Харитонова Анастасия</a:t>
            </a:r>
          </a:p>
          <a:p>
            <a:pPr algn="l"/>
            <a:r>
              <a:rPr lang="ru-RU" sz="2800" dirty="0" err="1"/>
              <a:t>Бурасова</a:t>
            </a:r>
            <a:r>
              <a:rPr lang="ru-RU" sz="2800" dirty="0"/>
              <a:t> Анна</a:t>
            </a:r>
          </a:p>
          <a:p>
            <a:pPr algn="l"/>
            <a:r>
              <a:rPr lang="ru-RU" sz="2800" dirty="0" err="1"/>
              <a:t>Качмашев</a:t>
            </a:r>
            <a:r>
              <a:rPr lang="ru-RU" sz="2800" dirty="0"/>
              <a:t> Евгений</a:t>
            </a:r>
          </a:p>
        </p:txBody>
      </p:sp>
      <p:pic>
        <p:nvPicPr>
          <p:cNvPr id="1026" name="Picture 2" descr="Premium Vector | Tracker mobile app icon transport modes in pho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9773">
            <a:off x="612174" y="3717645"/>
            <a:ext cx="2591888" cy="259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64587" y="2203036"/>
            <a:ext cx="1728192" cy="936104"/>
          </a:xfrm>
          <a:prstGeom prst="roundRect">
            <a:avLst>
              <a:gd name="adj" fmla="val 2480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Транспортные компании</a:t>
            </a:r>
          </a:p>
        </p:txBody>
      </p:sp>
      <p:pic>
        <p:nvPicPr>
          <p:cNvPr id="5" name="Picture 2" descr="Автобус – Бесплатные иконки: транспор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486" y="2776607"/>
            <a:ext cx="981621" cy="98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Люди – Бесплатные иконки: люд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251" y="1583948"/>
            <a:ext cx="1053629" cy="105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лилиния 6"/>
          <p:cNvSpPr/>
          <p:nvPr/>
        </p:nvSpPr>
        <p:spPr>
          <a:xfrm>
            <a:off x="3127803" y="1512022"/>
            <a:ext cx="1990725" cy="285978"/>
          </a:xfrm>
          <a:custGeom>
            <a:avLst/>
            <a:gdLst>
              <a:gd name="connsiteX0" fmla="*/ 0 w 1990725"/>
              <a:gd name="connsiteY0" fmla="*/ 247878 h 285978"/>
              <a:gd name="connsiteX1" fmla="*/ 904875 w 1990725"/>
              <a:gd name="connsiteY1" fmla="*/ 228 h 285978"/>
              <a:gd name="connsiteX2" fmla="*/ 1990725 w 1990725"/>
              <a:gd name="connsiteY2" fmla="*/ 285978 h 285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0725" h="285978">
                <a:moveTo>
                  <a:pt x="0" y="247878"/>
                </a:moveTo>
                <a:cubicBezTo>
                  <a:pt x="286544" y="120878"/>
                  <a:pt x="573088" y="-6122"/>
                  <a:pt x="904875" y="228"/>
                </a:cubicBezTo>
                <a:cubicBezTo>
                  <a:pt x="1236662" y="6578"/>
                  <a:pt x="1613693" y="146278"/>
                  <a:pt x="1990725" y="285978"/>
                </a:cubicBezTo>
              </a:path>
            </a:pathLst>
          </a:custGeom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48963" y="1915004"/>
            <a:ext cx="1728192" cy="936104"/>
          </a:xfrm>
          <a:prstGeom prst="roundRect">
            <a:avLst>
              <a:gd name="adj" fmla="val 2480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Потери</a:t>
            </a:r>
          </a:p>
        </p:txBody>
      </p:sp>
      <p:pic>
        <p:nvPicPr>
          <p:cNvPr id="9" name="Picture 6" descr="Деньги – Бесплатные иконки: бизнес и финанс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603" y="2203036"/>
            <a:ext cx="957616" cy="95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Деньги – Бесплатные иконки: бизнес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488" y="1698980"/>
            <a:ext cx="813576" cy="81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444436" y="1605460"/>
            <a:ext cx="1578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10-15% в день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74473" y="4744437"/>
            <a:ext cx="1728192" cy="936104"/>
          </a:xfrm>
          <a:prstGeom prst="roundRect">
            <a:avLst>
              <a:gd name="adj" fmla="val 2480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Пассажиры</a:t>
            </a:r>
          </a:p>
        </p:txBody>
      </p:sp>
      <p:sp>
        <p:nvSpPr>
          <p:cNvPr id="13" name="Полилиния 12"/>
          <p:cNvSpPr/>
          <p:nvPr/>
        </p:nvSpPr>
        <p:spPr>
          <a:xfrm rot="20808597" flipV="1">
            <a:off x="4486430" y="5871998"/>
            <a:ext cx="1990725" cy="285978"/>
          </a:xfrm>
          <a:custGeom>
            <a:avLst/>
            <a:gdLst>
              <a:gd name="connsiteX0" fmla="*/ 0 w 1990725"/>
              <a:gd name="connsiteY0" fmla="*/ 247878 h 285978"/>
              <a:gd name="connsiteX1" fmla="*/ 904875 w 1990725"/>
              <a:gd name="connsiteY1" fmla="*/ 228 h 285978"/>
              <a:gd name="connsiteX2" fmla="*/ 1990725 w 1990725"/>
              <a:gd name="connsiteY2" fmla="*/ 285978 h 285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0725" h="285978">
                <a:moveTo>
                  <a:pt x="0" y="247878"/>
                </a:moveTo>
                <a:cubicBezTo>
                  <a:pt x="286544" y="120878"/>
                  <a:pt x="573088" y="-6122"/>
                  <a:pt x="904875" y="228"/>
                </a:cubicBezTo>
                <a:cubicBezTo>
                  <a:pt x="1236662" y="6578"/>
                  <a:pt x="1613693" y="146278"/>
                  <a:pt x="1990725" y="285978"/>
                </a:cubicBezTo>
              </a:path>
            </a:pathLst>
          </a:custGeom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73099" y="4291268"/>
            <a:ext cx="2088232" cy="1005911"/>
          </a:xfrm>
          <a:prstGeom prst="roundRect">
            <a:avLst>
              <a:gd name="adj" fmla="val 2480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Низкая транспортная доступность </a:t>
            </a:r>
          </a:p>
        </p:txBody>
      </p:sp>
      <p:pic>
        <p:nvPicPr>
          <p:cNvPr id="15" name="Picture 14" descr="Пассажир – Бесплатные иконки: путешествовать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126" y="5185677"/>
            <a:ext cx="925938" cy="92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 descr="Пассажир – Бесплатные иконки: транспорт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557" y="4275430"/>
            <a:ext cx="846393" cy="84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8" descr="Часы – Бесплатные иконки: Другой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230" y="3939801"/>
            <a:ext cx="798202" cy="79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0" descr="Дорога – Бесплатные иконки: транспорт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002" y="4841888"/>
            <a:ext cx="741201" cy="74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875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556792"/>
            <a:ext cx="8568952" cy="4525963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для отслеживания автобусов </a:t>
            </a:r>
          </a:p>
          <a:p>
            <a:pPr algn="just">
              <a:lnSpc>
                <a:spcPct val="9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сбережение Ваших нервов.</a:t>
            </a:r>
          </a:p>
          <a:p>
            <a:pPr algn="just">
              <a:lnSpc>
                <a:spcPct val="90000"/>
              </a:lnSpc>
              <a:buNone/>
            </a:pPr>
            <a:endParaRPr lang="ru-RU" dirty="0"/>
          </a:p>
          <a:p>
            <a:pPr>
              <a:lnSpc>
                <a:spcPct val="90000"/>
              </a:lnSpc>
              <a:buNone/>
            </a:pPr>
            <a:r>
              <a:rPr lang="ru-RU" b="1" dirty="0"/>
              <a:t>	</a:t>
            </a:r>
            <a:r>
              <a:rPr lang="en-US" b="1" dirty="0"/>
              <a:t>		   </a:t>
            </a:r>
            <a:r>
              <a:rPr lang="ru-RU" b="1" dirty="0"/>
              <a:t>	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Позволит получать</a:t>
            </a:r>
          </a:p>
          <a:p>
            <a:pPr>
              <a:lnSpc>
                <a:spcPct val="9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быстро и безошибочно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			информацию о приближении 				автобуса, где он находится в 	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			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момент на карте.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124" name="Picture 4" descr="Управление эффективностью Оценка эффективности Маркетинг Бизнес, Маркетинг, текст, управление человеческими ресурсами, сервис 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180" y="3068960"/>
            <a:ext cx="2978167" cy="285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042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770984" cy="114300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678" y="1600201"/>
            <a:ext cx="5481458" cy="52577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 идею продукта: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по отслеживанию автобусов для транспортных компаний, осуществляющих перевозку пассажиров в малонаселенных городах, по пригородным и междугородним маршрутам</a:t>
            </a:r>
          </a:p>
        </p:txBody>
      </p:sp>
      <p:pic>
        <p:nvPicPr>
          <p:cNvPr id="1026" name="Picture 2" descr="Транспортные приложения оказались востребованы по всему миру - Российская  газет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5"/>
          <a:stretch/>
        </p:blipFill>
        <p:spPr bwMode="auto">
          <a:xfrm>
            <a:off x="5938658" y="0"/>
            <a:ext cx="64106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605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системы</a:t>
            </a:r>
          </a:p>
        </p:txBody>
      </p:sp>
      <p:pic>
        <p:nvPicPr>
          <p:cNvPr id="1026" name="Picture 2" descr="https://sun9-72.userapi.com/impg/3Ebbk3bWl6EOKem_GtNh6F265NR2oB6Qz2AAoA/-v9aPH_QNaA.jpg?size=1813x961&amp;quality=96&amp;sign=83ead72891bd93838b672de4d3439da2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1"/>
            <a:ext cx="8330602" cy="441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Предлагаемый продукт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480" y="2259578"/>
            <a:ext cx="3086100" cy="4629150"/>
          </a:xfrm>
          <a:prstGeom prst="rect">
            <a:avLst/>
          </a:prstGeom>
        </p:spPr>
      </p:pic>
      <p:sp>
        <p:nvSpPr>
          <p:cNvPr id="5" name="Прямоугольная выноска 4"/>
          <p:cNvSpPr/>
          <p:nvPr/>
        </p:nvSpPr>
        <p:spPr>
          <a:xfrm rot="5400000">
            <a:off x="4644008" y="2492896"/>
            <a:ext cx="2808312" cy="3240360"/>
          </a:xfrm>
          <a:prstGeom prst="wedgeRectCallout">
            <a:avLst>
              <a:gd name="adj1" fmla="val 1118"/>
              <a:gd name="adj2" fmla="val 9596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92075" algn="just">
              <a:tabLst>
                <a:tab pos="2784475" algn="l"/>
              </a:tabLs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нажатии на иконку автобуса, выходит информация о маршруте, номер автобуса, водителе (отзывы и оценка пассажиров), примерное время прибытия и километраж</a:t>
            </a:r>
          </a:p>
        </p:txBody>
      </p:sp>
    </p:spTree>
    <p:extLst>
      <p:ext uri="{BB962C8B-B14F-4D97-AF65-F5344CB8AC3E}">
        <p14:creationId xmlns:p14="http://schemas.microsoft.com/office/powerpoint/2010/main" val="990527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потребители продукта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2060848"/>
            <a:ext cx="7560840" cy="4320480"/>
          </a:xfrm>
        </p:spPr>
        <p:txBody>
          <a:bodyPr>
            <a:normAutofit/>
          </a:bodyPr>
          <a:lstStyle/>
          <a:p>
            <a:pPr marL="861822" indent="-742950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Транспортные компании</a:t>
            </a:r>
          </a:p>
          <a:p>
            <a:pPr marL="861822" indent="-742950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Пользователи общественного транспорта</a:t>
            </a:r>
          </a:p>
          <a:p>
            <a:pPr marL="861822" indent="-742950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Пользователи междугороднего транспорта</a:t>
            </a:r>
          </a:p>
          <a:p>
            <a:pPr marL="861822" indent="-742950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Ø"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Туристы</a:t>
            </a:r>
          </a:p>
          <a:p>
            <a:pPr marL="861822" indent="-742950">
              <a:lnSpc>
                <a:spcPct val="90000"/>
              </a:lnSpc>
              <a:buFont typeface="Wingdings" pitchFamily="2" charset="2"/>
              <a:buChar char="Ø"/>
            </a:pPr>
            <a:endParaRPr lang="ru-RU" sz="4000" b="1" dirty="0"/>
          </a:p>
        </p:txBody>
      </p:sp>
      <p:pic>
        <p:nvPicPr>
          <p:cNvPr id="2054" name="Picture 6" descr="Турист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34418"/>
            <a:ext cx="1367124" cy="136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Команда – Бесплатные иконки: люд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08" y="1352046"/>
            <a:ext cx="1707364" cy="170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Мужчина – Бесплатные иконки: люд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49" y="3059411"/>
            <a:ext cx="1153682" cy="115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5472" y="116632"/>
            <a:ext cx="6131024" cy="114300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Конкурентный анализ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840" y="1275056"/>
            <a:ext cx="5904656" cy="499715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смотря, на то что, на рынке уже имеются аналоги разрабатываемого приложения (Яндекс-карты, 2ГИС), они имеют ряд недостатков, в частности отсутствие возможности оценивания работы водителя автобуса, покупки билетов в приложении и стабильной работы в малонаселенных пунктах, разработка данного приложения ввиду указанных недостатков сохраняет актуальность</a:t>
            </a:r>
          </a:p>
        </p:txBody>
      </p:sp>
      <p:pic>
        <p:nvPicPr>
          <p:cNvPr id="2054" name="Picture 6" descr="https://sun9-37.userapi.com/impg/49xWhS0HaXJ2lgqpC75DggCJUVeB-MReHCz0fg/4ifAvAPYuvU.jpg?size=1680x1260&amp;quality=96&amp;sign=878ee549bdb291d17ad5585286b80ce0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2695" y="0"/>
            <a:ext cx="468052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012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025086"/>
              </p:ext>
            </p:extLst>
          </p:nvPr>
        </p:nvGraphicFramePr>
        <p:xfrm>
          <a:off x="72008" y="188640"/>
          <a:ext cx="8964488" cy="64922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241122">
                  <a:extLst>
                    <a:ext uri="{9D8B030D-6E8A-4147-A177-3AD203B41FA5}">
                      <a16:colId xmlns:a16="http://schemas.microsoft.com/office/drawing/2014/main" val="4294647022"/>
                    </a:ext>
                  </a:extLst>
                </a:gridCol>
                <a:gridCol w="2241122">
                  <a:extLst>
                    <a:ext uri="{9D8B030D-6E8A-4147-A177-3AD203B41FA5}">
                      <a16:colId xmlns:a16="http://schemas.microsoft.com/office/drawing/2014/main" val="1030660629"/>
                    </a:ext>
                  </a:extLst>
                </a:gridCol>
                <a:gridCol w="2241122">
                  <a:extLst>
                    <a:ext uri="{9D8B030D-6E8A-4147-A177-3AD203B41FA5}">
                      <a16:colId xmlns:a16="http://schemas.microsoft.com/office/drawing/2014/main" val="1117649600"/>
                    </a:ext>
                  </a:extLst>
                </a:gridCol>
                <a:gridCol w="2241122">
                  <a:extLst>
                    <a:ext uri="{9D8B030D-6E8A-4147-A177-3AD203B41FA5}">
                      <a16:colId xmlns:a16="http://schemas.microsoft.com/office/drawing/2014/main" val="1233796082"/>
                    </a:ext>
                  </a:extLst>
                </a:gridCol>
              </a:tblGrid>
              <a:tr h="13602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Разрабатываемое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приложение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2ГИС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Яндекс-карты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449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Отслеживание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автобусов на карте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261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Примерное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время пребывания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216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Приложение работает в крупно населённых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пунктах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045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Приложение работает в малонаселенных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пунктах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053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Приложение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отображает междугородние маршруты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230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водителя автобуса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68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Покупка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билета на автобус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1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7955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31840" y="1628800"/>
            <a:ext cx="6048672" cy="4997152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Backend (1-2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Frontend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(1-2 чел)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Архитектурный программист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Администраторы веб-сервера (2 чел.)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по продажам (1 чел.)</a:t>
            </a:r>
          </a:p>
        </p:txBody>
      </p:sp>
      <p:pic>
        <p:nvPicPr>
          <p:cNvPr id="4098" name="Picture 2" descr="мужчина и женщина, сидя, Фрилансер, Деловая команда, веб-дизайн, связи с общественностью, офис 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92896"/>
            <a:ext cx="304515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5017345"/>
              </p:ext>
            </p:extLst>
          </p:nvPr>
        </p:nvGraphicFramePr>
        <p:xfrm>
          <a:off x="539552" y="1052736"/>
          <a:ext cx="8229600" cy="535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Необходимые</a:t>
                      </a:r>
                      <a:r>
                        <a:rPr lang="ru-RU" baseline="0" dirty="0"/>
                        <a:t> товары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Примерная стоимость, руб.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Ноутбук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ru-RU" dirty="0"/>
                        <a:t>0 000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Мебель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300</a:t>
                      </a:r>
                      <a:r>
                        <a:rPr lang="ru-RU" baseline="0" dirty="0"/>
                        <a:t> 000 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342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r>
                        <a:rPr lang="ru-RU" sz="18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 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6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Патентование ПО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</a:t>
                      </a:r>
                      <a:r>
                        <a:rPr lang="ru-RU" sz="18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Патентование</a:t>
                      </a:r>
                      <a:r>
                        <a:rPr lang="ru-RU" baseline="0" dirty="0"/>
                        <a:t> Бренда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15 000  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Размещение в магазинах для скачивания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10 000 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Маркетинг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80 000 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Датчики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 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843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Заработная плата работникам  с отчислениями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8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000 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111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Налог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422 800</a:t>
                      </a:r>
                      <a:r>
                        <a:rPr lang="ru-RU" sz="18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704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Регистрация предприятия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15 000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01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Аренда</a:t>
                      </a:r>
                      <a:r>
                        <a:rPr lang="ru-RU" baseline="0" dirty="0"/>
                        <a:t> помещения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800 000 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6116789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611916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Инвестиционные затраты: </a:t>
            </a:r>
          </a:p>
        </p:txBody>
      </p:sp>
    </p:spTree>
    <p:extLst>
      <p:ext uri="{BB962C8B-B14F-4D97-AF65-F5344CB8AC3E}">
        <p14:creationId xmlns:p14="http://schemas.microsoft.com/office/powerpoint/2010/main" val="3982886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6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0189284"/>
              </p:ext>
            </p:extLst>
          </p:nvPr>
        </p:nvGraphicFramePr>
        <p:xfrm>
          <a:off x="873932" y="1844824"/>
          <a:ext cx="7560840" cy="318065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4319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1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6888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 разработки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Сумма затрат,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030">
                <a:tc>
                  <a:txBody>
                    <a:bodyPr/>
                    <a:lstStyle/>
                    <a:p>
                      <a:pPr algn="l"/>
                      <a:r>
                        <a:rPr lang="ru-RU" sz="18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 алгоритма</a:t>
                      </a:r>
                      <a:r>
                        <a:rPr lang="ru-RU" sz="1800" baseline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приложения</a:t>
                      </a:r>
                      <a:endParaRPr lang="ru-RU" sz="1800" noProof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100 000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244">
                <a:tc>
                  <a:txBody>
                    <a:bodyPr/>
                    <a:lstStyle/>
                    <a:p>
                      <a:pPr algn="l"/>
                      <a:r>
                        <a:rPr lang="ru-RU" sz="18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Отладка  алгоритма</a:t>
                      </a:r>
                      <a:r>
                        <a:rPr lang="ru-RU" sz="1800" baseline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приложения</a:t>
                      </a:r>
                      <a:endParaRPr lang="ru-RU" sz="1800" noProof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918">
                <a:tc>
                  <a:txBody>
                    <a:bodyPr/>
                    <a:lstStyle/>
                    <a:p>
                      <a:pPr algn="l"/>
                      <a:r>
                        <a:rPr lang="ru-RU" sz="18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Оформление</a:t>
                      </a:r>
                      <a:r>
                        <a:rPr lang="ru-RU" sz="1800" baseline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приложения</a:t>
                      </a:r>
                      <a:endParaRPr lang="ru-RU" sz="1800" noProof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100 000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270">
                <a:tc>
                  <a:txBody>
                    <a:bodyPr/>
                    <a:lstStyle/>
                    <a:p>
                      <a:pPr algn="l"/>
                      <a:r>
                        <a:rPr lang="ru-RU" sz="18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</a:t>
                      </a:r>
                      <a:r>
                        <a:rPr lang="ru-RU" sz="1800" baseline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удобность интерфейса</a:t>
                      </a:r>
                      <a:endParaRPr lang="ru-RU" sz="1800" noProof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0296685"/>
                  </a:ext>
                </a:extLst>
              </a:tr>
              <a:tr h="4042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Получение патентов,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сертификатов</a:t>
                      </a:r>
                      <a:endParaRPr lang="ru-RU" sz="1800" noProof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168">
                <a:tc>
                  <a:txBody>
                    <a:bodyPr/>
                    <a:lstStyle/>
                    <a:p>
                      <a:pPr algn="l"/>
                      <a:r>
                        <a:rPr lang="ru-RU" sz="18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Внедрение </a:t>
                      </a:r>
                      <a:endParaRPr lang="ru-RU" sz="1800" noProof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79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100 000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7168">
                <a:tc>
                  <a:txBody>
                    <a:bodyPr/>
                    <a:lstStyle/>
                    <a:p>
                      <a:pPr algn="l"/>
                      <a:r>
                        <a:rPr lang="ru-RU" sz="1800" noProof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79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450 000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209778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539552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Затраты на разработку ПО: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60648" y="228600"/>
            <a:ext cx="8229600" cy="114300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" y="1600200"/>
            <a:ext cx="4906888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представлена всплывающим баннером в нижней части экрана. Такой способ представления рекламы не мешает просмотру информации и основному функционалу приложения.</a:t>
            </a:r>
          </a:p>
        </p:txBody>
      </p:sp>
      <p:pic>
        <p:nvPicPr>
          <p:cNvPr id="4" name="Picture 2" descr="Яндекс.Транспорт для Айфона и Android, или как смотреть онлайн движение  автобусов, трамваев, троллейбусов в России, Беларуси и Казахстане - Яблык:  технологии, природа, челове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5" r="37682"/>
          <a:stretch/>
        </p:blipFill>
        <p:spPr bwMode="auto">
          <a:xfrm>
            <a:off x="5004048" y="0"/>
            <a:ext cx="6264696" cy="6725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193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855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инвестиционной привлекательности проекта</a:t>
            </a:r>
          </a:p>
        </p:txBody>
      </p:sp>
      <p:graphicFrame>
        <p:nvGraphicFramePr>
          <p:cNvPr id="8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1635667"/>
              </p:ext>
            </p:extLst>
          </p:nvPr>
        </p:nvGraphicFramePr>
        <p:xfrm>
          <a:off x="365732" y="1484784"/>
          <a:ext cx="8391847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52750758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01994719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633632821"/>
                    </a:ext>
                  </a:extLst>
                </a:gridCol>
                <a:gridCol w="1479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4687">
                <a:tc>
                  <a:txBody>
                    <a:bodyPr/>
                    <a:lstStyle/>
                    <a:p>
                      <a:r>
                        <a:rPr lang="ru-RU" dirty="0"/>
                        <a:t>Период проекта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Январь</a:t>
                      </a:r>
                      <a:r>
                        <a:rPr lang="ru-RU" baseline="0" dirty="0"/>
                        <a:t> – апрель 2024 год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19">
                <a:tc>
                  <a:txBody>
                    <a:bodyPr/>
                    <a:lstStyle/>
                    <a:p>
                      <a:r>
                        <a:rPr lang="ru-RU" baseline="0" dirty="0"/>
                        <a:t>Накопленный баланс по </a:t>
                      </a:r>
                      <a:r>
                        <a:rPr lang="en-US" baseline="0" dirty="0"/>
                        <a:t>DFC</a:t>
                      </a:r>
                      <a:r>
                        <a:rPr lang="ru-RU" baseline="0" dirty="0"/>
                        <a:t>, тыс. </a:t>
                      </a:r>
                      <a:r>
                        <a:rPr lang="ru-RU" baseline="0" dirty="0" err="1"/>
                        <a:t>руб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-172,67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2 970,62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6 177,66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7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Инвестиционные</a:t>
                      </a:r>
                      <a:r>
                        <a:rPr lang="ru-RU" baseline="0" dirty="0"/>
                        <a:t> затраты, тыс. руб.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3 335, 00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4817382"/>
              </p:ext>
            </p:extLst>
          </p:nvPr>
        </p:nvGraphicFramePr>
        <p:xfrm>
          <a:off x="2267744" y="4221088"/>
          <a:ext cx="4893581" cy="1529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3261">
                  <a:extLst>
                    <a:ext uri="{9D8B030D-6E8A-4147-A177-3AD203B41FA5}">
                      <a16:colId xmlns:a16="http://schemas.microsoft.com/office/drawing/2014/main" val="52750758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Ставка дисконтирования,%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n-US" dirty="0"/>
                        <a:t>NPV</a:t>
                      </a:r>
                      <a:r>
                        <a:rPr lang="ru-RU" dirty="0"/>
                        <a:t>, тыс.</a:t>
                      </a:r>
                      <a:r>
                        <a:rPr lang="ru-RU" baseline="0" dirty="0"/>
                        <a:t> руб.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  <a:r>
                        <a:rPr lang="ru-RU" baseline="0" dirty="0"/>
                        <a:t> 688 351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IRR</a:t>
                      </a:r>
                      <a:r>
                        <a:rPr lang="ru-RU" dirty="0"/>
                        <a:t>, 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880">
                <a:tc>
                  <a:txBody>
                    <a:bodyPr/>
                    <a:lstStyle/>
                    <a:p>
                      <a:r>
                        <a:rPr lang="ru-RU" dirty="0"/>
                        <a:t>Окупаемость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2612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38884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  <a:p>
            <a:pPr algn="ctr">
              <a:buNone/>
            </a:pPr>
            <a:r>
              <a:rPr lang="ru-RU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Ждем ваших вопросов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438</Words>
  <Application>Microsoft Office PowerPoint</Application>
  <PresentationFormat>Экран (4:3)</PresentationFormat>
  <Paragraphs>137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Тема Office</vt:lpstr>
      <vt:lpstr>«Приложение по отслеживанию автобусов»</vt:lpstr>
      <vt:lpstr>Проблема</vt:lpstr>
      <vt:lpstr>Решение</vt:lpstr>
      <vt:lpstr>Цель проекта</vt:lpstr>
      <vt:lpstr>Структура системы</vt:lpstr>
      <vt:lpstr>Предлагаемый продукт</vt:lpstr>
      <vt:lpstr>Потенциальные потребители продукта</vt:lpstr>
      <vt:lpstr>Конкурентный анализ</vt:lpstr>
      <vt:lpstr>Презентация PowerPoint</vt:lpstr>
      <vt:lpstr>Команда проекта</vt:lpstr>
      <vt:lpstr>Презентация PowerPoint</vt:lpstr>
      <vt:lpstr>Презентация PowerPoint</vt:lpstr>
      <vt:lpstr>Реклама</vt:lpstr>
      <vt:lpstr>Оценка инвестиционной привлекательности проекта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ilushkina</dc:creator>
  <cp:lastModifiedBy>Руденко Светлана Алексеевна</cp:lastModifiedBy>
  <cp:revision>100</cp:revision>
  <dcterms:created xsi:type="dcterms:W3CDTF">2012-03-28T05:25:26Z</dcterms:created>
  <dcterms:modified xsi:type="dcterms:W3CDTF">2023-11-25T05:55:02Z</dcterms:modified>
</cp:coreProperties>
</file>