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embeddedFontLst>
    <p:embeddedFont>
      <p:font typeface="Playfair Display Medium" charset="-52"/>
      <p:regular r:id="rId20"/>
      <p:bold r:id="rId21"/>
      <p:italic r:id="rId22"/>
      <p:boldItalic r:id="rId23"/>
    </p:embeddedFont>
    <p:embeddedFont>
      <p:font typeface="Playfair Display" charset="-52"/>
      <p:regular r:id="rId24"/>
      <p:bold r:id="rId25"/>
      <p:italic r:id="rId26"/>
      <p:boldItalic r:id="rId27"/>
    </p:embeddedFont>
    <p:embeddedFont>
      <p:font typeface="Playfair Display SemiBold" charset="-52"/>
      <p:regular r:id="rId28"/>
      <p:bold r:id="rId29"/>
      <p:italic r:id="rId30"/>
      <p:boldItalic r:id="rId31"/>
    </p:embeddedFont>
    <p:embeddedFont>
      <p:font typeface="Caveat" charset="0"/>
      <p:regular r:id="rId32"/>
      <p:bold r:id="rId33"/>
    </p:embeddedFont>
    <p:embeddedFont>
      <p:font typeface="EB Garamond" charset="0"/>
      <p:regular r:id="rId34"/>
      <p:bold r:id="rId35"/>
      <p:italic r:id="rId36"/>
      <p:boldItalic r:id="rId37"/>
    </p:embeddedFont>
    <p:embeddedFont>
      <p:font typeface="EB Garamond SemiBold" charset="0"/>
      <p:regular r:id="rId38"/>
      <p:bold r:id="rId39"/>
      <p:italic r:id="rId40"/>
      <p:boldItalic r:id="rId41"/>
    </p:embeddedFont>
    <p:embeddedFont>
      <p:font typeface="EB Garamond Medium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C7BD3FEF-37B1-4F75-8247-BC2F4CFCB2C2}">
  <a:tblStyle styleId="{C7BD3FEF-37B1-4F75-8247-BC2F4CFCB2C2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rgbClr val="FFFFFF"/>
      </a:tcTxStyle>
      <a:tcStyle>
        <a:tcBdr/>
        <a:fill>
          <a:solidFill>
            <a:srgbClr val="4F81BD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/>
        <a:fill>
          <a:solidFill>
            <a:srgbClr val="4F81BD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4F81BD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4F81BD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369CDE0E-CD0F-4E99-8A87-6A6DEE65FE67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56" y="-3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font" Target="fonts/font23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font" Target="fonts/font2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font" Target="fonts/font21.fntdata"/><Relationship Id="rId45" Type="http://schemas.openxmlformats.org/officeDocument/2006/relationships/font" Target="fonts/font2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4" Type="http://schemas.openxmlformats.org/officeDocument/2006/relationships/font" Target="fonts/font2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font" Target="fonts/font24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9450" y="523725"/>
            <a:ext cx="3645095" cy="36341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 rot="-5400000">
            <a:off x="5271750" y="2298000"/>
            <a:ext cx="2916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" sz="2800">
                <a:solidFill>
                  <a:srgbClr val="434343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FRACTAL</a:t>
            </a:r>
            <a:endParaRPr sz="2800">
              <a:solidFill>
                <a:srgbClr val="434343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 rot="-417">
            <a:off x="3334650" y="161"/>
            <a:ext cx="2474700" cy="6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Проект   </a:t>
            </a:r>
            <a:r>
              <a:rPr lang="ru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            </a:t>
            </a:r>
            <a:endParaRPr>
              <a:solidFill>
                <a:schemeClr val="dk1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356375" y="4071750"/>
            <a:ext cx="6622800" cy="9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" sz="2800" b="0" i="0" u="none" strike="noStrike" cap="none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Телесная мастерская</a:t>
            </a:r>
            <a:endParaRPr sz="2800" b="0" i="0" u="none" strike="noStrike" cap="none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100" b="0" i="0" u="none" strike="noStrike" cap="none">
                <a:solidFill>
                  <a:srgbClr val="434343"/>
                </a:solidFill>
                <a:latin typeface="Caveat"/>
                <a:ea typeface="Caveat"/>
                <a:cs typeface="Caveat"/>
                <a:sym typeface="Caveat"/>
              </a:rPr>
              <a:t>Интенсив по танцевальной импровизации для начинающих</a:t>
            </a:r>
            <a:endParaRPr sz="3400" b="0" i="0" u="none" strike="noStrike" cap="none">
              <a:solidFill>
                <a:srgbClr val="434343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58" name="Google Shape;58;p13"/>
          <p:cNvSpPr txBox="1"/>
          <p:nvPr/>
        </p:nvSpPr>
        <p:spPr>
          <a:xfrm rot="-5400000">
            <a:off x="941650" y="226395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" sz="2800" b="0" i="0" u="none" strike="noStrike" cap="none">
                <a:solidFill>
                  <a:srgbClr val="434343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Команда </a:t>
            </a:r>
            <a:endParaRPr sz="1400" b="0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2E9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311702" y="2260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900">
                <a:solidFill>
                  <a:schemeClr val="accent2"/>
                </a:solidFill>
                <a:latin typeface="EB Garamond"/>
                <a:ea typeface="EB Garamond"/>
                <a:cs typeface="EB Garamond"/>
                <a:sym typeface="EB Garamond"/>
              </a:rPr>
              <a:t>Команда проекта – FRACTAL</a:t>
            </a:r>
            <a:endParaRPr sz="2900">
              <a:solidFill>
                <a:schemeClr val="accent2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2771875" y="798750"/>
            <a:ext cx="6372125" cy="4025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200" b="1" dirty="0">
                <a:latin typeface="EB Garamond"/>
                <a:ea typeface="EB Garamond"/>
                <a:cs typeface="EB Garamond"/>
                <a:sym typeface="EB Garamond"/>
              </a:rPr>
              <a:t>Марина Ежова</a:t>
            </a:r>
            <a:r>
              <a:rPr lang="ru" sz="1200" dirty="0">
                <a:latin typeface="EB Garamond"/>
                <a:ea typeface="EB Garamond"/>
                <a:cs typeface="EB Garamond"/>
                <a:sym typeface="EB Garamond"/>
              </a:rPr>
              <a:t> — лидер и единственный участник</a:t>
            </a:r>
            <a:endParaRPr sz="1200"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457200" lvl="0" indent="-300037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Font typeface="EB Garamond"/>
              <a:buChar char="-"/>
            </a:pPr>
            <a:r>
              <a:rPr lang="ru" sz="1200" dirty="0">
                <a:latin typeface="EB Garamond"/>
                <a:ea typeface="EB Garamond"/>
                <a:cs typeface="EB Garamond"/>
                <a:sym typeface="EB Garamond"/>
              </a:rPr>
              <a:t>Действующий практик танца , педагог</a:t>
            </a:r>
            <a:endParaRPr sz="1200"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457200" lvl="0" indent="-3000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EB Garamond"/>
              <a:buChar char="-"/>
            </a:pPr>
            <a:r>
              <a:rPr lang="ru" sz="1200" dirty="0">
                <a:latin typeface="EB Garamond"/>
                <a:ea typeface="EB Garamond"/>
                <a:cs typeface="EB Garamond"/>
                <a:sym typeface="EB Garamond"/>
              </a:rPr>
              <a:t>Участник закрытой танцевальной команды ряДОМ</a:t>
            </a:r>
            <a:endParaRPr sz="1200"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457200" lvl="0" indent="-3000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EB Garamond"/>
              <a:buChar char="-"/>
            </a:pPr>
            <a:r>
              <a:rPr lang="ru" sz="1200" dirty="0">
                <a:latin typeface="EB Garamond"/>
                <a:ea typeface="EB Garamond"/>
                <a:cs typeface="EB Garamond"/>
                <a:sym typeface="EB Garamond"/>
              </a:rPr>
              <a:t>Участник и активный деятель танцевально-театрального коллектива NEXTPRO_lab</a:t>
            </a:r>
            <a:endParaRPr sz="1200"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" sz="1200" dirty="0" smtClean="0">
                <a:latin typeface="EB Garamond"/>
                <a:ea typeface="EB Garamond"/>
                <a:cs typeface="EB Garamond"/>
                <a:sym typeface="EB Garamond"/>
              </a:rPr>
              <a:t>Навыки</a:t>
            </a:r>
            <a:r>
              <a:rPr lang="ru" sz="1200" dirty="0">
                <a:latin typeface="EB Garamond"/>
                <a:ea typeface="EB Garamond"/>
                <a:cs typeface="EB Garamond"/>
                <a:sym typeface="EB Garamond"/>
              </a:rPr>
              <a:t>: </a:t>
            </a:r>
            <a:endParaRPr sz="1200"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457200" lvl="0" indent="-300037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Font typeface="EB Garamond"/>
              <a:buChar char="●"/>
            </a:pPr>
            <a:r>
              <a:rPr lang="ru" sz="1200" dirty="0">
                <a:latin typeface="EB Garamond"/>
                <a:ea typeface="EB Garamond"/>
                <a:cs typeface="EB Garamond"/>
                <a:sym typeface="EB Garamond"/>
              </a:rPr>
              <a:t>Теоретические и практические знания в области танца и физического воспитания</a:t>
            </a:r>
            <a:endParaRPr sz="1200"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457200" lvl="0" indent="-3000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EB Garamond"/>
              <a:buChar char="●"/>
            </a:pPr>
            <a:r>
              <a:rPr lang="ru" sz="1200" dirty="0">
                <a:latin typeface="EB Garamond"/>
                <a:ea typeface="EB Garamond"/>
                <a:cs typeface="EB Garamond"/>
                <a:sym typeface="EB Garamond"/>
              </a:rPr>
              <a:t>Умение выстраивать деловую коммуникацию</a:t>
            </a:r>
            <a:endParaRPr sz="1200"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457200" lvl="0" indent="-3000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EB Garamond"/>
              <a:buChar char="●"/>
            </a:pPr>
            <a:r>
              <a:rPr lang="ru" sz="1200" dirty="0">
                <a:latin typeface="EB Garamond"/>
                <a:ea typeface="EB Garamond"/>
                <a:cs typeface="EB Garamond"/>
                <a:sym typeface="EB Garamond"/>
              </a:rPr>
              <a:t>Навыки ведения социальных сетей </a:t>
            </a:r>
            <a:endParaRPr sz="1200"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457200" lvl="0" indent="-3000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EB Garamond"/>
              <a:buChar char="●"/>
            </a:pPr>
            <a:r>
              <a:rPr lang="ru" sz="1200" dirty="0">
                <a:latin typeface="EB Garamond"/>
                <a:ea typeface="EB Garamond"/>
                <a:cs typeface="EB Garamond"/>
                <a:sym typeface="EB Garamond"/>
              </a:rPr>
              <a:t>Опыт написания текстов для рекламы и привлечения клиентов</a:t>
            </a:r>
            <a:endParaRPr sz="1200"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" sz="1200" dirty="0">
                <a:latin typeface="EB Garamond"/>
                <a:ea typeface="EB Garamond"/>
                <a:cs typeface="EB Garamond"/>
                <a:sym typeface="EB Garamond"/>
              </a:rPr>
              <a:t>Роли:</a:t>
            </a:r>
            <a:endParaRPr sz="1200"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457200" lvl="0" indent="-300037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Font typeface="EB Garamond"/>
              <a:buChar char="●"/>
            </a:pPr>
            <a:r>
              <a:rPr lang="ru" sz="1200" dirty="0">
                <a:latin typeface="EB Garamond"/>
                <a:ea typeface="EB Garamond"/>
                <a:cs typeface="EB Garamond"/>
                <a:sym typeface="EB Garamond"/>
              </a:rPr>
              <a:t>Организация и реализация проекта</a:t>
            </a:r>
            <a:endParaRPr sz="1200"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457200" lvl="0" indent="-3000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EB Garamond"/>
              <a:buChar char="●"/>
            </a:pPr>
            <a:r>
              <a:rPr lang="ru" sz="1200" dirty="0">
                <a:latin typeface="EB Garamond"/>
                <a:ea typeface="EB Garamond"/>
                <a:cs typeface="EB Garamond"/>
                <a:sym typeface="EB Garamond"/>
              </a:rPr>
              <a:t>Привлечение новых людей в команду</a:t>
            </a:r>
            <a:endParaRPr sz="1200"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457200" lvl="0" indent="-3000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EB Garamond"/>
              <a:buChar char="●"/>
            </a:pPr>
            <a:r>
              <a:rPr lang="ru" sz="1200" dirty="0">
                <a:latin typeface="EB Garamond"/>
                <a:ea typeface="EB Garamond"/>
                <a:cs typeface="EB Garamond"/>
                <a:sym typeface="EB Garamond"/>
              </a:rPr>
              <a:t>Общение с клиентами и привлечение клиентов</a:t>
            </a:r>
            <a:endParaRPr sz="1200"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457200" lvl="0" indent="-3000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EB Garamond"/>
              <a:buChar char="●"/>
            </a:pPr>
            <a:r>
              <a:rPr lang="ru" sz="1200" dirty="0">
                <a:latin typeface="EB Garamond"/>
                <a:ea typeface="EB Garamond"/>
                <a:cs typeface="EB Garamond"/>
                <a:sym typeface="EB Garamond"/>
              </a:rPr>
              <a:t>Оформление продукта</a:t>
            </a:r>
            <a:endParaRPr sz="1200"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457200" lvl="0" indent="-3000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EB Garamond"/>
              <a:buChar char="●"/>
            </a:pPr>
            <a:r>
              <a:rPr lang="ru" sz="1200" dirty="0">
                <a:latin typeface="EB Garamond"/>
                <a:ea typeface="EB Garamond"/>
                <a:cs typeface="EB Garamond"/>
                <a:sym typeface="EB Garamond"/>
              </a:rPr>
              <a:t>Проведение занятий</a:t>
            </a:r>
            <a:endParaRPr sz="1200"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457200" lvl="0" indent="-3000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EB Garamond"/>
              <a:buChar char="●"/>
            </a:pPr>
            <a:r>
              <a:rPr lang="ru" sz="1200" dirty="0">
                <a:latin typeface="EB Garamond"/>
                <a:ea typeface="EB Garamond"/>
                <a:cs typeface="EB Garamond"/>
                <a:sym typeface="EB Garamond"/>
              </a:rPr>
              <a:t>Инициация идей</a:t>
            </a:r>
            <a:endParaRPr sz="1200"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ru" sz="1200" dirty="0">
                <a:latin typeface="EB Garamond"/>
                <a:ea typeface="EB Garamond"/>
                <a:cs typeface="EB Garamond"/>
                <a:sym typeface="EB Garamond"/>
              </a:rPr>
              <a:t>В дальнейшем будут вовлекаться оператор, маркетолог, smm-менеджер, художник по свету, другие практики-теоретики из сферы танца и театра. </a:t>
            </a:r>
            <a:endParaRPr sz="1200" dirty="0"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 rotWithShape="1">
          <a:blip r:embed="rId3">
            <a:alphaModFix/>
          </a:blip>
          <a:srcRect t="8332"/>
          <a:stretch/>
        </p:blipFill>
        <p:spPr>
          <a:xfrm>
            <a:off x="283650" y="1407391"/>
            <a:ext cx="2488225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1216435" y="1371450"/>
            <a:ext cx="2043600" cy="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100" b="0" i="0" u="none" strike="noStrike" cap="none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Марина Ежова</a:t>
            </a:r>
            <a:endParaRPr sz="2100" b="0" i="0" u="none" strike="noStrike" cap="non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2E9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311700" y="150950"/>
            <a:ext cx="4862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latin typeface="EB Garamond"/>
                <a:ea typeface="EB Garamond"/>
                <a:cs typeface="EB Garamond"/>
                <a:sym typeface="EB Garamond"/>
              </a:rPr>
              <a:t>Проблема</a:t>
            </a:r>
            <a:endParaRPr sz="30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139950" y="723650"/>
            <a:ext cx="5955300" cy="43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b="1" dirty="0">
                <a:latin typeface="EB Garamond"/>
                <a:ea typeface="EB Garamond"/>
                <a:cs typeface="EB Garamond"/>
                <a:sym typeface="EB Garamond"/>
              </a:rPr>
              <a:t>Основная проблема проекта</a:t>
            </a:r>
            <a:r>
              <a:rPr lang="ru" dirty="0">
                <a:latin typeface="EB Garamond"/>
                <a:ea typeface="EB Garamond"/>
                <a:cs typeface="EB Garamond"/>
                <a:sym typeface="EB Garamond"/>
              </a:rPr>
              <a:t> – это развитие танцевальных навыков и явный недостаток образовательных мероприятий по танцевальной импровизации в г. Ижевске</a:t>
            </a:r>
            <a:endParaRPr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ru" b="1" dirty="0">
                <a:latin typeface="EB Garamond"/>
                <a:ea typeface="EB Garamond"/>
                <a:cs typeface="EB Garamond"/>
                <a:sym typeface="EB Garamond"/>
              </a:rPr>
              <a:t>Решение проблемы</a:t>
            </a:r>
            <a:r>
              <a:rPr lang="ru" dirty="0">
                <a:latin typeface="EB Garamond"/>
                <a:ea typeface="EB Garamond"/>
                <a:cs typeface="EB Garamond"/>
                <a:sym typeface="EB Garamond"/>
              </a:rPr>
              <a:t>: организация и проведение </a:t>
            </a:r>
            <a:r>
              <a:rPr lang="ru" dirty="0" smtClean="0">
                <a:latin typeface="EB Garamond"/>
                <a:ea typeface="EB Garamond"/>
                <a:cs typeface="EB Garamond"/>
                <a:sym typeface="EB Garamond"/>
              </a:rPr>
              <a:t>офлайн-онлайн </a:t>
            </a:r>
            <a:r>
              <a:rPr lang="ru" dirty="0">
                <a:latin typeface="EB Garamond"/>
                <a:ea typeface="EB Garamond"/>
                <a:cs typeface="EB Garamond"/>
                <a:sym typeface="EB Garamond"/>
              </a:rPr>
              <a:t>интенсива по танцевальной импровизации для начинающих танцоров и танцоров среднего уровня разной стилистики. </a:t>
            </a:r>
            <a:endParaRPr dirty="0"/>
          </a:p>
        </p:txBody>
      </p:sp>
      <p:pic>
        <p:nvPicPr>
          <p:cNvPr id="73" name="Google Shape;73;p15"/>
          <p:cNvPicPr preferRelativeResize="0"/>
          <p:nvPr/>
        </p:nvPicPr>
        <p:blipFill rotWithShape="1">
          <a:blip r:embed="rId3">
            <a:alphaModFix/>
          </a:blip>
          <a:srcRect l="13429" r="8353"/>
          <a:stretch/>
        </p:blipFill>
        <p:spPr>
          <a:xfrm>
            <a:off x="6297750" y="0"/>
            <a:ext cx="284624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2E9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311700" y="150950"/>
            <a:ext cx="4862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latin typeface="EB Garamond"/>
                <a:ea typeface="EB Garamond"/>
                <a:cs typeface="EB Garamond"/>
                <a:sym typeface="EB Garamond"/>
              </a:rPr>
              <a:t>Телесная мастерская</a:t>
            </a:r>
            <a:endParaRPr sz="30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79" name="Google Shape;79;p16"/>
          <p:cNvSpPr txBox="1">
            <a:spLocks noGrp="1"/>
          </p:cNvSpPr>
          <p:nvPr>
            <p:ph type="body" idx="1"/>
          </p:nvPr>
        </p:nvSpPr>
        <p:spPr>
          <a:xfrm>
            <a:off x="139950" y="723650"/>
            <a:ext cx="5365200" cy="42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ru" dirty="0">
                <a:latin typeface="EB Garamond"/>
                <a:ea typeface="EB Garamond"/>
                <a:cs typeface="EB Garamond"/>
                <a:sym typeface="EB Garamond"/>
              </a:rPr>
              <a:t>Телесная мастерская — </a:t>
            </a:r>
            <a:r>
              <a:rPr lang="ru" dirty="0" smtClean="0">
                <a:latin typeface="EB Garamond"/>
                <a:ea typeface="EB Garamond"/>
                <a:cs typeface="EB Garamond"/>
                <a:sym typeface="EB Garamond"/>
              </a:rPr>
              <a:t>офлайн-онлайн </a:t>
            </a:r>
            <a:r>
              <a:rPr lang="ru" dirty="0">
                <a:latin typeface="EB Garamond"/>
                <a:ea typeface="EB Garamond"/>
                <a:cs typeface="EB Garamond"/>
                <a:sym typeface="EB Garamond"/>
              </a:rPr>
              <a:t>интенсив по танцевальной импровизации для начинающих. </a:t>
            </a:r>
            <a:endParaRPr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17647"/>
              <a:buNone/>
            </a:pPr>
            <a:r>
              <a:rPr lang="ru" dirty="0">
                <a:latin typeface="EB Garamond"/>
                <a:ea typeface="EB Garamond"/>
                <a:cs typeface="EB Garamond"/>
                <a:sym typeface="EB Garamond"/>
              </a:rPr>
              <a:t>Цель: развитие танцевальных навыков и фантазии у начинающих танцоров, преодоление страха перед импровизацией, обретение инструментов, которые позволят развиваться самостоятельно.</a:t>
            </a:r>
            <a:endParaRPr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17647"/>
              <a:buNone/>
            </a:pPr>
            <a:r>
              <a:rPr lang="ru" dirty="0">
                <a:latin typeface="EB Garamond"/>
                <a:ea typeface="EB Garamond"/>
                <a:cs typeface="EB Garamond"/>
                <a:sym typeface="EB Garamond"/>
              </a:rPr>
              <a:t>Место: г.Ижевск</a:t>
            </a:r>
            <a:endParaRPr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17647"/>
              <a:buNone/>
            </a:pPr>
            <a:r>
              <a:rPr lang="ru" dirty="0">
                <a:latin typeface="EB Garamond"/>
                <a:ea typeface="EB Garamond"/>
                <a:cs typeface="EB Garamond"/>
                <a:sym typeface="EB Garamond"/>
              </a:rPr>
              <a:t>Интенсив представляет собой групповые танцевальные занятия </a:t>
            </a:r>
            <a:r>
              <a:rPr lang="ru" dirty="0" smtClean="0">
                <a:latin typeface="EB Garamond"/>
                <a:ea typeface="EB Garamond"/>
                <a:cs typeface="EB Garamond"/>
                <a:sym typeface="EB Garamond"/>
              </a:rPr>
              <a:t>и офлайн-онлайн </a:t>
            </a:r>
            <a:r>
              <a:rPr lang="ru" dirty="0">
                <a:latin typeface="EB Garamond"/>
                <a:ea typeface="EB Garamond"/>
                <a:cs typeface="EB Garamond"/>
                <a:sym typeface="EB Garamond"/>
              </a:rPr>
              <a:t>лекции под руководством преподавателя-практика, которое будет продолжаться в течение двух месяцев по выходным. Программа интенсива состоит из несколько блоков и разделов. Итогом мероприятия станет съемка профессионального видео - соло перформанса и группового перформанса.</a:t>
            </a:r>
            <a:endParaRPr dirty="0"/>
          </a:p>
        </p:txBody>
      </p:sp>
      <p:pic>
        <p:nvPicPr>
          <p:cNvPr id="80" name="Google Shape;8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05199" y="0"/>
            <a:ext cx="36388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2E9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470400" y="195776"/>
            <a:ext cx="4101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7222"/>
              <a:buNone/>
            </a:pPr>
            <a:r>
              <a:rPr lang="ru" sz="3200">
                <a:latin typeface="EB Garamond"/>
                <a:ea typeface="EB Garamond"/>
                <a:cs typeface="EB Garamond"/>
                <a:sym typeface="EB Garamond"/>
              </a:rPr>
              <a:t>На данный момент</a:t>
            </a:r>
            <a:endParaRPr sz="3200"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7222"/>
              <a:buNone/>
            </a:pPr>
            <a:endParaRPr sz="32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6" name="Google Shape;86;p17"/>
          <p:cNvSpPr txBox="1"/>
          <p:nvPr/>
        </p:nvSpPr>
        <p:spPr>
          <a:xfrm>
            <a:off x="123300" y="765175"/>
            <a:ext cx="4448700" cy="17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0" i="0" u="none" strike="noStrike" cap="none" dirty="0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Составлено схематическое представление содержания программы</a:t>
            </a:r>
            <a:endParaRPr sz="1700" b="0" i="0" u="none" strike="noStrike" cap="none" dirty="0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 dirty="0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0" i="0" u="none" strike="noStrike" cap="none" dirty="0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В ближайшее время запланирован мастер класс для привлечения аудитории и пробы  наиболее сложного материала</a:t>
            </a:r>
            <a:endParaRPr sz="1700" b="0" i="0" u="none" strike="noStrike" cap="none" dirty="0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195775"/>
            <a:ext cx="4101601" cy="4708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 rotWithShape="1">
          <a:blip r:embed="rId4">
            <a:alphaModFix/>
          </a:blip>
          <a:srcRect t="9890" b="21895"/>
          <a:stretch/>
        </p:blipFill>
        <p:spPr>
          <a:xfrm>
            <a:off x="1558762" y="2248675"/>
            <a:ext cx="1924876" cy="27721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2E9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Google Shape;93;p18"/>
          <p:cNvGraphicFramePr/>
          <p:nvPr/>
        </p:nvGraphicFramePr>
        <p:xfrm>
          <a:off x="1417632" y="1141752"/>
          <a:ext cx="6308750" cy="3657640"/>
        </p:xfrm>
        <a:graphic>
          <a:graphicData uri="http://schemas.openxmlformats.org/drawingml/2006/table">
            <a:tbl>
              <a:tblPr firstRow="1" bandRow="1">
                <a:noFill/>
                <a:tableStyleId>{C7BD3FEF-37B1-4F75-8247-BC2F4CFCB2C2}</a:tableStyleId>
              </a:tblPr>
              <a:tblGrid>
                <a:gridCol w="1872750"/>
                <a:gridCol w="2218000"/>
                <a:gridCol w="2218000"/>
              </a:tblGrid>
              <a:tr h="334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800" u="none" strike="noStrike" cap="none" dirty="0"/>
                        <a:t>Роль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solidFill>
                      <a:srgbClr val="B4A7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800" u="none" strike="noStrike" cap="none"/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B4A7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39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800" u="none" strike="noStrike" cap="none"/>
                        <a:t>Инновационность 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800" u="none" strike="noStrike" cap="none"/>
                        <a:t>(отметьте нужное)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B4A7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ru" sz="1800" u="none" strike="noStrike" cap="none"/>
                        <a:t>Инновация мирового уровня</a:t>
                      </a:r>
                      <a:endParaRPr sz="18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ru" sz="1800" u="none" strike="noStrike" cap="none"/>
                        <a:t>Россия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ru" sz="1800" u="none" strike="noStrike" cap="none"/>
                        <a:t>Регион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ru" sz="1800" u="none" strike="noStrike" cap="none"/>
                        <a:t>Импортозамещение</a:t>
                      </a:r>
                      <a:endParaRPr sz="18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ru" sz="1800" b="1" u="sng" strike="noStrike" cap="none"/>
                        <a:t>Нет</a:t>
                      </a:r>
                      <a:endParaRPr sz="1800" b="1" u="sng" strike="noStrike" cap="none"/>
                    </a:p>
                  </a:txBody>
                  <a:tcPr marL="91450" marR="91450" marT="45725" marB="45725">
                    <a:solidFill>
                      <a:srgbClr val="B4A7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8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800" u="none" strike="noStrike" cap="none"/>
                        <a:t>Рынок НТИ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800" u="none" strike="noStrike" cap="none"/>
                        <a:t>(отметьте нужное)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" sz="18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TechNet</a:t>
                      </a:r>
                      <a:endParaRPr sz="180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" sz="18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SafeNet</a:t>
                      </a:r>
                      <a:endParaRPr sz="180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" sz="18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NeuroNet </a:t>
                      </a:r>
                      <a:endParaRPr sz="180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" sz="18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HomeNet</a:t>
                      </a:r>
                      <a:endParaRPr sz="180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" sz="18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HealthNet</a:t>
                      </a:r>
                      <a:endParaRPr sz="180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" sz="1800" b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SportNet</a:t>
                      </a:r>
                      <a:endParaRPr sz="1800" b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" sz="18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WearNet</a:t>
                      </a:r>
                      <a:endParaRPr sz="180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" sz="1800" b="1" u="sng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EduNet</a:t>
                      </a:r>
                      <a:endParaRPr sz="1800" b="1" u="sng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B4A7D6"/>
                    </a:solidFill>
                  </a:tcPr>
                </a:tc>
              </a:tr>
              <a:tr h="603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800" u="none" strike="noStrike" cap="none"/>
                        <a:t>Сквозные технологии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B4A7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800" u="none" strike="noStrike" cap="none"/>
                        <a:t>Не используется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B4A7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11700" y="20555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500">
                <a:latin typeface="EB Garamond"/>
                <a:ea typeface="EB Garamond"/>
                <a:cs typeface="EB Garamond"/>
                <a:sym typeface="EB Garamond"/>
              </a:rPr>
              <a:t>Роль проекта в обеспечении </a:t>
            </a:r>
            <a:endParaRPr sz="2500"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500">
                <a:latin typeface="EB Garamond"/>
                <a:ea typeface="EB Garamond"/>
                <a:cs typeface="EB Garamond"/>
                <a:sym typeface="EB Garamond"/>
              </a:rPr>
              <a:t>технологического суверенитета страны</a:t>
            </a:r>
            <a:endParaRPr sz="2500"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500"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title"/>
          </p:nvPr>
        </p:nvSpPr>
        <p:spPr>
          <a:xfrm>
            <a:off x="473700" y="313400"/>
            <a:ext cx="3130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>
                <a:solidFill>
                  <a:srgbClr val="434343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rPr>
              <a:t>Целевая аудитория</a:t>
            </a:r>
            <a:endParaRPr>
              <a:solidFill>
                <a:srgbClr val="434343"/>
              </a:solidFill>
              <a:latin typeface="EB Garamond SemiBold"/>
              <a:ea typeface="EB Garamond SemiBold"/>
              <a:cs typeface="EB Garamond SemiBold"/>
              <a:sym typeface="EB Garamond SemiBold"/>
            </a:endParaRPr>
          </a:p>
        </p:txBody>
      </p:sp>
      <p:sp>
        <p:nvSpPr>
          <p:cNvPr id="100" name="Google Shape;100;p19"/>
          <p:cNvSpPr txBox="1">
            <a:spLocks noGrp="1"/>
          </p:cNvSpPr>
          <p:nvPr>
            <p:ph type="body" idx="1"/>
          </p:nvPr>
        </p:nvSpPr>
        <p:spPr>
          <a:xfrm>
            <a:off x="3936532" y="2571750"/>
            <a:ext cx="4821600" cy="22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u="sng" dirty="0">
                <a:latin typeface="EB Garamond SemiBold"/>
                <a:ea typeface="EB Garamond SemiBold"/>
                <a:cs typeface="EB Garamond SemiBold"/>
                <a:sym typeface="EB Garamond SemiBold"/>
              </a:rPr>
              <a:t>Целевая аудитория данного продукта:</a:t>
            </a:r>
            <a:endParaRPr dirty="0">
              <a:latin typeface="EB Garamond SemiBold"/>
              <a:ea typeface="EB Garamond SemiBold"/>
              <a:cs typeface="EB Garamond SemiBold"/>
              <a:sym typeface="EB Garamond Semi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" sz="1600" dirty="0">
                <a:latin typeface="EB Garamond SemiBold"/>
                <a:ea typeface="EB Garamond SemiBold"/>
                <a:cs typeface="EB Garamond SemiBold"/>
                <a:sym typeface="EB Garamond SemiBold"/>
              </a:rPr>
              <a:t>Танцоры начального и среднего уровня</a:t>
            </a:r>
            <a:endParaRPr sz="1600" dirty="0">
              <a:latin typeface="EB Garamond SemiBold"/>
              <a:ea typeface="EB Garamond SemiBold"/>
              <a:cs typeface="EB Garamond SemiBold"/>
              <a:sym typeface="EB Garamond Semi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ru" sz="1600" dirty="0">
                <a:latin typeface="EB Garamond SemiBold"/>
                <a:ea typeface="EB Garamond SemiBold"/>
                <a:cs typeface="EB Garamond SemiBold"/>
                <a:sym typeface="EB Garamond SemiBold"/>
              </a:rPr>
              <a:t>Девушки и юноши в возрасте 14-23 лет, занимающиеся телесными или театральными практиками.</a:t>
            </a:r>
            <a:endParaRPr sz="1600" dirty="0">
              <a:latin typeface="EB Garamond SemiBold"/>
              <a:ea typeface="EB Garamond SemiBold"/>
              <a:cs typeface="EB Garamond SemiBold"/>
              <a:sym typeface="EB Garamond SemiBold"/>
            </a:endParaRPr>
          </a:p>
        </p:txBody>
      </p:sp>
      <p:pic>
        <p:nvPicPr>
          <p:cNvPr id="101" name="Google Shape;10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825" y="977750"/>
            <a:ext cx="2796277" cy="395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9"/>
          <p:cNvSpPr txBox="1"/>
          <p:nvPr/>
        </p:nvSpPr>
        <p:spPr>
          <a:xfrm>
            <a:off x="4064166" y="313400"/>
            <a:ext cx="4566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0" i="0" u="none" strike="noStrike" cap="none" dirty="0">
                <a:solidFill>
                  <a:srgbClr val="434343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rPr>
              <a:t>Структура ЦА</a:t>
            </a:r>
            <a:endParaRPr sz="1700" b="0" i="0" u="none" strike="noStrike" cap="none" dirty="0">
              <a:solidFill>
                <a:srgbClr val="434343"/>
              </a:solidFill>
              <a:latin typeface="EB Garamond SemiBold"/>
              <a:ea typeface="EB Garamond SemiBold"/>
              <a:cs typeface="EB Garamond SemiBold"/>
              <a:sym typeface="EB Garamond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0" i="0" u="none" strike="noStrike" cap="none" dirty="0">
                <a:solidFill>
                  <a:srgbClr val="434343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rPr>
              <a:t/>
            </a:r>
            <a:br>
              <a:rPr lang="ru" sz="1700" b="0" i="0" u="none" strike="noStrike" cap="none" dirty="0">
                <a:solidFill>
                  <a:srgbClr val="434343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rPr>
            </a:br>
            <a:r>
              <a:rPr lang="ru" sz="1400" b="1" i="0" u="none" strike="noStrike" cap="none" dirty="0">
                <a:solidFill>
                  <a:srgbClr val="434343"/>
                </a:solidFill>
                <a:latin typeface="EB Garamond"/>
                <a:ea typeface="EB Garamond"/>
                <a:cs typeface="EB Garamond"/>
                <a:sym typeface="EB Garamond"/>
              </a:rPr>
              <a:t>Сердце целевой аудитории</a:t>
            </a:r>
            <a:r>
              <a:rPr lang="ru" sz="1400" b="0" i="0" u="none" strike="noStrike" cap="none" dirty="0">
                <a:solidFill>
                  <a:srgbClr val="434343"/>
                </a:solidFill>
                <a:latin typeface="EB Garamond"/>
                <a:ea typeface="EB Garamond"/>
                <a:cs typeface="EB Garamond"/>
                <a:sym typeface="EB Garamond"/>
              </a:rPr>
              <a:t> – ученики и подписчики соц. сетей создателей проекта, знакомые начинающие танцоры.</a:t>
            </a:r>
            <a:endParaRPr sz="1400" b="0" i="0" u="none" strike="noStrike" cap="none" dirty="0">
              <a:solidFill>
                <a:srgbClr val="434343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1" i="0" u="none" strike="noStrike" cap="none" dirty="0">
                <a:solidFill>
                  <a:srgbClr val="434343"/>
                </a:solidFill>
                <a:latin typeface="EB Garamond"/>
                <a:ea typeface="EB Garamond"/>
                <a:cs typeface="EB Garamond"/>
                <a:sym typeface="EB Garamond"/>
              </a:rPr>
              <a:t>Основная целевая аудитория</a:t>
            </a:r>
            <a:r>
              <a:rPr lang="ru" sz="1400" b="0" i="0" u="none" strike="noStrike" cap="none" dirty="0">
                <a:solidFill>
                  <a:srgbClr val="434343"/>
                </a:solidFill>
                <a:latin typeface="EB Garamond"/>
                <a:ea typeface="EB Garamond"/>
                <a:cs typeface="EB Garamond"/>
                <a:sym typeface="EB Garamond"/>
              </a:rPr>
              <a:t> – танцоры начинающего уровня из разных стилей, практикующие или желающие начать практиковать импровизацию в танце.</a:t>
            </a:r>
            <a:endParaRPr sz="1400" b="0" i="0" u="none" strike="noStrike" cap="none" dirty="0">
              <a:solidFill>
                <a:srgbClr val="434343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1" i="0" u="none" strike="noStrike" cap="none" dirty="0">
                <a:solidFill>
                  <a:srgbClr val="434343"/>
                </a:solidFill>
                <a:latin typeface="EB Garamond"/>
                <a:ea typeface="EB Garamond"/>
                <a:cs typeface="EB Garamond"/>
                <a:sym typeface="EB Garamond"/>
              </a:rPr>
              <a:t>Косвенная целевая аудитория</a:t>
            </a:r>
            <a:r>
              <a:rPr lang="ru" sz="1400" b="0" i="0" u="none" strike="noStrike" cap="none" dirty="0">
                <a:solidFill>
                  <a:srgbClr val="434343"/>
                </a:solidFill>
                <a:latin typeface="EB Garamond"/>
                <a:ea typeface="EB Garamond"/>
                <a:cs typeface="EB Garamond"/>
                <a:sym typeface="EB Garamond"/>
              </a:rPr>
              <a:t> – родители подростков, занимающихся современными видами танцев.</a:t>
            </a:r>
            <a:endParaRPr sz="1400" b="0" i="0" u="none" strike="noStrike" cap="none" dirty="0">
              <a:solidFill>
                <a:srgbClr val="434343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600">
                <a:solidFill>
                  <a:srgbClr val="434343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rPr>
              <a:t>Вид целевой аудитории – b2c (потребительский бизнес)</a:t>
            </a:r>
            <a:endParaRPr sz="2600">
              <a:solidFill>
                <a:srgbClr val="434343"/>
              </a:solidFill>
              <a:latin typeface="EB Garamond SemiBold"/>
              <a:ea typeface="EB Garamond SemiBold"/>
              <a:cs typeface="EB Garamond SemiBold"/>
              <a:sym typeface="EB Garamond SemiBold"/>
            </a:endParaRPr>
          </a:p>
        </p:txBody>
      </p:sp>
      <p:sp>
        <p:nvSpPr>
          <p:cNvPr id="108" name="Google Shape;108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9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97297"/>
              <a:buNone/>
            </a:pPr>
            <a:r>
              <a:rPr lang="ru" sz="2000">
                <a:latin typeface="EB Garamond Medium"/>
                <a:ea typeface="EB Garamond Medium"/>
                <a:cs typeface="EB Garamond Medium"/>
                <a:sym typeface="EB Garamond Medium"/>
              </a:rPr>
              <a:t>Готовый продукт подходит для приобретения и личного пользования отдельными физ. лицами. </a:t>
            </a:r>
            <a:endParaRPr sz="2000"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311700" y="2055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600">
                <a:solidFill>
                  <a:srgbClr val="434343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rPr>
              <a:t>Сегментация рынка по методике М. Шеррингтона “5W”</a:t>
            </a:r>
            <a:endParaRPr sz="2600">
              <a:solidFill>
                <a:srgbClr val="434343"/>
              </a:solidFill>
              <a:latin typeface="EB Garamond SemiBold"/>
              <a:ea typeface="EB Garamond SemiBold"/>
              <a:cs typeface="EB Garamond SemiBold"/>
              <a:sym typeface="EB Garamond SemiBold"/>
            </a:endParaRPr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311700" y="2732500"/>
            <a:ext cx="8520600" cy="22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05882"/>
              <a:buNone/>
            </a:pPr>
            <a:r>
              <a:rPr lang="ru" sz="2000" b="1">
                <a:latin typeface="EB Garamond"/>
                <a:ea typeface="EB Garamond"/>
                <a:cs typeface="EB Garamond"/>
                <a:sym typeface="EB Garamond"/>
              </a:rPr>
              <a:t>Тип продукта</a:t>
            </a:r>
            <a:r>
              <a:rPr lang="ru" sz="2000">
                <a:latin typeface="EB Garamond Medium"/>
                <a:ea typeface="EB Garamond Medium"/>
                <a:cs typeface="EB Garamond Medium"/>
                <a:sym typeface="EB Garamond Medium"/>
              </a:rPr>
              <a:t> – офлайн курс, мероприятие</a:t>
            </a:r>
            <a:br>
              <a:rPr lang="ru" sz="2000">
                <a:latin typeface="EB Garamond Medium"/>
                <a:ea typeface="EB Garamond Medium"/>
                <a:cs typeface="EB Garamond Medium"/>
                <a:sym typeface="EB Garamond Medium"/>
              </a:rPr>
            </a:br>
            <a:r>
              <a:rPr lang="ru" sz="2000" b="1">
                <a:latin typeface="EB Garamond"/>
                <a:ea typeface="EB Garamond"/>
                <a:cs typeface="EB Garamond"/>
                <a:sym typeface="EB Garamond"/>
              </a:rPr>
              <a:t>Тип потребителя</a:t>
            </a:r>
            <a:r>
              <a:rPr lang="ru" sz="2000">
                <a:latin typeface="EB Garamond Medium"/>
                <a:ea typeface="EB Garamond Medium"/>
                <a:cs typeface="EB Garamond Medium"/>
                <a:sym typeface="EB Garamond Medium"/>
              </a:rPr>
              <a:t> – индивидуальный потребитель, амбиверт, экономный/рациональный (цена), раскованный/равнодушный (коммуникабельность)</a:t>
            </a:r>
            <a:br>
              <a:rPr lang="ru" sz="2000">
                <a:latin typeface="EB Garamond Medium"/>
                <a:ea typeface="EB Garamond Medium"/>
                <a:cs typeface="EB Garamond Medium"/>
                <a:sym typeface="EB Garamond Medium"/>
              </a:rPr>
            </a:br>
            <a:r>
              <a:rPr lang="ru" sz="2000" b="1">
                <a:latin typeface="EB Garamond"/>
                <a:ea typeface="EB Garamond"/>
                <a:cs typeface="EB Garamond"/>
                <a:sym typeface="EB Garamond"/>
              </a:rPr>
              <a:t>Мотивация к покупке</a:t>
            </a:r>
            <a:r>
              <a:rPr lang="ru" sz="2000">
                <a:latin typeface="EB Garamond Medium"/>
                <a:ea typeface="EB Garamond Medium"/>
                <a:cs typeface="EB Garamond Medium"/>
                <a:sym typeface="EB Garamond Medium"/>
              </a:rPr>
              <a:t> – желание развиваться в выбранной сфере</a:t>
            </a:r>
            <a:br>
              <a:rPr lang="ru" sz="2000">
                <a:latin typeface="EB Garamond Medium"/>
                <a:ea typeface="EB Garamond Medium"/>
                <a:cs typeface="EB Garamond Medium"/>
                <a:sym typeface="EB Garamond Medium"/>
              </a:rPr>
            </a:br>
            <a:r>
              <a:rPr lang="ru" sz="2000" b="1">
                <a:latin typeface="EB Garamond"/>
                <a:ea typeface="EB Garamond"/>
                <a:cs typeface="EB Garamond"/>
                <a:sym typeface="EB Garamond"/>
              </a:rPr>
              <a:t>Ситуация покупки, время </a:t>
            </a:r>
            <a:r>
              <a:rPr lang="ru" sz="2000">
                <a:latin typeface="EB Garamond Medium"/>
                <a:ea typeface="EB Garamond Medium"/>
                <a:cs typeface="EB Garamond Medium"/>
                <a:sym typeface="EB Garamond Medium"/>
              </a:rPr>
              <a:t>– вследствие личного интереса, по рекомендации, по просьбе ребенка-подростка, время может быть любым</a:t>
            </a:r>
            <a:br>
              <a:rPr lang="ru" sz="2000">
                <a:latin typeface="EB Garamond Medium"/>
                <a:ea typeface="EB Garamond Medium"/>
                <a:cs typeface="EB Garamond Medium"/>
                <a:sym typeface="EB Garamond Medium"/>
              </a:rPr>
            </a:br>
            <a:r>
              <a:rPr lang="ru" sz="2000" b="1">
                <a:latin typeface="EB Garamond"/>
                <a:ea typeface="EB Garamond"/>
                <a:cs typeface="EB Garamond"/>
                <a:sym typeface="EB Garamond"/>
              </a:rPr>
              <a:t>Место покупки</a:t>
            </a:r>
            <a:r>
              <a:rPr lang="ru" sz="2000">
                <a:latin typeface="EB Garamond Medium"/>
                <a:ea typeface="EB Garamond Medium"/>
                <a:cs typeface="EB Garamond Medium"/>
                <a:sym typeface="EB Garamond Medium"/>
              </a:rPr>
              <a:t> – интернет</a:t>
            </a:r>
            <a:endParaRPr sz="2000"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>
            <a:spLocks noGrp="1"/>
          </p:cNvSpPr>
          <p:nvPr>
            <p:ph type="title"/>
          </p:nvPr>
        </p:nvSpPr>
        <p:spPr>
          <a:xfrm>
            <a:off x="362325" y="1311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Сегментация рынка </a:t>
            </a:r>
            <a:endParaRPr/>
          </a:p>
        </p:txBody>
      </p:sp>
      <p:graphicFrame>
        <p:nvGraphicFramePr>
          <p:cNvPr id="116" name="Google Shape;116;p21"/>
          <p:cNvGraphicFramePr/>
          <p:nvPr/>
        </p:nvGraphicFramePr>
        <p:xfrm>
          <a:off x="362300" y="703850"/>
          <a:ext cx="8520600" cy="4314425"/>
        </p:xfrm>
        <a:graphic>
          <a:graphicData uri="http://schemas.openxmlformats.org/drawingml/2006/table">
            <a:tbl>
              <a:tblPr>
                <a:noFill/>
                <a:tableStyleId>{369CDE0E-CD0F-4E99-8A87-6A6DEE65FE67}</a:tableStyleId>
              </a:tblPr>
              <a:tblGrid>
                <a:gridCol w="2244325"/>
                <a:gridCol w="3436075"/>
                <a:gridCol w="2840200"/>
              </a:tblGrid>
              <a:tr h="331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география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г. Ижевск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9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целевая аудитория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основная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косвенная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</a:tr>
              <a:tr h="331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u="none" strike="noStrike" cap="none">
                          <a:solidFill>
                            <a:schemeClr val="dk1"/>
                          </a:solidFill>
                        </a:rPr>
                        <a:t>демография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/>
                    </a:p>
                  </a:txBody>
                  <a:tcPr marL="91425" marR="91425" marT="91425" marB="91425"/>
                </a:tc>
              </a:tr>
              <a:tr h="331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пол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м,ж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Ж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</a:tr>
              <a:tr h="331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возраст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14-23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40-50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</a:tr>
              <a:tr h="503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семейное положение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-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семья, дети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</a:tr>
              <a:tr h="331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уровень дохода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низкий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средний и высокий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</a:tr>
              <a:tr h="33180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психография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1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образ жизни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активный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активный, но, в целом, значение не принципиально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</a:tr>
              <a:tr h="331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окружение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одноклассники, однокурсники, танцевальное комьюнити, сокомандники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возможно,родители других детей-танцоров, но не принципиально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</a:tr>
              <a:tr h="331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тип личности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независимые, карьеристы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/>
                        <a:t>независимые, интеллигенты</a:t>
                      </a:r>
                      <a:endParaRPr sz="1000" u="none" strike="noStrike" cap="none"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" name="Google Shape;121;p22"/>
          <p:cNvGraphicFramePr/>
          <p:nvPr/>
        </p:nvGraphicFramePr>
        <p:xfrm>
          <a:off x="952492" y="661124"/>
          <a:ext cx="7239000" cy="3870780"/>
        </p:xfrm>
        <a:graphic>
          <a:graphicData uri="http://schemas.openxmlformats.org/drawingml/2006/table">
            <a:tbl>
              <a:tblPr>
                <a:noFill/>
                <a:tableStyleId>{369CDE0E-CD0F-4E99-8A87-6A6DEE65FE67}</a:tableStyleId>
              </a:tblPr>
              <a:tblGrid>
                <a:gridCol w="2413000"/>
                <a:gridCol w="2413000"/>
                <a:gridCol w="2413000"/>
              </a:tblGrid>
              <a:tr h="348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ЦА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основная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косвенная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</a:tr>
              <a:tr h="348825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поведение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поводы для покупки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Личное желание, рекомендация друга или педагога.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Просьба ребенка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35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искомые выгоды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Качество, содержание, общение и знакомства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Экономия, качество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907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статус пользователя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бывший покупатель, потенциальный покупатель, новый покупатель, 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Потенциальный, новый, бывший покупатель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</a:tr>
              <a:tr h="535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интенсивность потребления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Единажды либо на каждый запуск курса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2E9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>
            <a:spLocks noGrp="1"/>
          </p:cNvSpPr>
          <p:nvPr>
            <p:ph type="title"/>
          </p:nvPr>
        </p:nvSpPr>
        <p:spPr>
          <a:xfrm>
            <a:off x="2521200" y="163351"/>
            <a:ext cx="4101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7222"/>
              <a:buNone/>
            </a:pPr>
            <a:r>
              <a:rPr lang="ru" sz="3200">
                <a:latin typeface="EB Garamond"/>
                <a:ea typeface="EB Garamond"/>
                <a:cs typeface="EB Garamond"/>
                <a:sym typeface="EB Garamond"/>
              </a:rPr>
              <a:t>Конкурентоспособность</a:t>
            </a:r>
            <a:endParaRPr sz="32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7" name="Google Shape;127;p23"/>
          <p:cNvSpPr txBox="1">
            <a:spLocks noGrp="1"/>
          </p:cNvSpPr>
          <p:nvPr>
            <p:ph type="body" idx="1"/>
          </p:nvPr>
        </p:nvSpPr>
        <p:spPr>
          <a:xfrm>
            <a:off x="311700" y="1331999"/>
            <a:ext cx="2396700" cy="32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ru" dirty="0">
                <a:solidFill>
                  <a:srgbClr val="434343"/>
                </a:solidFill>
                <a:latin typeface="EB Garamond"/>
                <a:ea typeface="EB Garamond"/>
                <a:cs typeface="EB Garamond"/>
                <a:sym typeface="EB Garamond"/>
              </a:rPr>
              <a:t>Групповые занятия у других преподавателей</a:t>
            </a:r>
            <a:endParaRPr dirty="0">
              <a:solidFill>
                <a:srgbClr val="434343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ru" dirty="0">
                <a:solidFill>
                  <a:srgbClr val="434343"/>
                </a:solidFill>
                <a:latin typeface="EB Garamond"/>
                <a:ea typeface="EB Garamond"/>
                <a:cs typeface="EB Garamond"/>
                <a:sym typeface="EB Garamond"/>
              </a:rPr>
              <a:t>Мастер-классы и интенсивы по хореографии</a:t>
            </a:r>
            <a:endParaRPr dirty="0">
              <a:solidFill>
                <a:srgbClr val="434343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ru" dirty="0">
                <a:solidFill>
                  <a:srgbClr val="434343"/>
                </a:solidFill>
                <a:latin typeface="EB Garamond"/>
                <a:ea typeface="EB Garamond"/>
                <a:cs typeface="EB Garamond"/>
                <a:sym typeface="EB Garamond"/>
              </a:rPr>
              <a:t>Поездки в танцевальные лагеря</a:t>
            </a:r>
            <a:endParaRPr dirty="0">
              <a:solidFill>
                <a:srgbClr val="434343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08108"/>
              <a:buNone/>
            </a:pPr>
            <a:r>
              <a:rPr lang="ru" dirty="0">
                <a:solidFill>
                  <a:srgbClr val="434343"/>
                </a:solidFill>
                <a:latin typeface="EB Garamond"/>
                <a:ea typeface="EB Garamond"/>
                <a:cs typeface="EB Garamond"/>
                <a:sym typeface="EB Garamond"/>
              </a:rPr>
              <a:t>Танцевальные онлайн курсы</a:t>
            </a:r>
            <a:endParaRPr dirty="0">
              <a:solidFill>
                <a:srgbClr val="434343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8" name="Google Shape;128;p23"/>
          <p:cNvSpPr txBox="1"/>
          <p:nvPr/>
        </p:nvSpPr>
        <p:spPr>
          <a:xfrm>
            <a:off x="5990375" y="1332000"/>
            <a:ext cx="2819700" cy="29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0" i="0" u="none" strike="noStrike" cap="none" dirty="0">
                <a:solidFill>
                  <a:srgbClr val="434343"/>
                </a:solidFill>
                <a:latin typeface="EB Garamond"/>
                <a:ea typeface="EB Garamond"/>
                <a:cs typeface="EB Garamond"/>
                <a:sym typeface="EB Garamond"/>
              </a:rPr>
              <a:t>Узкая специализация и конкретное решите проблемы;</a:t>
            </a:r>
            <a:endParaRPr sz="1800" b="0" i="0" u="none" strike="noStrike" cap="none" dirty="0">
              <a:solidFill>
                <a:srgbClr val="434343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434343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0" i="0" u="none" strike="noStrike" cap="none" dirty="0">
                <a:solidFill>
                  <a:srgbClr val="434343"/>
                </a:solidFill>
                <a:latin typeface="EB Garamond"/>
                <a:ea typeface="EB Garamond"/>
                <a:cs typeface="EB Garamond"/>
                <a:sym typeface="EB Garamond"/>
              </a:rPr>
              <a:t>Большая информативность;</a:t>
            </a:r>
            <a:endParaRPr sz="1800" b="0" i="0" u="none" strike="noStrike" cap="none" dirty="0">
              <a:solidFill>
                <a:srgbClr val="434343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434343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0" i="0" u="none" strike="noStrike" cap="none" dirty="0">
                <a:solidFill>
                  <a:srgbClr val="434343"/>
                </a:solidFill>
                <a:latin typeface="EB Garamond"/>
                <a:ea typeface="EB Garamond"/>
                <a:cs typeface="EB Garamond"/>
                <a:sym typeface="EB Garamond"/>
              </a:rPr>
              <a:t>Согласование по времени; </a:t>
            </a:r>
            <a:endParaRPr sz="1800" b="0" i="0" u="none" strike="noStrike" cap="none" dirty="0">
              <a:solidFill>
                <a:srgbClr val="434343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434343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0" i="0" u="none" strike="noStrike" cap="none" dirty="0">
                <a:solidFill>
                  <a:srgbClr val="434343"/>
                </a:solidFill>
                <a:latin typeface="EB Garamond"/>
                <a:ea typeface="EB Garamond"/>
                <a:cs typeface="EB Garamond"/>
                <a:sym typeface="EB Garamond"/>
              </a:rPr>
              <a:t>Низкая относительно конкурентов цена.</a:t>
            </a:r>
            <a:endParaRPr sz="1800" b="0" i="0" u="none" strike="noStrike" cap="none" dirty="0">
              <a:solidFill>
                <a:srgbClr val="434343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9" name="Google Shape;129;p23"/>
          <p:cNvSpPr txBox="1"/>
          <p:nvPr/>
        </p:nvSpPr>
        <p:spPr>
          <a:xfrm>
            <a:off x="6324302" y="765163"/>
            <a:ext cx="2819700" cy="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100" b="0" i="0" u="none" strike="noStrike" cap="non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Наши особенности </a:t>
            </a:r>
            <a:endParaRPr sz="2100" b="0" i="0" u="none" strike="noStrike" cap="non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30" name="Google Shape;130;p23"/>
          <p:cNvSpPr txBox="1"/>
          <p:nvPr/>
        </p:nvSpPr>
        <p:spPr>
          <a:xfrm>
            <a:off x="311700" y="732750"/>
            <a:ext cx="3888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" sz="2500" b="0" i="0" u="none" strike="noStrike" cap="non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Конкуренты услуги</a:t>
            </a:r>
            <a:endParaRPr sz="2500" b="0" i="0" u="none" strike="noStrike" cap="non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31" name="Google Shape;131;p23"/>
          <p:cNvPicPr preferRelativeResize="0"/>
          <p:nvPr/>
        </p:nvPicPr>
        <p:blipFill rotWithShape="1">
          <a:blip r:embed="rId3">
            <a:alphaModFix/>
          </a:blip>
          <a:srcRect l="4987" t="10722" r="3838"/>
          <a:stretch/>
        </p:blipFill>
        <p:spPr>
          <a:xfrm>
            <a:off x="3293550" y="898713"/>
            <a:ext cx="2556900" cy="35386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23"/>
          <p:cNvCxnSpPr/>
          <p:nvPr/>
        </p:nvCxnSpPr>
        <p:spPr>
          <a:xfrm rot="10800000" flipH="1">
            <a:off x="255331" y="1331994"/>
            <a:ext cx="2898300" cy="1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3" name="Google Shape;133;p23"/>
          <p:cNvCxnSpPr/>
          <p:nvPr/>
        </p:nvCxnSpPr>
        <p:spPr>
          <a:xfrm rot="10800000" flipH="1">
            <a:off x="5951081" y="1309382"/>
            <a:ext cx="2898300" cy="1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2E9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8" name="Google Shape;138;p24"/>
          <p:cNvGraphicFramePr/>
          <p:nvPr/>
        </p:nvGraphicFramePr>
        <p:xfrm>
          <a:off x="0" y="7"/>
          <a:ext cx="9144000" cy="5172740"/>
        </p:xfrm>
        <a:graphic>
          <a:graphicData uri="http://schemas.openxmlformats.org/drawingml/2006/table">
            <a:tbl>
              <a:tblPr firstRow="1" bandRow="1">
                <a:noFill/>
                <a:tableStyleId>{C7BD3FEF-37B1-4F75-8247-BC2F4CFCB2C2}</a:tableStyleId>
              </a:tblPr>
              <a:tblGrid>
                <a:gridCol w="1828800"/>
                <a:gridCol w="1828800"/>
                <a:gridCol w="914400"/>
                <a:gridCol w="914400"/>
                <a:gridCol w="1828800"/>
                <a:gridCol w="1828800"/>
              </a:tblGrid>
              <a:tr h="2256150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b="1" u="none" strike="noStrike" cap="none" dirty="0">
                          <a:solidFill>
                            <a:srgbClr val="000000"/>
                          </a:solidFill>
                        </a:rPr>
                        <a:t>Ключевые партнёры</a:t>
                      </a:r>
                      <a:endParaRPr sz="1300" b="1" u="none" strike="noStrike" cap="none" dirty="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b="0" u="none" strike="noStrike" cap="none" dirty="0">
                          <a:solidFill>
                            <a:srgbClr val="000000"/>
                          </a:solidFill>
                        </a:rPr>
                        <a:t>Друзья и знакомые из танц. индустрии </a:t>
                      </a:r>
                      <a:endParaRPr sz="1300" b="0" u="none" strike="noStrike" cap="none" dirty="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b="0" u="none" strike="noStrike" cap="none" dirty="0">
                          <a:solidFill>
                            <a:srgbClr val="000000"/>
                          </a:solidFill>
                        </a:rPr>
                        <a:t>(Помогают рекламировать) </a:t>
                      </a:r>
                      <a:endParaRPr sz="1300" b="0" u="none" strike="noStrike" cap="none" dirty="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b="0" u="none" strike="noStrike" cap="none" dirty="0">
                          <a:solidFill>
                            <a:srgbClr val="000000"/>
                          </a:solidFill>
                        </a:rPr>
                        <a:t>ЦСДР как место для организации перформанса за отн. низкую стоимость. </a:t>
                      </a:r>
                      <a:endParaRPr sz="1300" b="0" u="none" strike="noStrike" cap="none" dirty="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b="0" u="none" strike="noStrike" cap="none" dirty="0">
                          <a:solidFill>
                            <a:srgbClr val="000000"/>
                          </a:solidFill>
                        </a:rPr>
                        <a:t>Молодые, набирающие опыт опираторв и контент мейкеры</a:t>
                      </a:r>
                      <a:endParaRPr sz="13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b="1" u="none" strike="noStrike" cap="none">
                          <a:solidFill>
                            <a:srgbClr val="000000"/>
                          </a:solidFill>
                        </a:rPr>
                        <a:t>Ключевые виды деятельности</a:t>
                      </a:r>
                      <a:endParaRPr sz="1300" b="1" u="none" strike="noStrike" cap="none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b="0" u="none" strike="noStrike" cap="none">
                          <a:solidFill>
                            <a:srgbClr val="000000"/>
                          </a:solidFill>
                        </a:rPr>
                        <a:t>Реклама в соц сетях</a:t>
                      </a:r>
                      <a:endParaRPr sz="1300" b="0" u="none" strike="noStrike" cap="none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b="0" u="none" strike="noStrike" cap="none">
                          <a:solidFill>
                            <a:srgbClr val="000000"/>
                          </a:solidFill>
                        </a:rPr>
                        <a:t>Общение с клиентами</a:t>
                      </a:r>
                      <a:endParaRPr sz="1300" b="0" u="none" strike="noStrike" cap="none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b="0" u="none" strike="noStrike" cap="none">
                          <a:solidFill>
                            <a:srgbClr val="000000"/>
                          </a:solidFill>
                        </a:rPr>
                        <a:t>Проведение мероприятие</a:t>
                      </a:r>
                      <a:endParaRPr sz="1300" b="0" u="none" strike="noStrike" cap="none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b="0" u="none" strike="noStrike" cap="none">
                          <a:solidFill>
                            <a:srgbClr val="000000"/>
                          </a:solidFill>
                        </a:rPr>
                        <a:t>Бух. учёт </a:t>
                      </a:r>
                      <a:endParaRPr sz="1300" b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b="1" u="none" strike="noStrike" cap="none" dirty="0">
                          <a:solidFill>
                            <a:srgbClr val="000000"/>
                          </a:solidFill>
                        </a:rPr>
                        <a:t>Ценностные предложения</a:t>
                      </a:r>
                      <a:endParaRPr sz="1300" b="1" u="none" strike="noStrike" cap="none" dirty="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b="0" u="none" strike="noStrike" cap="none" dirty="0">
                          <a:solidFill>
                            <a:srgbClr val="000000"/>
                          </a:solidFill>
                        </a:rPr>
                        <a:t>Предлагаю за относительно короткие сроки освоить основные и частные практики импровизации;</a:t>
                      </a:r>
                      <a:endParaRPr sz="1300" b="0" u="none" strike="noStrike" cap="none" dirty="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b="0" u="none" strike="noStrike" cap="none" dirty="0">
                          <a:solidFill>
                            <a:srgbClr val="000000"/>
                          </a:solidFill>
                        </a:rPr>
                        <a:t>Информационный и энергетический обмен; </a:t>
                      </a:r>
                      <a:endParaRPr sz="1300" b="0" u="none" strike="noStrike" cap="none" dirty="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b="0" u="none" strike="noStrike" cap="none" dirty="0">
                          <a:solidFill>
                            <a:srgbClr val="000000"/>
                          </a:solidFill>
                        </a:rPr>
                        <a:t>Обратную связь;</a:t>
                      </a:r>
                      <a:endParaRPr sz="1300" b="0" u="none" strike="noStrike" cap="none" dirty="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b="0" u="none" strike="noStrike" cap="none" dirty="0">
                          <a:solidFill>
                            <a:srgbClr val="000000"/>
                          </a:solidFill>
                        </a:rPr>
                        <a:t>Курирование и помощь в процессе и вне </a:t>
                      </a:r>
                      <a:endParaRPr sz="13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b="1" u="none" strike="noStrike" cap="none">
                          <a:solidFill>
                            <a:srgbClr val="000000"/>
                          </a:solidFill>
                        </a:rPr>
                        <a:t>Взаимоотношения с клиентами</a:t>
                      </a:r>
                      <a:endParaRPr sz="1300" b="1" u="none" strike="noStrike" cap="none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b="0" u="none" strike="noStrike" cap="none">
                          <a:solidFill>
                            <a:srgbClr val="000000"/>
                          </a:solidFill>
                        </a:rPr>
                        <a:t>Вежливое и доброжелательное общение, обеспечение взаимодействия участников, создание комьюнити, обратная связь</a:t>
                      </a:r>
                      <a:endParaRPr sz="1300" b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b="1" u="none" strike="noStrike" cap="none" dirty="0">
                          <a:solidFill>
                            <a:srgbClr val="000000"/>
                          </a:solidFill>
                        </a:rPr>
                        <a:t>Потребительские сегменты</a:t>
                      </a:r>
                      <a:endParaRPr sz="1300" b="1" u="none" strike="noStrike" cap="none" dirty="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b="0" u="none" strike="noStrike" cap="none" dirty="0">
                          <a:solidFill>
                            <a:srgbClr val="000000"/>
                          </a:solidFill>
                        </a:rPr>
                        <a:t>Продаю начинающим танцорам, которым необходимо развитие в танцевальной импровизации. Для них важно содержание программы, соотношение цена-качество, удобство расположения места проведения и времени проведения. </a:t>
                      </a:r>
                      <a:endParaRPr sz="1300" b="0" u="none" strike="noStrike" cap="none" dirty="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b="0" u="none" strike="noStrike" cap="none" dirty="0">
                          <a:solidFill>
                            <a:srgbClr val="000000"/>
                          </a:solidFill>
                        </a:rPr>
                        <a:t>Готовы заплатить до 3000₽ за полноценный курс </a:t>
                      </a:r>
                      <a:endParaRPr sz="13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</a:tr>
              <a:tr h="22561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b="1" u="none" strike="noStrike" cap="none" dirty="0">
                          <a:solidFill>
                            <a:srgbClr val="000000"/>
                          </a:solidFill>
                        </a:rPr>
                        <a:t>Ключевые ресурсы</a:t>
                      </a:r>
                      <a:endParaRPr sz="1300" b="1" u="none" strike="noStrike" cap="none" dirty="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u="none" strike="noStrike" cap="none" dirty="0"/>
                        <a:t>Финансовые ресурсы для оплаты аренды</a:t>
                      </a:r>
                      <a:endParaRPr sz="13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u="none" strike="noStrike" cap="none" dirty="0"/>
                        <a:t>Интеллектуальные для составления программы и качественного проведения занятий,коммуникации</a:t>
                      </a:r>
                      <a:endParaRPr sz="1300" u="none" strike="noStrike" cap="none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b="1" u="none" strike="noStrike" cap="none">
                          <a:solidFill>
                            <a:srgbClr val="000000"/>
                          </a:solidFill>
                        </a:rPr>
                        <a:t>Каналы сбыта</a:t>
                      </a:r>
                      <a:endParaRPr sz="1300" b="1" u="none" strike="noStrike" cap="none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u="none" strike="noStrike" cap="none"/>
                        <a:t>Социальные сети</a:t>
                      </a:r>
                      <a:endParaRPr sz="13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120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b="1" u="none" strike="noStrike" cap="none">
                          <a:solidFill>
                            <a:srgbClr val="000000"/>
                          </a:solidFill>
                        </a:rPr>
                        <a:t>Структура издержек</a:t>
                      </a:r>
                      <a:endParaRPr sz="13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u="none" strike="noStrike" cap="none"/>
                        <a:t>Аренда</a:t>
                      </a:r>
                      <a:endParaRPr sz="13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b="1" u="none" strike="noStrike" cap="none">
                          <a:solidFill>
                            <a:srgbClr val="000000"/>
                          </a:solidFill>
                        </a:rPr>
                        <a:t>Потоки поступления доходов</a:t>
                      </a:r>
                      <a:endParaRPr sz="1300" b="1" u="none" strike="noStrike" cap="none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u="none" strike="noStrike" cap="none"/>
                        <a:t>Разовые сделки</a:t>
                      </a:r>
                      <a:endParaRPr sz="13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700">
                <a:latin typeface="EB Garamond"/>
                <a:ea typeface="EB Garamond"/>
                <a:cs typeface="EB Garamond"/>
                <a:sym typeface="EB Garamond"/>
              </a:rPr>
              <a:t>Процесс оказания услуги </a:t>
            </a:r>
            <a:endParaRPr sz="27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4" name="Google Shape;144;p25"/>
          <p:cNvSpPr txBox="1">
            <a:spLocks noGrp="1"/>
          </p:cNvSpPr>
          <p:nvPr>
            <p:ph type="body" idx="1"/>
          </p:nvPr>
        </p:nvSpPr>
        <p:spPr>
          <a:xfrm>
            <a:off x="311698" y="1017725"/>
            <a:ext cx="6381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ru" dirty="0">
                <a:latin typeface="EB Garamond"/>
                <a:ea typeface="EB Garamond"/>
                <a:cs typeface="EB Garamond"/>
                <a:sym typeface="EB Garamond"/>
              </a:rPr>
              <a:t>.1 Информирование через рекламу </a:t>
            </a:r>
            <a:endParaRPr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ru" dirty="0">
                <a:latin typeface="EB Garamond"/>
                <a:ea typeface="EB Garamond"/>
                <a:cs typeface="EB Garamond"/>
                <a:sym typeface="EB Garamond"/>
              </a:rPr>
              <a:t>2. Переписка с клиентами, набор группы для занятий</a:t>
            </a:r>
            <a:endParaRPr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ru" dirty="0">
                <a:latin typeface="EB Garamond"/>
                <a:ea typeface="EB Garamond"/>
                <a:cs typeface="EB Garamond"/>
                <a:sym typeface="EB Garamond"/>
              </a:rPr>
              <a:t>3. Договоренность с группой о времени</a:t>
            </a:r>
            <a:endParaRPr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ru" dirty="0">
                <a:latin typeface="EB Garamond"/>
                <a:ea typeface="EB Garamond"/>
                <a:cs typeface="EB Garamond"/>
                <a:sym typeface="EB Garamond"/>
              </a:rPr>
              <a:t>4. Оплата интенсива покупателями</a:t>
            </a:r>
            <a:endParaRPr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ru" dirty="0">
                <a:latin typeface="EB Garamond"/>
                <a:ea typeface="EB Garamond"/>
                <a:cs typeface="EB Garamond"/>
                <a:sym typeface="EB Garamond"/>
              </a:rPr>
              <a:t>5. Среда помещения</a:t>
            </a:r>
            <a:endParaRPr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ru" dirty="0">
                <a:latin typeface="EB Garamond"/>
                <a:ea typeface="EB Garamond"/>
                <a:cs typeface="EB Garamond"/>
                <a:sym typeface="EB Garamond"/>
              </a:rPr>
              <a:t>6. Проведения мероприятия в назначенное время и в назначенном месте </a:t>
            </a:r>
            <a:endParaRPr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08108"/>
              <a:buNone/>
            </a:pPr>
            <a:r>
              <a:rPr lang="ru" dirty="0">
                <a:latin typeface="EB Garamond"/>
                <a:ea typeface="EB Garamond"/>
                <a:cs typeface="EB Garamond"/>
                <a:sym typeface="EB Garamond"/>
              </a:rPr>
              <a:t>7. Обратная связь </a:t>
            </a:r>
            <a:endParaRPr lang="ru" dirty="0" smtClean="0"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08108"/>
              <a:buNone/>
            </a:pPr>
            <a:r>
              <a:rPr lang="ru" dirty="0" smtClean="0">
                <a:latin typeface="EB Garamond"/>
                <a:ea typeface="EB Garamond"/>
                <a:cs typeface="EB Garamond"/>
                <a:sym typeface="EB Garamond"/>
              </a:rPr>
              <a:t>8. Онлайн лекции</a:t>
            </a:r>
            <a:endParaRPr dirty="0"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45" name="Google Shape;14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42848" y="273531"/>
            <a:ext cx="2089446" cy="3820978"/>
          </a:xfrm>
          <a:prstGeom prst="rect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46" name="Google Shape;146;p25"/>
          <p:cNvSpPr txBox="1"/>
          <p:nvPr/>
        </p:nvSpPr>
        <p:spPr>
          <a:xfrm>
            <a:off x="6376034" y="4215460"/>
            <a:ext cx="30864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Запись на класс, о котором было сказано ранее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>
                <a:latin typeface="EB Garamond"/>
                <a:ea typeface="EB Garamond"/>
                <a:cs typeface="EB Garamond"/>
                <a:sym typeface="EB Garamond"/>
              </a:rPr>
              <a:t>Цель проекта по SMART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2" name="Google Shape;152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669400" cy="21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2000">
                <a:latin typeface="EB Garamond"/>
                <a:ea typeface="EB Garamond"/>
                <a:cs typeface="EB Garamond"/>
                <a:sym typeface="EB Garamond"/>
              </a:rPr>
              <a:t>Цель маркетинга: набрать на курс более 15 человек (при условии что цена продукта 3000рублей)</a:t>
            </a:r>
            <a:endParaRPr sz="2000"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ru" sz="2000">
                <a:latin typeface="EB Garamond"/>
                <a:ea typeface="EB Garamond"/>
                <a:cs typeface="EB Garamond"/>
                <a:sym typeface="EB Garamond"/>
              </a:rPr>
              <a:t>Доход за весь период (2месяца) должен быть более 32000₽ для погашения аренды. Оптимальный доход за один курс 45000₽</a:t>
            </a:r>
            <a:endParaRPr sz="2000"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53" name="Google Shape;153;p26"/>
          <p:cNvPicPr preferRelativeResize="0"/>
          <p:nvPr/>
        </p:nvPicPr>
        <p:blipFill rotWithShape="1">
          <a:blip r:embed="rId3">
            <a:alphaModFix/>
          </a:blip>
          <a:srcRect l="14599" t="20787" r="14599" b="-11047"/>
          <a:stretch/>
        </p:blipFill>
        <p:spPr>
          <a:xfrm>
            <a:off x="5981044" y="288923"/>
            <a:ext cx="2851257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6"/>
          <p:cNvSpPr txBox="1">
            <a:spLocks noGrp="1"/>
          </p:cNvSpPr>
          <p:nvPr>
            <p:ph type="title"/>
          </p:nvPr>
        </p:nvSpPr>
        <p:spPr>
          <a:xfrm>
            <a:off x="311700" y="2892600"/>
            <a:ext cx="5087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>
                <a:latin typeface="EB Garamond"/>
                <a:ea typeface="EB Garamond"/>
                <a:cs typeface="EB Garamond"/>
                <a:sym typeface="EB Garamond"/>
              </a:rPr>
              <a:t>Стартовые инвестиции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5" name="Google Shape;155;p26"/>
          <p:cNvSpPr txBox="1"/>
          <p:nvPr/>
        </p:nvSpPr>
        <p:spPr>
          <a:xfrm>
            <a:off x="311700" y="3465298"/>
            <a:ext cx="50871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" sz="1900" b="0" i="0" u="none" strike="noStrike" cap="non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32000₽ для погашения аренды, источник – деньги покупателей, свои собственные</a:t>
            </a:r>
            <a:endParaRPr sz="1900" b="0" i="0" u="none" strike="noStrike" cap="non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700">
                <a:latin typeface="EB Garamond"/>
                <a:ea typeface="EB Garamond"/>
                <a:cs typeface="EB Garamond"/>
                <a:sym typeface="EB Garamond"/>
              </a:rPr>
              <a:t>Организационный план</a:t>
            </a:r>
            <a:endParaRPr sz="27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61" name="Google Shape;161;p27"/>
          <p:cNvSpPr txBox="1">
            <a:spLocks noGrp="1"/>
          </p:cNvSpPr>
          <p:nvPr>
            <p:ph type="body" idx="1"/>
          </p:nvPr>
        </p:nvSpPr>
        <p:spPr>
          <a:xfrm>
            <a:off x="311700" y="1221600"/>
            <a:ext cx="8520600" cy="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950">
                <a:latin typeface="EB Garamond"/>
                <a:ea typeface="EB Garamond"/>
                <a:cs typeface="EB Garamond"/>
                <a:sym typeface="EB Garamond"/>
              </a:rPr>
              <a:t>Оформление как самозанятой, налог при работе с физ. лицами 4%</a:t>
            </a:r>
            <a:endParaRPr sz="1950"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sz="195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62" name="Google Shape;162;p27"/>
          <p:cNvSpPr txBox="1">
            <a:spLocks noGrp="1"/>
          </p:cNvSpPr>
          <p:nvPr>
            <p:ph type="title"/>
          </p:nvPr>
        </p:nvSpPr>
        <p:spPr>
          <a:xfrm>
            <a:off x="311700" y="179091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700" dirty="0">
                <a:latin typeface="EB Garamond"/>
                <a:ea typeface="EB Garamond"/>
                <a:cs typeface="EB Garamond"/>
                <a:sym typeface="EB Garamond"/>
              </a:rPr>
              <a:t>Финансовый план</a:t>
            </a:r>
            <a:endParaRPr sz="2700" dirty="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63" name="Google Shape;163;p27"/>
          <p:cNvSpPr txBox="1">
            <a:spLocks noGrp="1"/>
          </p:cNvSpPr>
          <p:nvPr>
            <p:ph type="body" idx="1"/>
          </p:nvPr>
        </p:nvSpPr>
        <p:spPr>
          <a:xfrm>
            <a:off x="311700" y="2571750"/>
            <a:ext cx="8520600" cy="25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950" dirty="0">
                <a:latin typeface="EB Garamond"/>
                <a:ea typeface="EB Garamond"/>
                <a:cs typeface="EB Garamond"/>
                <a:sym typeface="EB Garamond"/>
              </a:rPr>
              <a:t>Доходы: 45000₽</a:t>
            </a:r>
            <a:endParaRPr sz="1950"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" sz="1950" dirty="0">
                <a:latin typeface="EB Garamond"/>
                <a:ea typeface="EB Garamond"/>
                <a:cs typeface="EB Garamond"/>
                <a:sym typeface="EB Garamond"/>
              </a:rPr>
              <a:t>Расходы: 32000₽</a:t>
            </a:r>
            <a:endParaRPr sz="1950"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" sz="1950" dirty="0">
                <a:latin typeface="EB Garamond"/>
                <a:ea typeface="EB Garamond"/>
                <a:cs typeface="EB Garamond"/>
                <a:sym typeface="EB Garamond"/>
              </a:rPr>
              <a:t>Прибыль до налогообложения: 13000₽</a:t>
            </a:r>
            <a:endParaRPr sz="1950"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" sz="1950" dirty="0">
                <a:latin typeface="EB Garamond"/>
                <a:ea typeface="EB Garamond"/>
                <a:cs typeface="EB Garamond"/>
                <a:sym typeface="EB Garamond"/>
              </a:rPr>
              <a:t>Налоги: 540₽</a:t>
            </a:r>
            <a:endParaRPr sz="1950" dirty="0"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ru" sz="1950" dirty="0">
                <a:latin typeface="EB Garamond"/>
                <a:ea typeface="EB Garamond"/>
                <a:cs typeface="EB Garamond"/>
                <a:sym typeface="EB Garamond"/>
              </a:rPr>
              <a:t>Чистая прибыль: 12460₽</a:t>
            </a:r>
            <a:endParaRPr sz="1950" dirty="0"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2E9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4278" y="983100"/>
            <a:ext cx="2761773" cy="399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8"/>
          <p:cNvPicPr preferRelativeResize="0"/>
          <p:nvPr/>
        </p:nvPicPr>
        <p:blipFill rotWithShape="1">
          <a:blip r:embed="rId4">
            <a:alphaModFix/>
          </a:blip>
          <a:srcRect t="3119" b="16687"/>
          <a:stretch/>
        </p:blipFill>
        <p:spPr>
          <a:xfrm>
            <a:off x="5034192" y="969197"/>
            <a:ext cx="2316219" cy="402470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8"/>
          <p:cNvSpPr txBox="1">
            <a:spLocks noGrp="1"/>
          </p:cNvSpPr>
          <p:nvPr>
            <p:ph type="title"/>
          </p:nvPr>
        </p:nvSpPr>
        <p:spPr>
          <a:xfrm>
            <a:off x="311696" y="1413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latin typeface="EB Garamond"/>
                <a:ea typeface="EB Garamond"/>
                <a:cs typeface="EB Garamond"/>
                <a:sym typeface="EB Garamond"/>
              </a:rPr>
              <a:t>План реализации проекта 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2E9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05214" y="0"/>
            <a:ext cx="363878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9"/>
          <p:cNvSpPr txBox="1"/>
          <p:nvPr/>
        </p:nvSpPr>
        <p:spPr>
          <a:xfrm>
            <a:off x="612601" y="2272657"/>
            <a:ext cx="7918800" cy="5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" sz="2700" b="0" i="1" u="none" strike="noStrike" cap="non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Благодарю за внимание!</a:t>
            </a:r>
            <a:endParaRPr sz="2700" b="0" i="1" u="none" strike="noStrike" cap="non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858</Words>
  <Application>Microsoft Office PowerPoint</Application>
  <PresentationFormat>Экран (16:9)</PresentationFormat>
  <Paragraphs>183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Playfair Display Medium</vt:lpstr>
      <vt:lpstr>Playfair Display</vt:lpstr>
      <vt:lpstr>Playfair Display SemiBold</vt:lpstr>
      <vt:lpstr>Caveat</vt:lpstr>
      <vt:lpstr>EB Garamond</vt:lpstr>
      <vt:lpstr>Noto Sans Symbols</vt:lpstr>
      <vt:lpstr>EB Garamond SemiBold</vt:lpstr>
      <vt:lpstr>EB Garamond Medium</vt:lpstr>
      <vt:lpstr>Simple Light</vt:lpstr>
      <vt:lpstr>FRACTAL</vt:lpstr>
      <vt:lpstr>Команда проекта – FRACTAL</vt:lpstr>
      <vt:lpstr>Проблема</vt:lpstr>
      <vt:lpstr>Телесная мастерская</vt:lpstr>
      <vt:lpstr>На данный момент </vt:lpstr>
      <vt:lpstr>Роль проекта в обеспечении  технологического суверенитета страны </vt:lpstr>
      <vt:lpstr>Целевая аудитория</vt:lpstr>
      <vt:lpstr>Вид целевой аудитории – b2c (потребительский бизнес)</vt:lpstr>
      <vt:lpstr>Сегментация рынка </vt:lpstr>
      <vt:lpstr>Слайд 10</vt:lpstr>
      <vt:lpstr>Конкурентоспособность</vt:lpstr>
      <vt:lpstr>Слайд 12</vt:lpstr>
      <vt:lpstr>Процесс оказания услуги </vt:lpstr>
      <vt:lpstr>Цель проекта по SMART</vt:lpstr>
      <vt:lpstr>Организационный план</vt:lpstr>
      <vt:lpstr>План реализации проекта 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FRACTAL</dc:title>
  <cp:lastModifiedBy>Acer Swift</cp:lastModifiedBy>
  <cp:revision>2</cp:revision>
  <dcterms:modified xsi:type="dcterms:W3CDTF">2023-07-17T07:05:44Z</dcterms:modified>
</cp:coreProperties>
</file>