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12192000"/>
  <p:notesSz cx="12192000" cy="6858000"/>
  <p:embeddedFontLst>
    <p:embeddedFont>
      <p:font typeface="Montserrat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gtNjG/KsXPt7nw31JIQPYthCko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F55096-2332-47D3-A1C8-DAF0BF1B690D}">
  <a:tblStyle styleId="{E3F55096-2332-47D3-A1C8-DAF0BF1B690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D86E1EE-C661-4852-92F2-74D516C60FB8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114" name="Google Shape;11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133" name="Google Shape;13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По данным государственного доклада о состоянии безопасности дорожного движения в Российской Федерации ГУОБДД МВД России Научным центром БДД МВД России с 2018г зафиксировано положительная динамика по снижению ДТП, которое составляет 25%, но при этом значение данного показателя остается очень высоким – 126 705 ДТП в 2022 (при этом ранено 159625 человек и погибло 14 172 человека)</a:t>
            </a:r>
            <a:endParaRPr/>
          </a:p>
        </p:txBody>
      </p:sp>
      <p:sp>
        <p:nvSpPr>
          <p:cNvPr id="167" name="Google Shape;16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Средний уровень социального риска в РФ на 2022г составляет 9,22 при этом прогнозное значение данного показателя по результатам реализации национального проекта «БКАД» к 2030г должен составлять 4,0. На основе анализа в Сибирском регионе зафиксирован высокий уровень социального риска, который составляет от 11,3 до 11,8 при ВРП для данных регионов от 700 000 до 1 200 000</a:t>
            </a:r>
            <a:endParaRPr>
              <a:solidFill>
                <a:srgbClr val="8F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Google Shape;27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1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21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Рисунок 9" id="29" name="Google Shape;2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2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2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2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40" name="Google Shape;4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2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2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2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2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2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2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22"/>
          <p:cNvSpPr/>
          <p:nvPr/>
        </p:nvSpPr>
        <p:spPr>
          <a:xfrm flipH="1">
            <a:off x="7298265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22"/>
          <p:cNvSpPr/>
          <p:nvPr/>
        </p:nvSpPr>
        <p:spPr>
          <a:xfrm>
            <a:off x="7298265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2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24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67" name="Google Shape;67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Google Shape;68;p24"/>
          <p:cNvGraphicFramePr/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{E3F55096-2332-47D3-A1C8-DAF0BF1B690D}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9" name="Google Shape;69;p24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0" name="Google Shape;70;p2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" name="Google Shape;71;p2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" name="Google Shape;72;p2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3" name="Google Shape;73;p2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2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6" name="Google Shape;76;p2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2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0" name="Google Shape;80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1" name="Google Shape;8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2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4" name="Google Shape;8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25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6" name="Google Shape;86;p2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" name="Google Shape;87;p2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" name="Google Shape;88;p2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9" name="Google Shape;89;p2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2" name="Google Shape;92;p2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2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30000"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indorsoft.ru/products/curator/" TargetMode="External"/><Relationship Id="rId4" Type="http://schemas.openxmlformats.org/officeDocument/2006/relationships/hyperlink" Target="https://cnis.ru/programs/ourcity?ysclid=loyypk9b3d422947639" TargetMode="External"/><Relationship Id="rId5" Type="http://schemas.openxmlformats.org/officeDocument/2006/relationships/hyperlink" Target="https://trasscom.ru/product/modul-upravleniya-dannymi-nablyudenij-adms-inej/" TargetMode="External"/><Relationship Id="rId6" Type="http://schemas.openxmlformats.org/officeDocument/2006/relationships/hyperlink" Target="http://titul2005.ru/index.php/mnuprogramm/mnuarm?ysclid=loyz1o6vbd76887555#%D0%BD%D0%B0%D0%B7%D0%BD%D0%B0%D1%87%D0%B5%D0%BD%D0%B8%D0%B5-%D0%BF%D0%BC-%C2%AB%D1%81%D0%B0%D0%B4%D0%B8%D1%81%C2%BB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0"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/>
          <p:nvPr/>
        </p:nvSpPr>
        <p:spPr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304051" y="2924944"/>
            <a:ext cx="5505449" cy="3180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 fontScale="70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ЭКСПЛУАТАЦИЯ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ДОРОЖНЫХ ОБЪЕКТОВ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 ОБЛЕДЕНЕНИЯ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47619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 КОМАНДЫ: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42857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Иванов Никита Сергеевич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234693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6100292" y="1759761"/>
            <a:ext cx="1540224" cy="4115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ЛОГО ВУЗА </a:t>
            </a:r>
            <a:endParaRPr b="0" i="0" sz="6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096000" y="5392532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29125" lIns="29125" spcFirstLastPara="1" rIns="29125" wrap="square" tIns="29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2"/>
            <a:ext cx="4308262" cy="29249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ем посыпают дороги зимой от гололёда и снега в России" id="110" name="Google Shape;11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00292" y="2665293"/>
            <a:ext cx="2712731" cy="2378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2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8" name="Google Shape;118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2"/>
          <p:cNvGrpSpPr/>
          <p:nvPr/>
        </p:nvGrpSpPr>
        <p:grpSpPr>
          <a:xfrm>
            <a:off x="18533" y="376733"/>
            <a:ext cx="2624903" cy="97077"/>
            <a:chOff x="0" y="692501"/>
            <a:chExt cx="2624903" cy="97077"/>
          </a:xfrm>
        </p:grpSpPr>
        <p:sp>
          <p:nvSpPr>
            <p:cNvPr id="121" name="Google Shape;12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p2"/>
          <p:cNvSpPr txBox="1"/>
          <p:nvPr/>
        </p:nvSpPr>
        <p:spPr>
          <a:xfrm>
            <a:off x="225850" y="1498611"/>
            <a:ext cx="11544286" cy="523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Назначение продукта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автоматизация процесса обоснования и управления ресурсами (материальными, техническими и трудовыми) с учетом повышения оперативности принимаемых решений на уровне Подрядчика. 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252608" y="502870"/>
            <a:ext cx="11748048" cy="95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ПРОДУКТ - клиент-сервисное приложение "Оптимизатор ресурсов на зимнее содержание сети региональных дорог» </a:t>
            </a:r>
            <a:endParaRPr b="1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355116" y="2175657"/>
            <a:ext cx="4141958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228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по работе с  			     разрабатываемым продуктом</a:t>
            </a:r>
            <a:endParaRPr/>
          </a:p>
          <a:p>
            <a:pPr indent="22860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Государственные и коммерческие организации, занимающиеся управлением дорожным хозяйством;</a:t>
            </a:r>
            <a:endParaRPr/>
          </a:p>
          <a:p>
            <a:pPr indent="22860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Коммунальные предприятия, ответственные за содержание дорожной сети;</a:t>
            </a:r>
            <a:endParaRPr/>
          </a:p>
          <a:p>
            <a:pPr indent="22860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Компании, занимающиеся производством и реализацией материалов для строительства и ремонта дорог.</a:t>
            </a: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5231904" y="2092415"/>
            <a:ext cx="6274123" cy="4616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потребительские характеристики по продукту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Автоматизация процесса ресурсов на зимнее содержание региональной дорожной сети;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Повышение оперативности принимаемых решений по распределению ресурсов на содержание региональной дорожной сети;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Алгоритмизация работы системы управления базой данных (далее СУБД) по формированию принципов представления исходной информации о состоянии дорожных объектом на основе их диагностики и мониторинга для разрабатываемого клиент-сервисного приложения;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Алгоритмизация работы СУБД по приведению метеорологических данных от источников получения информации к принципам представления исходных параметров, характеризующих условия эксплуатации дорожных объектов в разрабатываемом клиент-сервисном приложении;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Алгоритмизация работы СУБД по регламентации требований к производству работ по содержанию региональной дорожной сети в зависимости от разрозненных нормативно-технических источников для разрабатываемого клиент-сервисного приложения;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 Удобный интерфейс пользователя клиент-сервисного приложения с возможностью сохранения и экспорта данных в утвержденных нормативными требованиями форматах;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36" name="Google Shape;136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3"/>
          <p:cNvGrpSpPr/>
          <p:nvPr/>
        </p:nvGrpSpPr>
        <p:grpSpPr>
          <a:xfrm>
            <a:off x="18533" y="260648"/>
            <a:ext cx="2624903" cy="97077"/>
            <a:chOff x="0" y="692501"/>
            <a:chExt cx="2624903" cy="97077"/>
          </a:xfrm>
        </p:grpSpPr>
        <p:sp>
          <p:nvSpPr>
            <p:cNvPr id="139" name="Google Shape;139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4" name="Google Shape;144;p3"/>
          <p:cNvSpPr txBox="1"/>
          <p:nvPr/>
        </p:nvSpPr>
        <p:spPr>
          <a:xfrm>
            <a:off x="454174" y="392004"/>
            <a:ext cx="11573532" cy="830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Графическое представление клиент-сервисного приложения "Оптимизатор ресурсов на зимнее содержание сети региональной дорог»</a:t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0750" y="1194265"/>
            <a:ext cx="8310499" cy="551723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/>
          <p:nvPr/>
        </p:nvSpPr>
        <p:spPr>
          <a:xfrm>
            <a:off x="2135560" y="3284984"/>
            <a:ext cx="7416824" cy="3426513"/>
          </a:xfrm>
          <a:prstGeom prst="rect">
            <a:avLst/>
          </a:prstGeom>
          <a:noFill/>
          <a:ln cap="flat" cmpd="sng" w="825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4"/>
          <p:cNvGrpSpPr/>
          <p:nvPr/>
        </p:nvGrpSpPr>
        <p:grpSpPr>
          <a:xfrm>
            <a:off x="0" y="356493"/>
            <a:ext cx="2624903" cy="97077"/>
            <a:chOff x="0" y="692501"/>
            <a:chExt cx="2624903" cy="97077"/>
          </a:xfrm>
        </p:grpSpPr>
        <p:sp>
          <p:nvSpPr>
            <p:cNvPr id="152" name="Google Shape;152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7" name="Google Shape;157;p4"/>
          <p:cNvSpPr txBox="1"/>
          <p:nvPr/>
        </p:nvSpPr>
        <p:spPr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336583" y="503489"/>
            <a:ext cx="9358330" cy="861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СКВОЗНАЯ ЦИФРОВАЯ ТЕХНОЛОГИЯ</a:t>
            </a:r>
            <a:endParaRPr b="0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210687" y="1698813"/>
            <a:ext cx="7361830" cy="3754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направление проекта: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Системы обработки и хранения информации. Инструменты для анализа больших данных (Big Data)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Сквозная цифровая технология: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Рекомендательные системы и системы поддержки принятия решений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Приоритетный класс программного обеспечения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Средства аналитической обработки в реальном времени (OLAP)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Функциональные характеристики / возможности разрабатываемого ИТ-решения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организация и синхронизация данных на базе распределенного реестра, сокращающие время на подтверждение блоков, позволяющие разворачивать полные ноды на смартфонах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проекта: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Распределенные базы данных и файловые системы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Отрасль проекта: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Строительство и эксплуатация автомобильных и железных дорог</a:t>
            </a:r>
            <a:endParaRPr/>
          </a:p>
        </p:txBody>
      </p:sp>
      <p:pic>
        <p:nvPicPr>
          <p:cNvPr descr="https://dis-group.ru/up124jload/2022/03/afhbrf-lfyys.jpg" id="160" name="Google Shape;160;p4"/>
          <p:cNvPicPr preferRelativeResize="0"/>
          <p:nvPr/>
        </p:nvPicPr>
        <p:blipFill rotWithShape="1">
          <a:blip r:embed="rId3">
            <a:alphaModFix/>
          </a:blip>
          <a:srcRect b="0" l="4474" r="7526" t="0"/>
          <a:stretch/>
        </p:blipFill>
        <p:spPr>
          <a:xfrm>
            <a:off x="7837121" y="1942136"/>
            <a:ext cx="4134603" cy="30202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4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2" name="Google Shape;162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5"/>
          <p:cNvGrpSpPr/>
          <p:nvPr/>
        </p:nvGrpSpPr>
        <p:grpSpPr>
          <a:xfrm>
            <a:off x="-18522" y="203982"/>
            <a:ext cx="2624903" cy="97077"/>
            <a:chOff x="0" y="692501"/>
            <a:chExt cx="2624903" cy="97077"/>
          </a:xfrm>
        </p:grpSpPr>
        <p:sp>
          <p:nvSpPr>
            <p:cNvPr id="170" name="Google Shape;170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75" name="Google Shape;175;p5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76" name="Google Shape;176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5"/>
          <p:cNvSpPr txBox="1"/>
          <p:nvPr/>
        </p:nvSpPr>
        <p:spPr>
          <a:xfrm>
            <a:off x="481680" y="333914"/>
            <a:ext cx="5716276" cy="861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3600" u="none" cap="none" strike="noStrike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834" y="980728"/>
            <a:ext cx="7690569" cy="5237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 rotWithShape="1">
          <a:blip r:embed="rId4">
            <a:alphaModFix/>
          </a:blip>
          <a:srcRect b="5967" l="2578" r="4566" t="7002"/>
          <a:stretch/>
        </p:blipFill>
        <p:spPr>
          <a:xfrm>
            <a:off x="7666616" y="301059"/>
            <a:ext cx="4464496" cy="2268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5"/>
          <p:cNvPicPr preferRelativeResize="0"/>
          <p:nvPr/>
        </p:nvPicPr>
        <p:blipFill rotWithShape="1">
          <a:blip r:embed="rId5">
            <a:alphaModFix/>
          </a:blip>
          <a:srcRect b="15579" l="2078" r="9188" t="12411"/>
          <a:stretch/>
        </p:blipFill>
        <p:spPr>
          <a:xfrm>
            <a:off x="7648698" y="5450893"/>
            <a:ext cx="4536504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5"/>
          <p:cNvPicPr preferRelativeResize="0"/>
          <p:nvPr/>
        </p:nvPicPr>
        <p:blipFill rotWithShape="1">
          <a:blip r:embed="rId6">
            <a:alphaModFix/>
          </a:blip>
          <a:srcRect b="0" l="1299" r="4120" t="0"/>
          <a:stretch/>
        </p:blipFill>
        <p:spPr>
          <a:xfrm>
            <a:off x="7648698" y="2641711"/>
            <a:ext cx="4543302" cy="274945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"/>
          <p:cNvSpPr/>
          <p:nvPr/>
        </p:nvSpPr>
        <p:spPr>
          <a:xfrm>
            <a:off x="560795" y="6421753"/>
            <a:ext cx="69018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данным государственного доклада о состоянии безопасности дорожного движения в Российской Федерации ГУОБДД МВД России Научным центром БДД МВД</a:t>
            </a:r>
            <a:endParaRPr/>
          </a:p>
        </p:txBody>
      </p:sp>
      <p:sp>
        <p:nvSpPr>
          <p:cNvPr id="184" name="Google Shape;184;p5"/>
          <p:cNvSpPr/>
          <p:nvPr/>
        </p:nvSpPr>
        <p:spPr>
          <a:xfrm>
            <a:off x="9490919" y="6603021"/>
            <a:ext cx="28803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ПВД – полоса встречного движения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6"/>
          <p:cNvGrpSpPr/>
          <p:nvPr/>
        </p:nvGrpSpPr>
        <p:grpSpPr>
          <a:xfrm>
            <a:off x="-38739" y="228564"/>
            <a:ext cx="2624903" cy="97077"/>
            <a:chOff x="0" y="692501"/>
            <a:chExt cx="2624903" cy="97077"/>
          </a:xfrm>
        </p:grpSpPr>
        <p:sp>
          <p:nvSpPr>
            <p:cNvPr id="191" name="Google Shape;191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96" name="Google Shape;196;p6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97" name="Google Shape;197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" name="Google Shape;199;p6"/>
          <p:cNvSpPr txBox="1"/>
          <p:nvPr/>
        </p:nvSpPr>
        <p:spPr>
          <a:xfrm>
            <a:off x="486683" y="334510"/>
            <a:ext cx="5248125" cy="861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3600" u="none" cap="none" strike="noStrike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7514" y="963521"/>
            <a:ext cx="6460483" cy="475328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6"/>
          <p:cNvSpPr/>
          <p:nvPr/>
        </p:nvSpPr>
        <p:spPr>
          <a:xfrm>
            <a:off x="7896200" y="3680794"/>
            <a:ext cx="1254131" cy="1113826"/>
          </a:xfrm>
          <a:prstGeom prst="ellipse">
            <a:avLst/>
          </a:prstGeom>
          <a:solidFill>
            <a:schemeClr val="lt1">
              <a:alpha val="17647"/>
            </a:schemeClr>
          </a:solidFill>
          <a:ln cap="flat" cmpd="sng" w="666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560795" y="6421753"/>
            <a:ext cx="69018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данным государственного доклада о состоянии безопасности дорожного движения в Российской Федерации ГУОБДД МВД России Научным центром БДД МВД</a:t>
            </a:r>
            <a:endParaRPr/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147" y="944251"/>
            <a:ext cx="5542077" cy="520159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"/>
          <p:cNvSpPr/>
          <p:nvPr/>
        </p:nvSpPr>
        <p:spPr>
          <a:xfrm>
            <a:off x="1592307" y="3680794"/>
            <a:ext cx="720080" cy="696463"/>
          </a:xfrm>
          <a:prstGeom prst="ellipse">
            <a:avLst/>
          </a:prstGeom>
          <a:solidFill>
            <a:schemeClr val="lt1">
              <a:alpha val="0"/>
            </a:schemeClr>
          </a:solidFill>
          <a:ln cap="flat" cmpd="sng" w="50800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6"/>
          <p:cNvCxnSpPr>
            <a:stCxn id="204" idx="5"/>
          </p:cNvCxnSpPr>
          <p:nvPr/>
        </p:nvCxnSpPr>
        <p:spPr>
          <a:xfrm>
            <a:off x="2206934" y="4275262"/>
            <a:ext cx="2808900" cy="162000"/>
          </a:xfrm>
          <a:prstGeom prst="straightConnector1">
            <a:avLst/>
          </a:prstGeom>
          <a:noFill/>
          <a:ln cap="flat" cmpd="sng" w="6350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7"/>
          <p:cNvGrpSpPr/>
          <p:nvPr/>
        </p:nvGrpSpPr>
        <p:grpSpPr>
          <a:xfrm>
            <a:off x="-6779" y="120314"/>
            <a:ext cx="2624903" cy="97077"/>
            <a:chOff x="0" y="692501"/>
            <a:chExt cx="2624903" cy="97077"/>
          </a:xfrm>
        </p:grpSpPr>
        <p:sp>
          <p:nvSpPr>
            <p:cNvPr id="212" name="Google Shape;212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17" name="Google Shape;217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8" name="Google Shape;218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0" name="Google Shape;220;p7"/>
          <p:cNvSpPr txBox="1"/>
          <p:nvPr/>
        </p:nvSpPr>
        <p:spPr>
          <a:xfrm>
            <a:off x="407368" y="270564"/>
            <a:ext cx="6144876" cy="64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АНАЛОГИ И КОНКУРЕНТЫ</a:t>
            </a:r>
            <a:endParaRPr b="1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1" name="Google Shape;221;p7"/>
          <p:cNvGraphicFramePr/>
          <p:nvPr/>
        </p:nvGraphicFramePr>
        <p:xfrm>
          <a:off x="113280" y="9745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{7D86E1EE-C661-4852-92F2-74D516C60FB8}</a:tableStyleId>
              </a:tblPr>
              <a:tblGrid>
                <a:gridCol w="2232250"/>
                <a:gridCol w="1483925"/>
                <a:gridCol w="1558375"/>
                <a:gridCol w="2448875"/>
                <a:gridCol w="1929425"/>
                <a:gridCol w="2300475"/>
              </a:tblGrid>
              <a:tr h="1006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Показатели</a:t>
                      </a:r>
                      <a:endParaRPr b="0"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IndorCurator: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Оценка содержания автомобильных дорог</a:t>
                      </a:r>
                      <a:endParaRPr b="0"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Программный комплекс "Наш город"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«Модуль управления данными наблюдений АДМС «ИНЕЙ»</a:t>
                      </a:r>
                      <a:endParaRPr b="0" i="0" sz="1200" u="none" cap="none" strike="noStrik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Программный модуль «САДиС» </a:t>
                      </a:r>
                      <a:endParaRPr b="0" i="0" sz="1200" u="none" cap="none" strike="noStrik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/>
                        <a:t>Клиент-сервисное приложение "Оптимизатор ресурсов на зимнее содержание сети региональной дорог» </a:t>
                      </a:r>
                      <a:endParaRPr b="0" i="0" sz="1200" u="none" cap="none" strike="noStrik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30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Расчет объемов работ по содержанию дорог</a:t>
                      </a:r>
                      <a:endParaRPr b="0"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Расчет стоимости содержания дорог</a:t>
                      </a:r>
                      <a:endParaRPr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Назначения приоритетности работ по обеспечению БД</a:t>
                      </a:r>
                      <a:endParaRPr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/>
                        <a:t>+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Оценка ресурсов и их управление в условиях ограничения</a:t>
                      </a:r>
                      <a:endParaRPr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solidFill>
                            <a:schemeClr val="dk2"/>
                          </a:solidFill>
                        </a:rPr>
                        <a:t>Обработка метеоданных и интерактивное районирование территории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ru-RU" sz="2000" u="none" cap="none" strike="noStrike"/>
                        <a:t>-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solidFill>
                            <a:schemeClr val="dk2"/>
                          </a:solidFill>
                        </a:rPr>
                        <a:t>Оценка эффективности принимаемых</a:t>
                      </a:r>
                      <a:r>
                        <a:rPr lang="ru-RU" sz="1200" u="none" cap="none" strike="noStrike">
                          <a:solidFill>
                            <a:schemeClr val="dk2"/>
                          </a:solidFill>
                        </a:rPr>
                        <a:t> решений</a:t>
                      </a:r>
                      <a:endParaRPr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ru-RU" sz="2000" u="none" cap="none" strike="noStrike"/>
                        <a:t>-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Мобильное приложение</a:t>
                      </a:r>
                      <a:endParaRPr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/>
                        <a:t>+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/>
                        <a:t>+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/>
                        <a:t>-</a:t>
                      </a:r>
                      <a:endParaRPr b="1" sz="2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ПО (1 раб. место за</a:t>
                      </a: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год с обновлением)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2"/>
                          </a:solidFill>
                        </a:rPr>
                        <a:t>330 000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chemeClr val="dk2"/>
                          </a:solidFill>
                        </a:rPr>
                        <a:t>20000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2"/>
                          </a:solidFill>
                        </a:rPr>
                        <a:t>В процессе</a:t>
                      </a:r>
                      <a:r>
                        <a:rPr b="1" lang="ru-RU" sz="1200" u="none" cap="none" strike="noStrike">
                          <a:solidFill>
                            <a:schemeClr val="dk2"/>
                          </a:solidFill>
                        </a:rPr>
                        <a:t> расчета</a:t>
                      </a:r>
                      <a:endParaRPr b="1"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Ссылка на сайт ПО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sng" cap="none" strike="noStrike">
                          <a:solidFill>
                            <a:schemeClr val="hlink"/>
                          </a:solidFill>
                          <a:hlinkClick r:id="rId3"/>
                        </a:rPr>
                        <a:t>IndorCurator: Оценка содержания автомобильных дорог (indorsoft.ru)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sng" cap="none" strike="noStrike">
                          <a:solidFill>
                            <a:schemeClr val="hlink"/>
                          </a:solidFill>
                          <a:hlinkClick r:id="rId4"/>
                        </a:rPr>
                        <a:t>Программный комплекс "Наш город" (cnis.ru)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«Модуль управления данными наблюдений АДМС «ИНЕЙ» | Трасском - Технологические решения и оборудование для ИТС (trasscom.ru)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sng" cap="none" strike="noStrike">
                          <a:solidFill>
                            <a:schemeClr val="hlink"/>
                          </a:solidFill>
                          <a:hlinkClick r:id="rId6"/>
                        </a:rPr>
                        <a:t>Содержание автомобильных дорог (titul2005.ru)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2" name="Google Shape;222;p7"/>
          <p:cNvSpPr/>
          <p:nvPr/>
        </p:nvSpPr>
        <p:spPr>
          <a:xfrm>
            <a:off x="9768408" y="999869"/>
            <a:ext cx="2304256" cy="5882701"/>
          </a:xfrm>
          <a:prstGeom prst="rect">
            <a:avLst/>
          </a:prstGeom>
          <a:solidFill>
            <a:schemeClr val="lt1">
              <a:alpha val="0"/>
            </a:schemeClr>
          </a:solidFill>
          <a:ln cap="flat" cmpd="sng" w="539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19336" y="2924943"/>
            <a:ext cx="11953328" cy="432049"/>
          </a:xfrm>
          <a:prstGeom prst="rect">
            <a:avLst/>
          </a:prstGeom>
          <a:solidFill>
            <a:schemeClr val="lt1">
              <a:alpha val="0"/>
            </a:schemeClr>
          </a:solidFill>
          <a:ln cap="flat" cmpd="sng" w="539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119336" y="4005064"/>
            <a:ext cx="11953328" cy="1080120"/>
          </a:xfrm>
          <a:prstGeom prst="rect">
            <a:avLst/>
          </a:prstGeom>
          <a:solidFill>
            <a:schemeClr val="lt1">
              <a:alpha val="0"/>
            </a:schemeClr>
          </a:solidFill>
          <a:ln cap="flat" cmpd="sng" w="539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8"/>
          <p:cNvGrpSpPr/>
          <p:nvPr/>
        </p:nvGrpSpPr>
        <p:grpSpPr>
          <a:xfrm>
            <a:off x="-6779" y="260648"/>
            <a:ext cx="2624903" cy="97077"/>
            <a:chOff x="0" y="692501"/>
            <a:chExt cx="2624903" cy="97077"/>
          </a:xfrm>
        </p:grpSpPr>
        <p:sp>
          <p:nvSpPr>
            <p:cNvPr id="231" name="Google Shape;231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6" name="Google Shape;236;p8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37" name="Google Shape;237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8" name="Google Shape;238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8"/>
          <p:cNvSpPr txBox="1"/>
          <p:nvPr/>
        </p:nvSpPr>
        <p:spPr>
          <a:xfrm>
            <a:off x="-96688" y="357725"/>
            <a:ext cx="6992203" cy="861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3600" u="none" cap="none" strike="noStrike">
              <a:solidFill>
                <a:srgbClr val="5481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8"/>
          <p:cNvGrpSpPr/>
          <p:nvPr/>
        </p:nvGrpSpPr>
        <p:grpSpPr>
          <a:xfrm>
            <a:off x="371040" y="1100539"/>
            <a:ext cx="10981543" cy="5418667"/>
            <a:chOff x="0" y="0"/>
            <a:chExt cx="10981543" cy="5418667"/>
          </a:xfrm>
        </p:grpSpPr>
        <p:sp>
          <p:nvSpPr>
            <p:cNvPr id="241" name="Google Shape;241;p8"/>
            <p:cNvSpPr/>
            <p:nvPr/>
          </p:nvSpPr>
          <p:spPr>
            <a:xfrm>
              <a:off x="0" y="0"/>
              <a:ext cx="5418667" cy="5418667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5481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709333" y="0"/>
              <a:ext cx="8272210" cy="5418667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 txBox="1"/>
            <p:nvPr/>
          </p:nvSpPr>
          <p:spPr>
            <a:xfrm>
              <a:off x="2709333" y="0"/>
              <a:ext cx="4136105" cy="1625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8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48135"/>
                </a:buClr>
                <a:buSzPts val="6500"/>
                <a:buFont typeface="Arial"/>
                <a:buNone/>
              </a:pPr>
              <a:r>
                <a:rPr b="0" i="0" lang="ru-RU" sz="6500" u="none" cap="none" strike="noStrike">
                  <a:solidFill>
                    <a:srgbClr val="548135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r>
                <a:rPr b="0" i="0" lang="ru-RU" sz="6500" u="none" cap="none" strike="noStrike">
                  <a:solidFill>
                    <a:srgbClr val="8F00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948268" y="1625603"/>
              <a:ext cx="3522130" cy="3522130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A8D08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709333" y="1625603"/>
              <a:ext cx="8272210" cy="352213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5481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8"/>
            <p:cNvSpPr txBox="1"/>
            <p:nvPr/>
          </p:nvSpPr>
          <p:spPr>
            <a:xfrm>
              <a:off x="2709333" y="1625603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8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48135"/>
                </a:buClr>
                <a:buSzPts val="6500"/>
                <a:buFont typeface="Arial"/>
                <a:buNone/>
              </a:pPr>
              <a:r>
                <a:rPr b="0" i="0" lang="ru-RU" sz="6500" u="none" cap="none" strike="noStrike">
                  <a:solidFill>
                    <a:srgbClr val="548135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b="0" i="0" sz="65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1896534" y="3251201"/>
              <a:ext cx="1625598" cy="1625598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C4E0B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709333" y="3251201"/>
              <a:ext cx="8272210" cy="162559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8"/>
            <p:cNvSpPr txBox="1"/>
            <p:nvPr/>
          </p:nvSpPr>
          <p:spPr>
            <a:xfrm>
              <a:off x="2709333" y="3251201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8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48135"/>
                </a:buClr>
                <a:buSzPts val="6500"/>
                <a:buFont typeface="Arial"/>
                <a:buNone/>
              </a:pPr>
              <a:r>
                <a:rPr b="0" i="0" lang="ru-RU" sz="6500" u="none" cap="none" strike="noStrike">
                  <a:solidFill>
                    <a:srgbClr val="548135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b="0" i="0" sz="65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6845438" y="0"/>
              <a:ext cx="4136105" cy="1625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 txBox="1"/>
            <p:nvPr/>
          </p:nvSpPr>
          <p:spPr>
            <a:xfrm>
              <a:off x="6845438" y="0"/>
              <a:ext cx="4136105" cy="1625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-285750" lvl="8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-"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Российская Федерация </a:t>
              </a:r>
              <a:endParaRPr/>
            </a:p>
            <a:p>
              <a:pPr indent="-285750" lvl="8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-"/>
              </a:pPr>
              <a:r>
                <a:rPr b="0" i="0" lang="ru-RU" sz="20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1868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дорожно-эксплуатационные организации</a:t>
              </a: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6845438" y="1625603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8"/>
            <p:cNvSpPr txBox="1"/>
            <p:nvPr/>
          </p:nvSpPr>
          <p:spPr>
            <a:xfrm>
              <a:off x="6845438" y="1625603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-285750" lvl="8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-"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Сибирский федеральный округ </a:t>
              </a:r>
              <a:endParaRPr/>
            </a:p>
            <a:p>
              <a:pPr indent="-285750" lvl="8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-"/>
              </a:pPr>
              <a:r>
                <a:rPr b="0" i="0" lang="ru-RU" sz="20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264</a:t>
              </a:r>
              <a:r>
                <a:rPr b="0" i="0" lang="ru-RU" sz="2000" u="none" cap="none" strike="noStrike">
                  <a:solidFill>
                    <a:srgbClr val="8F00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дорожно-эксплуатационные организации</a:t>
              </a: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6845438" y="3251201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8"/>
            <p:cNvSpPr txBox="1"/>
            <p:nvPr/>
          </p:nvSpPr>
          <p:spPr>
            <a:xfrm>
              <a:off x="6845438" y="3251201"/>
              <a:ext cx="4136105" cy="1625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-228600" lvl="8" marL="228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Омская область</a:t>
              </a:r>
              <a:endParaRPr/>
            </a:p>
            <a:p>
              <a:pPr indent="-228600" lvl="8" marL="228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r>
                <a:rPr b="0" i="0" lang="ru-RU" sz="2000" u="none" cap="none" strike="noStrike">
                  <a:solidFill>
                    <a:srgbClr val="8F00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дорожно-эксплуатационные организации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9"/>
          <p:cNvGrpSpPr/>
          <p:nvPr/>
        </p:nvGrpSpPr>
        <p:grpSpPr>
          <a:xfrm>
            <a:off x="-6779" y="120314"/>
            <a:ext cx="2624903" cy="97077"/>
            <a:chOff x="0" y="692501"/>
            <a:chExt cx="2624903" cy="97077"/>
          </a:xfrm>
        </p:grpSpPr>
        <p:sp>
          <p:nvSpPr>
            <p:cNvPr id="262" name="Google Shape;262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67" name="Google Shape;267;p9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68" name="Google Shape;268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9"/>
          <p:cNvSpPr txBox="1"/>
          <p:nvPr/>
        </p:nvSpPr>
        <p:spPr>
          <a:xfrm>
            <a:off x="407368" y="270564"/>
            <a:ext cx="11593288" cy="64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ДОРОЖНАЯ КАРТА РАЗРАБОТКИ ПРИЛОЖЕНИЯ</a:t>
            </a:r>
            <a:endParaRPr b="1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9"/>
          <p:cNvGraphicFramePr/>
          <p:nvPr/>
        </p:nvGraphicFramePr>
        <p:xfrm>
          <a:off x="74806" y="12196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{7D86E1EE-C661-4852-92F2-74D516C60FB8}</a:tableStyleId>
              </a:tblPr>
              <a:tblGrid>
                <a:gridCol w="4841600"/>
                <a:gridCol w="504050"/>
                <a:gridCol w="504050"/>
                <a:gridCol w="576075"/>
                <a:gridCol w="618275"/>
                <a:gridCol w="498075"/>
                <a:gridCol w="498075"/>
                <a:gridCol w="569225"/>
                <a:gridCol w="640375"/>
                <a:gridCol w="498075"/>
                <a:gridCol w="498075"/>
                <a:gridCol w="640375"/>
                <a:gridCol w="632850"/>
                <a:gridCol w="523275"/>
              </a:tblGrid>
              <a:tr h="5506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</a:rPr>
                        <a:t>Клиент-сервисное приложение "Оптимизатор ресурсов на зимнее содержание сети региональной дорог»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 gridSpan="1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</a:t>
                      </a: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ВЫПОЛНЕНИЯ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(может сдвинуться по причине поиска инвестиций)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292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 2023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янв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окт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нояб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блока «Умное нормирование»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блока «Умная метеостанция»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9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Настройка окружения с системой базы данных по состоянию дорог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серверной части 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клиентской части 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Интеграция всех блоков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Тестирование и оптимизация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Развертывание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</a:tr>
              <a:tr h="82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Сопровождение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10"/>
          <p:cNvGrpSpPr/>
          <p:nvPr/>
        </p:nvGrpSpPr>
        <p:grpSpPr>
          <a:xfrm>
            <a:off x="-6779" y="120314"/>
            <a:ext cx="2624903" cy="97077"/>
            <a:chOff x="0" y="692501"/>
            <a:chExt cx="2624903" cy="97077"/>
          </a:xfrm>
        </p:grpSpPr>
        <p:sp>
          <p:nvSpPr>
            <p:cNvPr id="278" name="Google Shape;278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9" name="Google Shape;279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0" name="Google Shape;280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1" name="Google Shape;281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2" name="Google Shape;282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83" name="Google Shape;283;p10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84" name="Google Shape;284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10"/>
          <p:cNvSpPr txBox="1"/>
          <p:nvPr/>
        </p:nvSpPr>
        <p:spPr>
          <a:xfrm>
            <a:off x="407368" y="270564"/>
            <a:ext cx="11593288" cy="64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ДОРОЖНАЯ КАРТА РАЗРАБОТКИ ПРОЕКТА</a:t>
            </a:r>
            <a:endParaRPr b="1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7" name="Google Shape;287;p10"/>
          <p:cNvGraphicFramePr/>
          <p:nvPr/>
        </p:nvGraphicFramePr>
        <p:xfrm>
          <a:off x="74806" y="12937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{7D86E1EE-C661-4852-92F2-74D516C60FB8}</a:tableStyleId>
              </a:tblPr>
              <a:tblGrid>
                <a:gridCol w="4841600"/>
                <a:gridCol w="504050"/>
                <a:gridCol w="504050"/>
                <a:gridCol w="576075"/>
                <a:gridCol w="618275"/>
                <a:gridCol w="498075"/>
                <a:gridCol w="498075"/>
                <a:gridCol w="569225"/>
                <a:gridCol w="640375"/>
                <a:gridCol w="498075"/>
                <a:gridCol w="498075"/>
                <a:gridCol w="640375"/>
                <a:gridCol w="632850"/>
                <a:gridCol w="523275"/>
              </a:tblGrid>
              <a:tr h="5474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</a:rPr>
                        <a:t>Клиент-сервисное приложение "Оптимизатор ресурсов на зимнее содержание сети региональной дорог»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 gridSpan="1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</a:t>
                      </a: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ВЫПОЛНЕНИЯ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(может сдвинуться по причине поиска инвестиций)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770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 2023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янв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окт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нояб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27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Поиск финансирования (инвесторов, участие в грантах)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Подбор команды (it-рукодитель, бизнес-аналитик, 3 программиста)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 разработки приложения 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Сопровождение приложения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</a:tr>
              <a:tr h="44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Продажи, операционная деятельность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45700" marL="457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1"/>
          <p:cNvGrpSpPr/>
          <p:nvPr/>
        </p:nvGrpSpPr>
        <p:grpSpPr>
          <a:xfrm>
            <a:off x="0" y="139690"/>
            <a:ext cx="2624903" cy="97077"/>
            <a:chOff x="0" y="692501"/>
            <a:chExt cx="2624903" cy="97077"/>
          </a:xfrm>
        </p:grpSpPr>
        <p:sp>
          <p:nvSpPr>
            <p:cNvPr id="293" name="Google Shape;293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98" name="Google Shape;298;p11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99" name="Google Shape;299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0" name="Google Shape;300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1" name="Google Shape;301;p11"/>
          <p:cNvSpPr txBox="1"/>
          <p:nvPr/>
        </p:nvSpPr>
        <p:spPr>
          <a:xfrm>
            <a:off x="30277" y="471723"/>
            <a:ext cx="5985988" cy="861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4295800" y="1602103"/>
            <a:ext cx="3528392" cy="122413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Продаем клиент-сервисное приложение по управление ресурсами при зимнем содержании дорог</a:t>
            </a:r>
            <a:endParaRPr/>
          </a:p>
        </p:txBody>
      </p:sp>
      <p:cxnSp>
        <p:nvCxnSpPr>
          <p:cNvPr id="303" name="Google Shape;303;p11"/>
          <p:cNvCxnSpPr/>
          <p:nvPr/>
        </p:nvCxnSpPr>
        <p:spPr>
          <a:xfrm flipH="1">
            <a:off x="4799856" y="2826239"/>
            <a:ext cx="445921" cy="484195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4" name="Google Shape;304;p11"/>
          <p:cNvCxnSpPr/>
          <p:nvPr/>
        </p:nvCxnSpPr>
        <p:spPr>
          <a:xfrm>
            <a:off x="6817809" y="2826239"/>
            <a:ext cx="502327" cy="484126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5" name="Google Shape;305;p11"/>
          <p:cNvSpPr/>
          <p:nvPr/>
        </p:nvSpPr>
        <p:spPr>
          <a:xfrm>
            <a:off x="2711624" y="3310366"/>
            <a:ext cx="2977488" cy="1095735"/>
          </a:xfrm>
          <a:prstGeom prst="roundRect">
            <a:avLst>
              <a:gd fmla="val 27077" name="adj"/>
            </a:avLst>
          </a:prstGeom>
          <a:solidFill>
            <a:schemeClr val="lt1"/>
          </a:solidFill>
          <a:ln cap="flat" cmpd="sng" w="254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Установка и обслуживание 1ый год</a:t>
            </a:r>
            <a:endParaRPr/>
          </a:p>
          <a:p>
            <a:pPr indent="-285750" lvl="8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30 000 руб. / раб.место</a:t>
            </a:r>
            <a:endParaRPr b="0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1"/>
          <p:cNvSpPr/>
          <p:nvPr/>
        </p:nvSpPr>
        <p:spPr>
          <a:xfrm>
            <a:off x="6960096" y="3310365"/>
            <a:ext cx="3312368" cy="1082255"/>
          </a:xfrm>
          <a:prstGeom prst="roundRect">
            <a:avLst>
              <a:gd fmla="val 27077" name="adj"/>
            </a:avLst>
          </a:prstGeom>
          <a:solidFill>
            <a:schemeClr val="lt1"/>
          </a:solidFill>
          <a:ln cap="flat" cmpd="sng" w="254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Обслуживание каждый последующий год</a:t>
            </a:r>
            <a:endParaRPr/>
          </a:p>
          <a:p>
            <a:pPr indent="-285750" lvl="8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10 000 руб. / раб.место</a:t>
            </a:r>
            <a:endParaRPr b="0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1"/>
          <p:cNvSpPr/>
          <p:nvPr/>
        </p:nvSpPr>
        <p:spPr>
          <a:xfrm>
            <a:off x="1126990" y="4890296"/>
            <a:ext cx="4320479" cy="1095735"/>
          </a:xfrm>
          <a:prstGeom prst="roundRect">
            <a:avLst>
              <a:gd fmla="val 27077" name="adj"/>
            </a:avLst>
          </a:prstGeom>
          <a:solidFill>
            <a:schemeClr val="lt1"/>
          </a:solidFill>
          <a:ln cap="flat" cmpd="sng" w="254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Работа с СУБД метеоинформация</a:t>
            </a:r>
            <a:endParaRPr b="0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Работа с СУБД по состоянию дорог</a:t>
            </a:r>
            <a:endParaRPr/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Автоматизированный расчет ресурсов</a:t>
            </a:r>
            <a:endParaRPr/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Выбор оптимальной стратегии </a:t>
            </a:r>
            <a:endParaRPr/>
          </a:p>
        </p:txBody>
      </p:sp>
      <p:cxnSp>
        <p:nvCxnSpPr>
          <p:cNvPr id="308" name="Google Shape;308;p11"/>
          <p:cNvCxnSpPr/>
          <p:nvPr/>
        </p:nvCxnSpPr>
        <p:spPr>
          <a:xfrm flipH="1">
            <a:off x="3503712" y="4406101"/>
            <a:ext cx="445921" cy="484195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9" name="Google Shape;309;p11"/>
          <p:cNvSpPr/>
          <p:nvPr/>
        </p:nvSpPr>
        <p:spPr>
          <a:xfrm>
            <a:off x="6960096" y="4922049"/>
            <a:ext cx="4089855" cy="1082255"/>
          </a:xfrm>
          <a:prstGeom prst="roundRect">
            <a:avLst>
              <a:gd fmla="val 27077" name="adj"/>
            </a:avLst>
          </a:prstGeom>
          <a:solidFill>
            <a:schemeClr val="lt1"/>
          </a:solidFill>
          <a:ln cap="flat" cmpd="sng" w="254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Наладка работы СУБД</a:t>
            </a:r>
            <a:endParaRPr/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-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Наполнение СУДБ</a:t>
            </a:r>
            <a:endParaRPr/>
          </a:p>
        </p:txBody>
      </p:sp>
      <p:cxnSp>
        <p:nvCxnSpPr>
          <p:cNvPr id="310" name="Google Shape;310;p11"/>
          <p:cNvCxnSpPr/>
          <p:nvPr/>
        </p:nvCxnSpPr>
        <p:spPr>
          <a:xfrm>
            <a:off x="8774170" y="4424373"/>
            <a:ext cx="58134" cy="465923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5" name="Google Shape;315;p12"/>
          <p:cNvGraphicFramePr/>
          <p:nvPr/>
        </p:nvGraphicFramePr>
        <p:xfrm>
          <a:off x="623392" y="7033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{E3F55096-2332-47D3-A1C8-DAF0BF1B690D}</a:tableStyleId>
              </a:tblPr>
              <a:tblGrid>
                <a:gridCol w="3111525"/>
                <a:gridCol w="2144300"/>
                <a:gridCol w="2521050"/>
                <a:gridCol w="2664300"/>
              </a:tblGrid>
              <a:tr h="311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3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2024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2025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2026</a:t>
                      </a:r>
                      <a:endParaRPr/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5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Объем продаж, ед. 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 клиентов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Средний чек, руб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Объем поддержки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5*5=25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59*5=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Средний чек поддержки, руб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Выручка, тыс. руб.</a:t>
                      </a:r>
                      <a:endParaRPr/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8100+250=8350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30000+2 950=32 950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 (грант, займы)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9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Расходы, тыс. руб., в т.ч.: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650">
                <a:tc>
                  <a:txBody>
                    <a:bodyPr/>
                    <a:lstStyle/>
                    <a:p>
                      <a:pPr indent="136525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Переменные, тыс. руб.</a:t>
                      </a:r>
                      <a:endParaRPr/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156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356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356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 транспортные расходы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10*12 = 120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 канц товары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3*12=36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 продвижение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500">
                <a:tc>
                  <a:txBody>
                    <a:bodyPr/>
                    <a:lstStyle/>
                    <a:p>
                      <a:pPr indent="136525" lvl="6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i="0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Постоянные, тыс. руб., </a:t>
                      </a:r>
                      <a:endParaRPr/>
                    </a:p>
                    <a:p>
                      <a:pPr indent="136525" lvl="6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том  числе</a:t>
                      </a:r>
                      <a:endParaRPr b="0" i="0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15 160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8 065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8065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зар. плата (инженеры 3 чел и 5 IT специалист)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(500*+240)*12 мес = 8 880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(200+240)*12=5280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(200+240)*12=5280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налоги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2 680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аренда серверной и помещения</a:t>
                      </a:r>
                      <a:endParaRPr/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возврат займа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7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Операционная прибыль, тыс. руб.</a:t>
                      </a:r>
                      <a:endParaRPr/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-1910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769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23 529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Маржа, % 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73%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68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Кредиты, займы, тыс. руб.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Грант «Старт ИИ», тыс. руб.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Грант «УМНИК», тыс. руб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Грант «Старт-2», тыс. руб.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BCB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6" name="Google Shape;316;p12"/>
          <p:cNvSpPr txBox="1"/>
          <p:nvPr/>
        </p:nvSpPr>
        <p:spPr>
          <a:xfrm>
            <a:off x="191344" y="107722"/>
            <a:ext cx="6992203" cy="64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ФИНАСОВАЯ-МОДЕЛЬ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6168008" y="6309320"/>
            <a:ext cx="583525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СРОК ОКУПАЕМОСТИ 2 года и 4 месяца </a:t>
            </a:r>
            <a:endParaRPr/>
          </a:p>
        </p:txBody>
      </p:sp>
      <p:grpSp>
        <p:nvGrpSpPr>
          <p:cNvPr id="318" name="Google Shape;318;p12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319" name="Google Shape;319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13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326" name="Google Shape;326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p1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9" name="Google Shape;329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4" name="Google Shape;334;p13"/>
          <p:cNvSpPr txBox="1"/>
          <p:nvPr/>
        </p:nvSpPr>
        <p:spPr>
          <a:xfrm>
            <a:off x="246974" y="666447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СОЦИАЛЬНО-ЗНАЧИМЫЙ ЭФФЕКТ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1457925" y="2636175"/>
            <a:ext cx="3799200" cy="3568575"/>
          </a:xfrm>
          <a:prstGeom prst="flowChartOffpageConnector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8F00FF"/>
                </a:solidFill>
              </a:rPr>
              <a:t>КАЧЕСТВЕННЫЙ</a:t>
            </a:r>
            <a:endParaRPr b="1"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8F00FF"/>
                </a:solidFill>
              </a:rPr>
              <a:t>соответствие выполнения работ требуемым позициям при оценке уровня  содержания и обеспечение снижения ДТП по дорожным условиям 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5943600" y="2636175"/>
            <a:ext cx="3799200" cy="3568575"/>
          </a:xfrm>
          <a:prstGeom prst="flowChartOffpageConnector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8F00FF"/>
                </a:solidFill>
              </a:rPr>
              <a:t>КОЛИЧЕСТВЕННЫЙ</a:t>
            </a:r>
            <a:endParaRPr b="1"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Char char="-"/>
            </a:pPr>
            <a:r>
              <a:rPr lang="ru-RU" sz="1600">
                <a:solidFill>
                  <a:srgbClr val="8F00FF"/>
                </a:solidFill>
              </a:rPr>
              <a:t>снижение с 40% до 20% к 2027году количества ДТП по дорожным условиям</a:t>
            </a:r>
            <a:r>
              <a:rPr lang="ru-RU" sz="1600">
                <a:solidFill>
                  <a:srgbClr val="8F00FF"/>
                </a:solidFill>
              </a:rPr>
              <a:t>  </a:t>
            </a:r>
            <a:endParaRPr sz="1600">
              <a:solidFill>
                <a:srgbClr val="8F00FF"/>
              </a:solidFill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Char char="-"/>
            </a:pPr>
            <a:r>
              <a:rPr lang="ru-RU" sz="1600">
                <a:solidFill>
                  <a:srgbClr val="8F00FF"/>
                </a:solidFill>
              </a:rPr>
              <a:t>снижение показателя социального риска до 9,2</a:t>
            </a:r>
            <a:endParaRPr sz="16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1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42" name="Google Shape;342;p1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47" name="Google Shape;347;p14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348" name="Google Shape;348;p1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p1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0" name="Google Shape;350;p14"/>
          <p:cNvSpPr txBox="1"/>
          <p:nvPr/>
        </p:nvSpPr>
        <p:spPr>
          <a:xfrm>
            <a:off x="246974" y="94344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ЗАПРОС НА ПОДДЕРЖКУ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1023600" y="2448000"/>
            <a:ext cx="2716200" cy="2798400"/>
          </a:xfrm>
          <a:prstGeom prst="round1Rect">
            <a:avLst>
              <a:gd fmla="val 16667" name="adj"/>
            </a:avLst>
          </a:prstGeom>
          <a:solidFill>
            <a:srgbClr val="FFFFFF">
              <a:alpha val="0"/>
            </a:srgbClr>
          </a:solidFill>
          <a:ln cap="flat" cmpd="sng" w="1905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8F00FF"/>
                </a:solidFill>
              </a:rPr>
              <a:t>ФИНАНСЫ</a:t>
            </a:r>
            <a:r>
              <a:rPr lang="ru-RU" sz="1600">
                <a:solidFill>
                  <a:srgbClr val="8F00FF"/>
                </a:solidFill>
              </a:rPr>
              <a:t>: </a:t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8F00FF"/>
                </a:solidFill>
              </a:rPr>
              <a:t>12,5 млн. руб. инвестиций. </a:t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8F00FF"/>
                </a:solidFill>
              </a:rPr>
              <a:t>Планируем идти в грант ФСИ «Старт-ИИ» и «УМНИК»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8022350" y="3734650"/>
            <a:ext cx="2716200" cy="2798400"/>
          </a:xfrm>
          <a:prstGeom prst="round1Rect">
            <a:avLst>
              <a:gd fmla="val 16667" name="adj"/>
            </a:avLst>
          </a:prstGeom>
          <a:solidFill>
            <a:srgbClr val="FFFFFF">
              <a:alpha val="0"/>
            </a:srgbClr>
          </a:solidFill>
          <a:ln cap="flat" cmpd="sng" w="1905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8F00FF"/>
                </a:solidFill>
              </a:rPr>
              <a:t>РЕСУРСНЫЙ: </a:t>
            </a:r>
            <a:endParaRPr b="1"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8F00FF"/>
                </a:solidFill>
              </a:rPr>
              <a:t>IT-специалисты</a:t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8F00FF"/>
              </a:solidFill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4522975" y="3152025"/>
            <a:ext cx="2716200" cy="2798400"/>
          </a:xfrm>
          <a:prstGeom prst="round1Rect">
            <a:avLst>
              <a:gd fmla="val 16667" name="adj"/>
            </a:avLst>
          </a:prstGeom>
          <a:solidFill>
            <a:srgbClr val="FFFFFF">
              <a:alpha val="0"/>
            </a:srgbClr>
          </a:solidFill>
          <a:ln cap="flat" cmpd="sng" w="1905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8F00FF"/>
                </a:solidFill>
              </a:rPr>
              <a:t>ПАРТНЕРСТВО:</a:t>
            </a:r>
            <a:r>
              <a:rPr lang="ru-RU" sz="1600">
                <a:solidFill>
                  <a:srgbClr val="8F00FF"/>
                </a:solidFill>
              </a:rPr>
              <a:t> </a:t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8F00FF"/>
                </a:solidFill>
              </a:rPr>
              <a:t>Синхронизация работы с проектами </a:t>
            </a:r>
            <a:endParaRPr sz="1600">
              <a:solidFill>
                <a:srgbClr val="8F00FF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8F00FF"/>
                </a:solidFill>
              </a:rPr>
              <a:t>«Умная метеостанция» и «Умное нормирование»</a:t>
            </a:r>
            <a:endParaRPr>
              <a:solidFill>
                <a:schemeClr val="dk1"/>
              </a:solidFill>
            </a:endParaRPr>
          </a:p>
          <a:p>
            <a:pPr indent="0" lvl="8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59" name="Google Shape;359;p1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64" name="Google Shape;364;p15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365" name="Google Shape;365;p1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6" name="Google Shape;366;p1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7" name="Google Shape;367;p15"/>
          <p:cNvSpPr txBox="1"/>
          <p:nvPr/>
        </p:nvSpPr>
        <p:spPr>
          <a:xfrm>
            <a:off x="695323" y="4655931"/>
            <a:ext cx="216070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Иванов Никита Сергеевич</a:t>
            </a:r>
            <a:endParaRPr b="0" i="0" sz="14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Лидер</a:t>
            </a:r>
            <a:endParaRPr b="0" i="0" sz="14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5"/>
          <p:cNvSpPr/>
          <p:nvPr/>
        </p:nvSpPr>
        <p:spPr>
          <a:xfrm>
            <a:off x="695325" y="2349500"/>
            <a:ext cx="2160002" cy="2159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5"/>
          <p:cNvSpPr/>
          <p:nvPr/>
        </p:nvSpPr>
        <p:spPr>
          <a:xfrm>
            <a:off x="3551992" y="2349500"/>
            <a:ext cx="2160002" cy="2159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5"/>
          <p:cNvSpPr txBox="1"/>
          <p:nvPr/>
        </p:nvSpPr>
        <p:spPr>
          <a:xfrm>
            <a:off x="3551321" y="4655931"/>
            <a:ext cx="216070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Герлейн Анна Юрьевна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Технический специалист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5"/>
          <p:cNvSpPr/>
          <p:nvPr/>
        </p:nvSpPr>
        <p:spPr>
          <a:xfrm>
            <a:off x="6478172" y="2349500"/>
            <a:ext cx="2160002" cy="2159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5"/>
          <p:cNvSpPr txBox="1"/>
          <p:nvPr/>
        </p:nvSpPr>
        <p:spPr>
          <a:xfrm>
            <a:off x="6478171" y="4661205"/>
            <a:ext cx="216070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Коденцева Юлия Викторовна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Наставник</a:t>
            </a:r>
            <a:endParaRPr b="0" i="0" sz="14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5"/>
          <p:cNvSpPr/>
          <p:nvPr/>
        </p:nvSpPr>
        <p:spPr>
          <a:xfrm>
            <a:off x="9335086" y="2349500"/>
            <a:ext cx="2160002" cy="2159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5"/>
          <p:cNvSpPr txBox="1"/>
          <p:nvPr/>
        </p:nvSpPr>
        <p:spPr>
          <a:xfrm>
            <a:off x="9333236" y="4661205"/>
            <a:ext cx="216070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Кабанова Ольга Геннадьевна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Трекер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5"/>
          <p:cNvSpPr txBox="1"/>
          <p:nvPr/>
        </p:nvSpPr>
        <p:spPr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4352" y="2256665"/>
            <a:ext cx="2345904" cy="227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518" y="2282570"/>
            <a:ext cx="2277548" cy="2278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7517" y="2256665"/>
            <a:ext cx="2277549" cy="230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8500" y="2257554"/>
            <a:ext cx="2230878" cy="230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0"/>
          </a:blip>
          <a:stretch>
            <a:fillRect/>
          </a:stretch>
        </a:blip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6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5" name="Google Shape;385;p16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6" name="Google Shape;386;p16"/>
          <p:cNvSpPr/>
          <p:nvPr/>
        </p:nvSpPr>
        <p:spPr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7" name="Google Shape;387;p16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88" name="Google Shape;388;p1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89" name="Google Shape;389;p1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значки-03.png" id="394" name="Google Shape;3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1546" y="2251752"/>
            <a:ext cx="720000" cy="717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начки-05.png" id="395" name="Google Shape;3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1546" y="5827384"/>
            <a:ext cx="720000" cy="717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начки-06.png" id="396" name="Google Shape;3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26414" y="2255927"/>
            <a:ext cx="720000" cy="7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6"/>
          <p:cNvSpPr txBox="1"/>
          <p:nvPr/>
        </p:nvSpPr>
        <p:spPr>
          <a:xfrm>
            <a:off x="1220556" y="2410484"/>
            <a:ext cx="2571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nikita.zx2001@mail.ru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6"/>
          <p:cNvSpPr txBox="1"/>
          <p:nvPr/>
        </p:nvSpPr>
        <p:spPr>
          <a:xfrm>
            <a:off x="1214646" y="5986116"/>
            <a:ext cx="257176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122D52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NktsWrld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6"/>
          <p:cNvSpPr txBox="1"/>
          <p:nvPr/>
        </p:nvSpPr>
        <p:spPr>
          <a:xfrm>
            <a:off x="4095424" y="2410484"/>
            <a:ext cx="2571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(904) 075-55-58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97689" y="5889318"/>
            <a:ext cx="608527" cy="60852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6"/>
          <p:cNvSpPr txBox="1"/>
          <p:nvPr/>
        </p:nvSpPr>
        <p:spPr>
          <a:xfrm>
            <a:off x="4106429" y="5987279"/>
            <a:ext cx="2571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122D52"/>
                </a:solidFill>
                <a:latin typeface="Arial"/>
                <a:ea typeface="Arial"/>
                <a:cs typeface="Arial"/>
                <a:sym typeface="Arial"/>
              </a:rPr>
              <a:t>@NktsWrld</a:t>
            </a:r>
            <a:endParaRPr b="0" i="0" sz="1400" u="none" cap="none" strike="noStrike">
              <a:solidFill>
                <a:srgbClr val="122D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6"/>
          <p:cNvSpPr txBox="1"/>
          <p:nvPr/>
        </p:nvSpPr>
        <p:spPr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09584" y="1969419"/>
            <a:ext cx="5498672" cy="373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