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9928225" cy="1435735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032">
          <p15:clr>
            <a:srgbClr val="A4A3A4"/>
          </p15:clr>
        </p15:guide>
        <p15:guide id="2" orient="horz" pos="3024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09" d="100"/>
          <a:sy n="209" d="100"/>
        </p:scale>
        <p:origin x="420" y="116"/>
      </p:cViewPr>
      <p:guideLst>
        <p:guide pos="4032"/>
        <p:guide orient="horz" pos="3024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2bb3a6e05d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0900" cy="5384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2bb3a6e05d_0_4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00" cy="6460800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7d3fe265a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0900" cy="5384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7d3fe265a7_0_0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00" cy="6460800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95941fb6ed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0900" cy="5384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95941fb6ed_0_9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00" cy="6460800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 t="1752" r="2179" b="-2370"/>
          <a:stretch/>
        </p:blipFill>
        <p:spPr>
          <a:xfrm rot="10800000">
            <a:off x="-1" y="184710"/>
            <a:ext cx="3370997" cy="4958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3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7593269" y="4217807"/>
            <a:ext cx="1422664" cy="86362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8" name="Google Shape;18;p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3" name="Google Shape;23;p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 2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/>
          <p:cNvPicPr preferRelativeResize="0"/>
          <p:nvPr/>
        </p:nvPicPr>
        <p:blipFill rotWithShape="1">
          <a:blip r:embed="rId2">
            <a:alphaModFix/>
          </a:blip>
          <a:srcRect t="1752" r="2179" b="4329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557" cy="79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85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0" name="Google Shape;30;p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 3">
    <p:bg>
      <p:bgPr>
        <a:solidFill>
          <a:schemeClr val="lt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54" y="-157227"/>
            <a:ext cx="1278078" cy="182782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6" name="Google Shape;36;p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42" name="Google Shape;42;p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46" name="Google Shape;46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100"/>
            </a:lvl1pPr>
            <a:lvl2pPr marL="914400" lvl="1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51" name="Google Shape;51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55" name="Google Shape;5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81600" tIns="81600" rIns="81600" bIns="81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62" name="Google Shape;62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66" name="Google Shape;66;p1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71" name="Google Shape;71;p1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>
            <a:spLocks noGrp="1"/>
          </p:cNvSpPr>
          <p:nvPr>
            <p:ph type="title"/>
          </p:nvPr>
        </p:nvSpPr>
        <p:spPr>
          <a:xfrm>
            <a:off x="623888" y="1282307"/>
            <a:ext cx="7886700" cy="2139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  <a:defRPr sz="3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623888" y="3442103"/>
            <a:ext cx="7886700" cy="1125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5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2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dt" idx="10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ftr" idx="11"/>
          </p:nvPr>
        </p:nvSpPr>
        <p:spPr>
          <a:xfrm>
            <a:off x="3028950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sldNum" idx="12"/>
          </p:nvPr>
        </p:nvSpPr>
        <p:spPr>
          <a:xfrm>
            <a:off x="64579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78" name="Google Shape;78;p1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181722"/>
            <a:ext cx="6754618" cy="33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ftr" idx="11"/>
          </p:nvPr>
        </p:nvSpPr>
        <p:spPr>
          <a:xfrm>
            <a:off x="3028724" y="4767603"/>
            <a:ext cx="30865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6774220" y="4767603"/>
            <a:ext cx="205808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lbvfirehby96@gmail.com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hyperlink" Target="mailto:kelly2.0@list.ru" TargetMode="External"/><Relationship Id="rId4" Type="http://schemas.openxmlformats.org/officeDocument/2006/relationships/hyperlink" Target="mailto:holodilin777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5" descr="E:\-=Tanya=-\2035 Работа\Презентация Архипелаг\Шаблоны презентаций Архипелаг\Presentation\Шаблон_Архипелаг_16х9-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9143999" cy="5143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62919" y="4259094"/>
            <a:ext cx="617523" cy="45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9541" y="4260842"/>
            <a:ext cx="904591" cy="44763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5"/>
          <p:cNvSpPr txBox="1"/>
          <p:nvPr/>
        </p:nvSpPr>
        <p:spPr>
          <a:xfrm>
            <a:off x="470848" y="1473840"/>
            <a:ext cx="3700463" cy="798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750" rIns="51525" bIns="257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None/>
            </a:pPr>
            <a:r>
              <a:rPr lang="ru-RU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 b="1">
                <a:solidFill>
                  <a:schemeClr val="lt1"/>
                </a:solidFill>
              </a:rPr>
              <a:t>ТыкваVIBE</a:t>
            </a: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0848" y="426410"/>
            <a:ext cx="964406" cy="38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44118" y="410872"/>
            <a:ext cx="1320269" cy="418489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5"/>
          <p:cNvSpPr/>
          <p:nvPr/>
        </p:nvSpPr>
        <p:spPr>
          <a:xfrm rot="10800000">
            <a:off x="2917088" y="311638"/>
            <a:ext cx="464100" cy="496800"/>
          </a:xfrm>
          <a:prstGeom prst="round2SameRect">
            <a:avLst>
              <a:gd name="adj1" fmla="val 38933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0" name="Google Shape;90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90099" y="263540"/>
            <a:ext cx="518064" cy="59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29314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/>
              <a:t>Актуальность проекта 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311700" y="765382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наше время с каждым днем набирает популярность </a:t>
            </a:r>
            <a:r>
              <a:rPr lang="ru-RU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здоровый образ жизни</a:t>
            </a: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также растет и нехватка полезных аналогов вредной продукции. Именно эти проблемы решает </a:t>
            </a:r>
            <a:r>
              <a:rPr lang="ru-RU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наш продукт</a:t>
            </a:r>
            <a:endParaRPr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98" name="Google Shape;98;p16"/>
          <p:cNvSpPr txBox="1"/>
          <p:nvPr/>
        </p:nvSpPr>
        <p:spPr>
          <a:xfrm>
            <a:off x="7440246" y="312615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8375" y="1826800"/>
            <a:ext cx="5474876" cy="307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/>
              <a:t>Целевая аудитория</a:t>
            </a:r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body" idx="1"/>
          </p:nvPr>
        </p:nvSpPr>
        <p:spPr>
          <a:xfrm>
            <a:off x="2364775" y="810425"/>
            <a:ext cx="6589500" cy="35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</a:rPr>
              <a:t>•</a:t>
            </a: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Иван: занимается спортом и ведет здоровый образ жизни, ему как и другим последователям ЗОЖ необходимо правильно питаться и заменять вредную пищу здоровой. Когда приходит в магазин сталкивается с нехваткой данной продукции и с завышенной стоимостью продуктов здорового питания.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/>
          </a:p>
        </p:txBody>
      </p:sp>
      <p:sp>
        <p:nvSpPr>
          <p:cNvPr id="106" name="Google Shape;106;p17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pic>
        <p:nvPicPr>
          <p:cNvPr id="107" name="Google Shape;10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3" y="810425"/>
            <a:ext cx="1945175" cy="352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/>
              <a:t>Целевая аудитория</a:t>
            </a:r>
            <a:endParaRPr b="1"/>
          </a:p>
        </p:txBody>
      </p:sp>
      <p:sp>
        <p:nvSpPr>
          <p:cNvPr id="113" name="Google Shape;113;p18"/>
          <p:cNvSpPr txBox="1">
            <a:spLocks noGrp="1"/>
          </p:cNvSpPr>
          <p:nvPr>
            <p:ph type="body" idx="1"/>
          </p:nvPr>
        </p:nvSpPr>
        <p:spPr>
          <a:xfrm>
            <a:off x="3522625" y="801396"/>
            <a:ext cx="5511000" cy="3340800"/>
          </a:xfrm>
          <a:prstGeom prst="rect">
            <a:avLst/>
          </a:prstGeom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300">
                <a:solidFill>
                  <a:schemeClr val="dk1"/>
                </a:solidFill>
              </a:rPr>
              <a:t>•</a:t>
            </a:r>
            <a:r>
              <a:rPr lang="ru-RU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Ирина: мама двоих детей, которые любят вредные продукты питания. Столкнулась с проблемой дороговизны здорового питания, благодаря чему не может позволить полностью отказаться от вредной пищи. Также вкус здоровых продуктов питания не удовлетворяет детей и они отказываются её употреблять.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</p:txBody>
      </p:sp>
      <p:sp>
        <p:nvSpPr>
          <p:cNvPr id="114" name="Google Shape;114;p1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119700"/>
          </a:xfrm>
          <a:prstGeom prst="rect">
            <a:avLst/>
          </a:prstGeom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pic>
        <p:nvPicPr>
          <p:cNvPr id="115" name="Google Shape;11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024" y="801399"/>
            <a:ext cx="3326199" cy="221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/>
              <a:t>Целевая аудитория</a:t>
            </a:r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3914575" y="863550"/>
            <a:ext cx="3881100" cy="3416400"/>
          </a:xfrm>
          <a:prstGeom prst="rect">
            <a:avLst/>
          </a:prstGeom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Владимир: владелец компании по продаже здоровой продукции. Хочет увеличить ассортимент продукции для привлечения большего количества покупателей.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2" name="Google Shape;122;p1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119700"/>
          </a:xfrm>
          <a:prstGeom prst="rect">
            <a:avLst/>
          </a:prstGeom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pic>
        <p:nvPicPr>
          <p:cNvPr id="123" name="Google Shape;12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801400"/>
            <a:ext cx="3429975" cy="228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/>
              <a:t>Проблема</a:t>
            </a:r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❖"/>
            </a:pPr>
            <a:r>
              <a:rPr lang="ru-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Узкий ассортимент продуктов  для здорового образа жизн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❖"/>
            </a:pP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Высокая ценовая стоимость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❖"/>
            </a:pP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данной причине населению трудно поддерживать ЗОЖ и придерживаться ПП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02044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/>
              <a:t>Решение</a:t>
            </a:r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444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 как тыква – это естественное средство очищения организма, для выведения жидкости, улучшения пищеварения, а также её применяют в программах лечебных диет, для улучшения зрения, обмена веществ. В ходе множества исследований было доказано, что тыква оказывает положительное влияние на состояние человека при таких заболеваниях, как: туберкулез, гипертонии и онкологии. Именно поэтому здоровый аналог вредной продукции должен быть именно из тыквы.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444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Самым основным вариантом решения будет, изготовление чипсов (так как картофельные чипсы самая популярная вредная продукция </a:t>
            </a:r>
            <a:r>
              <a:rPr lang="ru-RU" sz="13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данным экспертизы Всемирной Организации Здравоохранения</a:t>
            </a: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из тыквы при помощи внедрения новых технологий для увеличения срока годности, улучшения вкусовых качеств, а также для сохранения полезных свойств продукта. 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02044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1900"/>
          </a:p>
        </p:txBody>
      </p:sp>
      <p:sp>
        <p:nvSpPr>
          <p:cNvPr id="137" name="Google Shape;137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311700" y="17578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/>
              <a:t>Ценность, ценностное предложение</a:t>
            </a:r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311700" y="123639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444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Российском рынке нет доступного и полезного аналога вредным чипсам, а в особенности нет продукта полученного при помощи процесса дегидратации, что делает данный продукт единственной доступной альтернативой для перехода от вредной пищи к здоровой. Также уникальность предложения нашего товара заключается в новом продукте питания для людей, ведущих здоровый образ жизни, а новый ценностный опыт достигается за счет особенных вкусовых качеств нашего продукта и пользы для организма.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02044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b="1"/>
              <a:t>Ценность, ценностное предложение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body" idx="1"/>
          </p:nvPr>
        </p:nvSpPr>
        <p:spPr>
          <a:xfrm>
            <a:off x="623400" y="1184482"/>
            <a:ext cx="8520600" cy="3416400"/>
          </a:xfrm>
          <a:prstGeom prst="rect">
            <a:avLst/>
          </a:prstGeom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БЖУ тыквенных чипс на 100гр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-69.4 ккал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-2.82гр белков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-0гр жиров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-5.97гр углеводов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1" name="Google Shape;151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119700"/>
          </a:xfrm>
          <a:prstGeom prst="rect">
            <a:avLst/>
          </a:prstGeom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152" name="Google Shape;152;p23"/>
          <p:cNvSpPr txBox="1"/>
          <p:nvPr/>
        </p:nvSpPr>
        <p:spPr>
          <a:xfrm>
            <a:off x="4984150" y="1184475"/>
            <a:ext cx="3774900" cy="17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БЖУ свекольных чипс на 100гр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-40 ккал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-2гр белков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-0.10гр жиров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-9гр углеводов</a:t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/>
              <a:t>Рынок </a:t>
            </a:r>
            <a:endParaRPr/>
          </a:p>
        </p:txBody>
      </p:sp>
      <p:sp>
        <p:nvSpPr>
          <p:cNvPr id="158" name="Google Shape;158;p24"/>
          <p:cNvSpPr txBox="1">
            <a:spLocks noGrp="1"/>
          </p:cNvSpPr>
          <p:nvPr>
            <p:ph type="body" idx="1"/>
          </p:nvPr>
        </p:nvSpPr>
        <p:spPr>
          <a:xfrm>
            <a:off x="277575" y="1647300"/>
            <a:ext cx="4797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Рынок правильного питания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</a:rPr>
              <a:t>По итогам 2017 года объем рынка правильного питания составил 748 млрд рублей (+28% к 2014 года)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dk1"/>
              </a:solidFill>
            </a:endParaRPr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59" name="Google Shape;159;p2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pic>
        <p:nvPicPr>
          <p:cNvPr id="160" name="Google Shape;16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1950" y="1526013"/>
            <a:ext cx="3238500" cy="298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/>
              <a:t>Бизнес-модель </a:t>
            </a:r>
            <a:endParaRPr/>
          </a:p>
        </p:txBody>
      </p:sp>
      <p:sp>
        <p:nvSpPr>
          <p:cNvPr id="166" name="Google Shape;166;p2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pic>
        <p:nvPicPr>
          <p:cNvPr id="167" name="Google Shape;16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8250" y="601450"/>
            <a:ext cx="4675150" cy="4515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/>
              <a:t>Текущие результаты </a:t>
            </a:r>
            <a:endParaRPr/>
          </a:p>
        </p:txBody>
      </p:sp>
      <p:sp>
        <p:nvSpPr>
          <p:cNvPr id="173" name="Google Shape;173;p2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817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0817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На данный момент работы в акселераторе  создано MVP и продегустировано с участниками команды</a:t>
            </a:r>
            <a:endParaRPr>
              <a:solidFill>
                <a:schemeClr val="dk1"/>
              </a:solidFill>
            </a:endParaRPr>
          </a:p>
          <a:p>
            <a:pPr marL="40817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Сравнили с аналогичной продукцией</a:t>
            </a:r>
            <a:endParaRPr>
              <a:solidFill>
                <a:schemeClr val="dk1"/>
              </a:solidFill>
            </a:endParaRPr>
          </a:p>
          <a:p>
            <a:pPr marL="40817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Найден инвестор для приобретения упаковки</a:t>
            </a:r>
            <a:br>
              <a:rPr lang="ru-RU">
                <a:solidFill>
                  <a:schemeClr val="dk1"/>
                </a:solidFill>
              </a:rPr>
            </a:br>
            <a:r>
              <a:rPr lang="ru-RU">
                <a:solidFill>
                  <a:schemeClr val="dk1"/>
                </a:solidFill>
              </a:rPr>
              <a:t>Подготовлен к открытию цех производства</a:t>
            </a:r>
            <a:br>
              <a:rPr lang="ru-RU">
                <a:solidFill>
                  <a:schemeClr val="dk1"/>
                </a:solidFill>
              </a:rPr>
            </a:br>
            <a:r>
              <a:rPr lang="ru-RU">
                <a:solidFill>
                  <a:schemeClr val="dk1"/>
                </a:solidFill>
              </a:rPr>
              <a:t>Заключены договоренности о намерениях</a:t>
            </a:r>
            <a:endParaRPr>
              <a:solidFill>
                <a:schemeClr val="dk1"/>
              </a:solidFill>
            </a:endParaRPr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74" name="Google Shape;174;p2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/>
              <a:t>Команда</a:t>
            </a:r>
            <a:endParaRPr/>
          </a:p>
        </p:txBody>
      </p:sp>
      <p:sp>
        <p:nvSpPr>
          <p:cNvPr id="180" name="Google Shape;180;p27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>
                <a:solidFill>
                  <a:schemeClr val="dk1"/>
                </a:solidFill>
              </a:rPr>
              <a:t>Казанник Дмитрий Михайлович - лидер проекта</a:t>
            </a:r>
            <a:endParaRPr>
              <a:solidFill>
                <a:schemeClr val="dk1"/>
              </a:solidFill>
            </a:endParaRPr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>
                <a:solidFill>
                  <a:schemeClr val="dk1"/>
                </a:solidFill>
              </a:rPr>
              <a:t>Холодилин Кирилл Александрович - маркетолог проекта и партнер</a:t>
            </a:r>
            <a:endParaRPr>
              <a:solidFill>
                <a:schemeClr val="dk1"/>
              </a:solidFill>
            </a:endParaRPr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>
                <a:solidFill>
                  <a:schemeClr val="dk1"/>
                </a:solidFill>
              </a:rPr>
              <a:t>Мироненко Яна Вячеславовна - юрист проекта</a:t>
            </a:r>
            <a:endParaRPr>
              <a:solidFill>
                <a:schemeClr val="dk1"/>
              </a:solidFill>
            </a:endParaRPr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81" name="Google Shape;181;p27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pic>
        <p:nvPicPr>
          <p:cNvPr id="182" name="Google Shape;18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650" y="1809050"/>
            <a:ext cx="4661924" cy="3107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5748" y="1702988"/>
            <a:ext cx="2256476" cy="3242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8"/>
          <p:cNvSpPr txBox="1">
            <a:spLocks noGrp="1"/>
          </p:cNvSpPr>
          <p:nvPr>
            <p:ph type="title"/>
          </p:nvPr>
        </p:nvSpPr>
        <p:spPr>
          <a:xfrm>
            <a:off x="444275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/>
              <a:t>Планы развития</a:t>
            </a:r>
            <a:endParaRPr/>
          </a:p>
        </p:txBody>
      </p:sp>
      <p:sp>
        <p:nvSpPr>
          <p:cNvPr id="189" name="Google Shape;189;p28"/>
          <p:cNvSpPr txBox="1">
            <a:spLocks noGrp="1"/>
          </p:cNvSpPr>
          <p:nvPr>
            <p:ph type="body" idx="1"/>
          </p:nvPr>
        </p:nvSpPr>
        <p:spPr>
          <a:xfrm>
            <a:off x="444275" y="1010300"/>
            <a:ext cx="7811100" cy="29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ru-RU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Представить MVP и получить первые отзывы от потребителей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ru-RU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Учитывая обратную связь, внести коррективы в продукте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-22860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 </a:t>
            </a: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Перечень продукции и список ТУ для ее производства, разрешение от надзорной пожарной организации, лицензии и сертификаты на всю производимую продукцию, согласование проекта с Роспотребнадзором, разрешение СЭС на работу предприятия</a:t>
            </a:r>
            <a:r>
              <a:rPr lang="ru-RU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endParaRPr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ru-RU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Запустить рекламную акцию для привлечения большего количества потребителей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ru-RU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Договориться с производителями здоровых продуктов для сотрудничества на выгодных условиях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ru-RU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Предоставить бизнес-план для привлечения инвестиций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ru-RU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Выйти на рынок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ru-RU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Расширить производство и ассортимент продукции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08179" lvl="0" indent="-191834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90" name="Google Shape;190;p2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Контакты</a:t>
            </a:r>
            <a:endParaRPr/>
          </a:p>
        </p:txBody>
      </p:sp>
      <p:sp>
        <p:nvSpPr>
          <p:cNvPr id="196" name="Google Shape;196;p29"/>
          <p:cNvSpPr txBox="1">
            <a:spLocks noGrp="1"/>
          </p:cNvSpPr>
          <p:nvPr>
            <p:ph type="body" idx="1"/>
          </p:nvPr>
        </p:nvSpPr>
        <p:spPr>
          <a:xfrm>
            <a:off x="362125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8179" lvl="0" indent="-1945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solidFill>
                  <a:schemeClr val="dk1"/>
                </a:solidFill>
              </a:rPr>
              <a:t>Казанник Дмитрий Михайлович</a:t>
            </a:r>
            <a:endParaRPr>
              <a:solidFill>
                <a:schemeClr val="dk1"/>
              </a:solidFill>
            </a:endParaRPr>
          </a:p>
          <a:p>
            <a:pPr marL="408179" lvl="0" indent="-1945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  <a:p>
            <a:pPr marL="408179" lvl="0" indent="-1945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solidFill>
                  <a:schemeClr val="dk1"/>
                </a:solidFill>
              </a:rPr>
              <a:t>Холодили Кирилл Александрович</a:t>
            </a:r>
            <a:endParaRPr>
              <a:solidFill>
                <a:schemeClr val="dk1"/>
              </a:solidFill>
            </a:endParaRPr>
          </a:p>
          <a:p>
            <a:pPr marL="408179" lvl="0" indent="-1945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ru-RU">
                <a:solidFill>
                  <a:schemeClr val="dk1"/>
                </a:solidFill>
              </a:rPr>
              <a:t>Мироненко Яна Вячеславовна</a:t>
            </a:r>
            <a:endParaRPr sz="1400"/>
          </a:p>
        </p:txBody>
      </p:sp>
      <p:sp>
        <p:nvSpPr>
          <p:cNvPr id="197" name="Google Shape;197;p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8179" lvl="0" indent="-1945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solidFill>
                  <a:schemeClr val="dk1"/>
                </a:solidFill>
              </a:rPr>
              <a:t>89234574414</a:t>
            </a:r>
            <a:r>
              <a:rPr lang="ru-RU"/>
              <a:t> </a:t>
            </a:r>
            <a:r>
              <a:rPr lang="ru-RU" u="sng">
                <a:solidFill>
                  <a:schemeClr val="hlink"/>
                </a:solidFill>
                <a:hlinkClick r:id="rId3"/>
              </a:rPr>
              <a:t>lbvfirehby96@gmail.com</a:t>
            </a:r>
            <a:endParaRPr/>
          </a:p>
          <a:p>
            <a:pPr marL="408179" lvl="0" indent="-1945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08179" lvl="0" indent="-1945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solidFill>
                  <a:schemeClr val="dk1"/>
                </a:solidFill>
              </a:rPr>
              <a:t>89225522766 </a:t>
            </a:r>
            <a:r>
              <a:rPr lang="ru-RU" u="sng">
                <a:solidFill>
                  <a:schemeClr val="hlink"/>
                </a:solidFill>
                <a:hlinkClick r:id="rId4"/>
              </a:rPr>
              <a:t>holodilin777@mail.ru</a:t>
            </a:r>
            <a:endParaRPr/>
          </a:p>
          <a:p>
            <a:pPr marL="408179" lvl="0" indent="-1945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08179" lvl="0" indent="-1945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solidFill>
                  <a:schemeClr val="dk1"/>
                </a:solidFill>
              </a:rPr>
              <a:t>89139573014</a:t>
            </a:r>
            <a:r>
              <a:rPr lang="ru-RU"/>
              <a:t> </a:t>
            </a:r>
            <a:r>
              <a:rPr lang="ru-RU" u="sng">
                <a:solidFill>
                  <a:schemeClr val="hlink"/>
                </a:solidFill>
                <a:hlinkClick r:id="rId5"/>
              </a:rPr>
              <a:t>kelly2.0@list.ru</a:t>
            </a:r>
            <a:r>
              <a:rPr lang="ru-RU">
                <a:solidFill>
                  <a:srgbClr val="3D85C6"/>
                </a:solidFill>
              </a:rPr>
              <a:t> </a:t>
            </a:r>
            <a:r>
              <a:rPr lang="ru-RU"/>
              <a:t>  </a:t>
            </a:r>
            <a:endParaRPr/>
          </a:p>
        </p:txBody>
      </p:sp>
      <p:sp>
        <p:nvSpPr>
          <p:cNvPr id="198" name="Google Shape;198;p29"/>
          <p:cNvSpPr txBox="1"/>
          <p:nvPr/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200" b="0" i="0" u="none" strike="noStrike" cap="none">
              <a:solidFill>
                <a:srgbClr val="3C84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591</Words>
  <Application>Microsoft Office PowerPoint</Application>
  <PresentationFormat>Экран (16:9)</PresentationFormat>
  <Paragraphs>79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Courier New</vt:lpstr>
      <vt:lpstr>Times New Roman</vt:lpstr>
      <vt:lpstr>Simple Light</vt:lpstr>
      <vt:lpstr>Презентация PowerPoint</vt:lpstr>
      <vt:lpstr>Актуальность проекта </vt:lpstr>
      <vt:lpstr>Целевая аудитория</vt:lpstr>
      <vt:lpstr>Целевая аудитория</vt:lpstr>
      <vt:lpstr>Целевая аудитория</vt:lpstr>
      <vt:lpstr>Проблема</vt:lpstr>
      <vt:lpstr>Решение</vt:lpstr>
      <vt:lpstr>Ценность, ценностное предложение</vt:lpstr>
      <vt:lpstr>Ценность, ценностное предложение </vt:lpstr>
      <vt:lpstr>Рынок </vt:lpstr>
      <vt:lpstr>Бизнес-модель </vt:lpstr>
      <vt:lpstr>Текущие результаты 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DARK Net</dc:creator>
  <cp:lastModifiedBy>DARK Net</cp:lastModifiedBy>
  <cp:revision>1</cp:revision>
  <dcterms:modified xsi:type="dcterms:W3CDTF">2022-11-22T12:38:49Z</dcterms:modified>
</cp:coreProperties>
</file>