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6"/>
  </p:notesMasterIdLst>
  <p:sldIdLst>
    <p:sldId id="256" r:id="rId2"/>
    <p:sldId id="259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63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115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1-3 месяц</c:v>
                </c:pt>
                <c:pt idx="1">
                  <c:v>4-8 месяц</c:v>
                </c:pt>
                <c:pt idx="2">
                  <c:v>14-16 месяц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120</c:v>
                </c:pt>
                <c:pt idx="1">
                  <c:v>300</c:v>
                </c:pt>
                <c:pt idx="2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D5-453F-8336-8A7E244F3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1-3 месяц</c:v>
                </c:pt>
                <c:pt idx="1">
                  <c:v>4-8 месяц</c:v>
                </c:pt>
                <c:pt idx="2">
                  <c:v>14-16 месяц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120</c:v>
                </c:pt>
                <c:pt idx="1">
                  <c:v>250</c:v>
                </c:pt>
                <c:pt idx="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D5-453F-8336-8A7E244F3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25528336"/>
        <c:axId val="925527504"/>
        <c:axId val="0"/>
      </c:bar3DChart>
      <c:catAx>
        <c:axId val="92552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5527504"/>
        <c:crosses val="autoZero"/>
        <c:auto val="1"/>
        <c:lblAlgn val="ctr"/>
        <c:lblOffset val="100"/>
        <c:noMultiLvlLbl val="0"/>
      </c:catAx>
      <c:valAx>
        <c:axId val="92552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552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6D035-1DD3-4ECB-860D-D240F281A011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C5F30-1EA7-4E3B-9298-3385120FF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95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715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46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474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5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83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2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04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12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14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81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9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DB7BCCEA-2AC7-41DD-8430-C409E9B81AA9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EE567C8-960D-46D9-8C25-E05BB4C3A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0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788" y="-1827584"/>
            <a:ext cx="8766212" cy="4041648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Презентация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788" y="3068960"/>
            <a:ext cx="8766212" cy="1691640"/>
          </a:xfrm>
        </p:spPr>
        <p:txBody>
          <a:bodyPr>
            <a:normAutofit/>
          </a:bodyPr>
          <a:lstStyle/>
          <a:p>
            <a:r>
              <a:rPr lang="ru-RU" sz="4400" dirty="0"/>
              <a:t>«Дрон – ловушка для пыльцы»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C8DD58-6E5B-4AAA-98EC-85E49589C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468247"/>
            <a:ext cx="2765352" cy="19156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7BB784-E032-4A72-97ED-91AA669C8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091" y="3914780"/>
            <a:ext cx="3082397" cy="24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0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892356" cy="1325562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Дрон помогает решить проблему мобильного сбора пыльцы для своевременного информирования людей-аллергиков о территориях активного цветения растений</a:t>
            </a:r>
          </a:p>
        </p:txBody>
      </p:sp>
    </p:spTree>
    <p:extLst>
      <p:ext uri="{BB962C8B-B14F-4D97-AF65-F5344CB8AC3E}">
        <p14:creationId xmlns:p14="http://schemas.microsoft.com/office/powerpoint/2010/main" val="593543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E34C2-60FC-478D-BA2D-68EDBF93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88640"/>
            <a:ext cx="7820348" cy="1325562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6DD374-C19A-4BE6-B24D-18CEC5286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828801"/>
            <a:ext cx="6984776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Дрон со специальным устройством, пылесосом-ловушкой, собирает пыльцу на определённой территории и доставляет её в лаборатории, исследующие концентрацию пыльцы.</a:t>
            </a:r>
          </a:p>
          <a:p>
            <a:pPr marL="0" indent="0">
              <a:buNone/>
            </a:pPr>
            <a:r>
              <a:rPr lang="ru-RU" sz="2400" dirty="0"/>
              <a:t>Ключевая технология – совмещение дрона с </a:t>
            </a:r>
            <a:r>
              <a:rPr lang="ru-RU" sz="2400" dirty="0" err="1"/>
              <a:t>пыльцесборником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997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D3D0C6-F5CD-465F-B71B-DAFBA3FB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78" y="116632"/>
            <a:ext cx="8036372" cy="1325562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Как это работает?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F9290-C40C-4204-A85A-90DAE18C8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28801"/>
            <a:ext cx="7488832" cy="4768551"/>
          </a:xfrm>
        </p:spPr>
        <p:txBody>
          <a:bodyPr>
            <a:normAutofit/>
          </a:bodyPr>
          <a:lstStyle/>
          <a:p>
            <a:r>
              <a:rPr lang="ru-RU" sz="2400" dirty="0"/>
              <a:t>Требование узнать о концентрации пыльцы на территории</a:t>
            </a:r>
          </a:p>
          <a:p>
            <a:r>
              <a:rPr lang="ru-RU" sz="2400" dirty="0"/>
              <a:t>Необходимое количество дронов отправляется на территорию</a:t>
            </a:r>
          </a:p>
          <a:p>
            <a:r>
              <a:rPr lang="ru-RU" sz="2400" dirty="0"/>
              <a:t>Пылесосы-</a:t>
            </a:r>
            <a:r>
              <a:rPr lang="ru-RU" sz="2400" dirty="0" err="1"/>
              <a:t>пыльцесборники</a:t>
            </a:r>
            <a:r>
              <a:rPr lang="ru-RU" sz="2400" dirty="0"/>
              <a:t> собирают воздух</a:t>
            </a:r>
          </a:p>
          <a:p>
            <a:r>
              <a:rPr lang="ru-RU" sz="2400" dirty="0"/>
              <a:t>Дроны отправляются в </a:t>
            </a:r>
            <a:r>
              <a:rPr lang="ru-RU" sz="2400" dirty="0" err="1"/>
              <a:t>лабаратории</a:t>
            </a:r>
            <a:r>
              <a:rPr lang="ru-RU" sz="2400" dirty="0"/>
              <a:t> для анализа концентрации пыльцы</a:t>
            </a:r>
          </a:p>
          <a:p>
            <a:r>
              <a:rPr lang="ru-RU" sz="2400" dirty="0"/>
              <a:t>На основе анализа на публичные каналы поступает информация об опасности посещения данной территории аллергиком </a:t>
            </a:r>
          </a:p>
        </p:txBody>
      </p:sp>
    </p:spTree>
    <p:extLst>
      <p:ext uri="{BB962C8B-B14F-4D97-AF65-F5344CB8AC3E}">
        <p14:creationId xmlns:p14="http://schemas.microsoft.com/office/powerpoint/2010/main" val="123186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D907D-0929-4FEE-8763-6F748F62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76672"/>
            <a:ext cx="8036372" cy="975008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1FA8C9-C478-4A13-94CE-545BC9E13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Конкуренты</a:t>
            </a:r>
            <a:r>
              <a:rPr lang="en-US" sz="2400" dirty="0"/>
              <a:t>: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/>
              <a:t>АГРО63</a:t>
            </a:r>
          </a:p>
          <a:p>
            <a:pPr>
              <a:buFontTx/>
              <a:buChar char="-"/>
            </a:pPr>
            <a:r>
              <a:rPr lang="ru-RU" sz="2400" dirty="0"/>
              <a:t>Спектр-пыльца</a:t>
            </a:r>
          </a:p>
          <a:p>
            <a:pPr marL="0" indent="0">
              <a:buNone/>
            </a:pPr>
            <a:r>
              <a:rPr lang="ru-RU" sz="2400" dirty="0"/>
              <a:t>Наши преимущества</a:t>
            </a:r>
            <a:r>
              <a:rPr lang="en-US" sz="2400" dirty="0"/>
              <a:t>:</a:t>
            </a:r>
          </a:p>
          <a:p>
            <a:pPr>
              <a:buFontTx/>
              <a:buChar char="-"/>
            </a:pPr>
            <a:r>
              <a:rPr lang="ru-RU" sz="2400" dirty="0"/>
              <a:t>Охват территории</a:t>
            </a:r>
          </a:p>
          <a:p>
            <a:pPr>
              <a:buFontTx/>
              <a:buChar char="-"/>
            </a:pPr>
            <a:r>
              <a:rPr lang="ru-RU" sz="2400" dirty="0"/>
              <a:t>Скорость доставки до места назначения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5216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4E53B-65FA-498F-ACAD-510AE3E4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65760"/>
            <a:ext cx="8036372" cy="1119024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62F1C7-6BF3-433A-BFCB-6C130FCE0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35658"/>
            <a:ext cx="6446520" cy="13121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TAM – </a:t>
            </a:r>
            <a:r>
              <a:rPr lang="ru-RU" sz="2400" dirty="0"/>
              <a:t>аллергики России</a:t>
            </a:r>
          </a:p>
          <a:p>
            <a:pPr marL="0" indent="0">
              <a:buNone/>
            </a:pPr>
            <a:r>
              <a:rPr lang="en-US" sz="2400" dirty="0"/>
              <a:t>SAM – </a:t>
            </a:r>
            <a:r>
              <a:rPr lang="ru-RU" sz="2400" dirty="0"/>
              <a:t>россияне аллергией на пыльцу</a:t>
            </a:r>
          </a:p>
          <a:p>
            <a:pPr marL="0" indent="0">
              <a:buNone/>
            </a:pPr>
            <a:r>
              <a:rPr lang="en-US" sz="2400" dirty="0"/>
              <a:t>SOM</a:t>
            </a:r>
            <a:r>
              <a:rPr lang="ru-RU" sz="2400" dirty="0"/>
              <a:t> – петербуржцы аллергией на пыльцу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BCBADC-C3B6-4ADF-8AB6-2E8E7F97C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801" y="3098699"/>
            <a:ext cx="4026375" cy="35936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5008FC-AB3F-4E12-81CC-B1C06AB87C2E}"/>
              </a:ext>
            </a:extLst>
          </p:cNvPr>
          <p:cNvSpPr txBox="1"/>
          <p:nvPr/>
        </p:nvSpPr>
        <p:spPr>
          <a:xfrm>
            <a:off x="3419872" y="3573016"/>
            <a:ext cx="1686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30.000.000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1A2C83-25A7-4CD6-BB21-332BCE6DC354}"/>
              </a:ext>
            </a:extLst>
          </p:cNvPr>
          <p:cNvSpPr txBox="1"/>
          <p:nvPr/>
        </p:nvSpPr>
        <p:spPr>
          <a:xfrm>
            <a:off x="3546788" y="4509120"/>
            <a:ext cx="1385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10.000.000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0A2201-C05E-47E1-BFE5-8E8FC5366B9A}"/>
              </a:ext>
            </a:extLst>
          </p:cNvPr>
          <p:cNvSpPr txBox="1"/>
          <p:nvPr/>
        </p:nvSpPr>
        <p:spPr>
          <a:xfrm>
            <a:off x="3635896" y="551723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750.000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E93474-10D1-435F-8B72-17E3E9242967}"/>
              </a:ext>
            </a:extLst>
          </p:cNvPr>
          <p:cNvSpPr txBox="1"/>
          <p:nvPr/>
        </p:nvSpPr>
        <p:spPr>
          <a:xfrm>
            <a:off x="5724128" y="580526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*кол-во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151324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13296-AC08-4244-A9D3-64814BBF3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65760"/>
            <a:ext cx="7964364" cy="1047016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15FE1C-C025-4BF8-A1E6-76CD766F1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Целевая аудитория – </a:t>
            </a:r>
            <a:r>
              <a:rPr lang="ru-RU" sz="2400" dirty="0" err="1"/>
              <a:t>Леонтьевский</a:t>
            </a:r>
            <a:r>
              <a:rPr lang="ru-RU" sz="2400" dirty="0"/>
              <a:t> центр – заказчик, анализирующий концентрацию пыльцы</a:t>
            </a:r>
          </a:p>
          <a:p>
            <a:pPr marL="0" indent="0">
              <a:buNone/>
            </a:pPr>
            <a:r>
              <a:rPr lang="ru-RU" sz="2400" dirty="0"/>
              <a:t>Наш амбассадор – </a:t>
            </a:r>
            <a:r>
              <a:rPr lang="ru-RU" sz="2400" dirty="0" err="1"/>
              <a:t>сокомандник</a:t>
            </a:r>
            <a:r>
              <a:rPr lang="ru-RU" sz="2400" dirty="0"/>
              <a:t>-аллергик, пользующийся сервисами конкурентов, предоставляющими данные об опасности той или иной территории во время цветения</a:t>
            </a:r>
          </a:p>
        </p:txBody>
      </p:sp>
    </p:spTree>
    <p:extLst>
      <p:ext uri="{BB962C8B-B14F-4D97-AF65-F5344CB8AC3E}">
        <p14:creationId xmlns:p14="http://schemas.microsoft.com/office/powerpoint/2010/main" val="231785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37F46-CCA9-4009-AF5A-89C4494E1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65760"/>
            <a:ext cx="8036372" cy="1047016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DA4DA-FDE5-4711-A271-D74CB6BD3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28801"/>
            <a:ext cx="7632848" cy="4351337"/>
          </a:xfrm>
        </p:spPr>
        <p:txBody>
          <a:bodyPr>
            <a:normAutofit/>
          </a:bodyPr>
          <a:lstStyle/>
          <a:p>
            <a:r>
              <a:rPr lang="ru-RU" sz="2400" dirty="0"/>
              <a:t>Торговля осуществляется по принципу </a:t>
            </a:r>
            <a:r>
              <a:rPr lang="en-US" sz="2400" dirty="0"/>
              <a:t>B2B </a:t>
            </a:r>
            <a:r>
              <a:rPr lang="ru-RU" sz="2400" dirty="0"/>
              <a:t>или </a:t>
            </a:r>
            <a:r>
              <a:rPr lang="en-US" sz="2400" dirty="0"/>
              <a:t>B2C</a:t>
            </a:r>
          </a:p>
          <a:p>
            <a:r>
              <a:rPr lang="ru-RU" sz="2400" dirty="0"/>
              <a:t>Главный ресурс – инновационность услуги</a:t>
            </a:r>
          </a:p>
          <a:p>
            <a:r>
              <a:rPr lang="ru-RU" sz="2400" dirty="0"/>
              <a:t>Стратегия высоких цен – следствие новизны услуги</a:t>
            </a:r>
          </a:p>
          <a:p>
            <a:r>
              <a:rPr lang="ru-RU" sz="2400" dirty="0"/>
              <a:t>Высокие издержки – следствие привлечения квалифицированных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40741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B90B4-6623-474F-A57F-F75E1477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65760"/>
            <a:ext cx="7964364" cy="1047016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Маркетинг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26CA16-7310-48FA-A233-EE5510940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86" y="2025264"/>
            <a:ext cx="1033308" cy="4480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тыс. </a:t>
            </a:r>
            <a:r>
              <a:rPr lang="ru-RU" dirty="0" err="1"/>
              <a:t>руб</a:t>
            </a: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FEA1F48-64CA-465D-A9FC-22754C1811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5207291"/>
              </p:ext>
            </p:extLst>
          </p:nvPr>
        </p:nvGraphicFramePr>
        <p:xfrm>
          <a:off x="1331640" y="2047381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5720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3239"/>
            <a:ext cx="8064896" cy="837529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Цели на 3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28801"/>
            <a:ext cx="7848872" cy="4351337"/>
          </a:xfrm>
        </p:spPr>
        <p:txBody>
          <a:bodyPr>
            <a:normAutofit/>
          </a:bodyPr>
          <a:lstStyle/>
          <a:p>
            <a:r>
              <a:rPr lang="ru-RU" sz="2000" dirty="0"/>
              <a:t>Изготовление и ввод в эксплуатацию первого дрона (1-7 месяцев)</a:t>
            </a:r>
          </a:p>
          <a:p>
            <a:r>
              <a:rPr lang="ru-RU" sz="2000" dirty="0"/>
              <a:t>Получение оплаты и средств на увеличение количества дронов от заказчика (8-10 месяцев)</a:t>
            </a:r>
          </a:p>
          <a:p>
            <a:r>
              <a:rPr lang="ru-RU" sz="2000" dirty="0"/>
              <a:t>Доработка дронов и запуск дополнительных нескольких дронов (10-12 месяцев)</a:t>
            </a:r>
          </a:p>
          <a:p>
            <a:r>
              <a:rPr lang="ru-RU" sz="2000" dirty="0"/>
              <a:t>Повторение 2 и 3 пунктов по требованию заказчика</a:t>
            </a:r>
          </a:p>
          <a:p>
            <a:r>
              <a:rPr lang="ru-RU" sz="2000" dirty="0"/>
              <a:t>В случае отсутствия надобности в нововведениях продолжение сотрудничества по схеме оплаты за каждый рейс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70984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80C09-8C8F-401C-89E5-BFAC5ECF9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8" y="116632"/>
            <a:ext cx="8208912" cy="1325562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Финансирование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9B5693-C55C-4B00-8259-103F65BF9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28801"/>
            <a:ext cx="7878584" cy="4351337"/>
          </a:xfrm>
        </p:spPr>
        <p:txBody>
          <a:bodyPr>
            <a:normAutofit/>
          </a:bodyPr>
          <a:lstStyle/>
          <a:p>
            <a:r>
              <a:rPr lang="ru-RU" sz="2400" dirty="0"/>
              <a:t>Необходимые начальные инвестиции – 120.000 руб.</a:t>
            </a:r>
          </a:p>
          <a:p>
            <a:r>
              <a:rPr lang="ru-RU" sz="2400" dirty="0"/>
              <a:t>В случае отказа заказчика от проекта можно подаваться на грант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112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FC751-3CEE-46BB-9668-4236F113C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65760"/>
            <a:ext cx="7892356" cy="1119024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Резюме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1ECEE1-51EC-49A3-8DB5-C351C0F2D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28801"/>
            <a:ext cx="7632848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У нас есть</a:t>
            </a:r>
            <a:r>
              <a:rPr lang="en-US" sz="2400" dirty="0"/>
              <a:t>:</a:t>
            </a:r>
            <a:endParaRPr lang="ru-RU" sz="2400" dirty="0"/>
          </a:p>
          <a:p>
            <a:r>
              <a:rPr lang="ru-RU" sz="2400" dirty="0"/>
              <a:t>Готовые фин. модель, </a:t>
            </a:r>
            <a:r>
              <a:rPr lang="en-US" sz="2400" dirty="0"/>
              <a:t>MVP</a:t>
            </a:r>
            <a:endParaRPr lang="ru-RU" sz="2400" dirty="0"/>
          </a:p>
          <a:p>
            <a:r>
              <a:rPr lang="ru-RU" sz="2400" dirty="0"/>
              <a:t>Амбиции построения всероссийской компании</a:t>
            </a:r>
          </a:p>
          <a:p>
            <a:r>
              <a:rPr lang="ru-RU" sz="2400" dirty="0"/>
              <a:t>Целеустремлённая команда и структурированный бизнес-план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За время проведения акселератора мы провели </a:t>
            </a:r>
            <a:r>
              <a:rPr lang="en-US" sz="2400" dirty="0" err="1"/>
              <a:t>CustDev</a:t>
            </a:r>
            <a:r>
              <a:rPr lang="ru-RU" sz="2400" dirty="0"/>
              <a:t>, построили финансовую модель и дорожную карту.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03666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F48B1-E044-4835-BCC0-3D051398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65760"/>
            <a:ext cx="7964364" cy="1047016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C8276-E571-4184-8FB8-0E12E93D9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28801"/>
            <a:ext cx="7272808" cy="4351337"/>
          </a:xfrm>
        </p:spPr>
        <p:txBody>
          <a:bodyPr>
            <a:normAutofit/>
          </a:bodyPr>
          <a:lstStyle/>
          <a:p>
            <a:r>
              <a:rPr lang="ru-RU" sz="2400" dirty="0"/>
              <a:t>Матвеев Дмитрий – руководитель проекта</a:t>
            </a:r>
          </a:p>
          <a:p>
            <a:r>
              <a:rPr lang="ru-RU" sz="2400" dirty="0"/>
              <a:t>Боровец Андрей – цифровой маркетинг</a:t>
            </a:r>
          </a:p>
          <a:p>
            <a:r>
              <a:rPr lang="ru-RU" sz="2400" dirty="0"/>
              <a:t>Шкуратов Тимофей – управление продуктом</a:t>
            </a:r>
          </a:p>
          <a:p>
            <a:r>
              <a:rPr lang="ru-RU" sz="2400" dirty="0" err="1"/>
              <a:t>Кутцар</a:t>
            </a:r>
            <a:r>
              <a:rPr lang="ru-RU" sz="2400" dirty="0"/>
              <a:t> Георгий – медиатор проекта</a:t>
            </a:r>
          </a:p>
          <a:p>
            <a:r>
              <a:rPr lang="ru-RU" sz="2400" dirty="0"/>
              <a:t>Миронов Георгий – поиск персонала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6757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7282C-AB3E-4A94-B463-E69225CD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65760"/>
            <a:ext cx="7892356" cy="1119024"/>
          </a:xfrm>
        </p:spPr>
        <p:txBody>
          <a:bodyPr>
            <a:normAutofit/>
          </a:bodyPr>
          <a:lstStyle/>
          <a:p>
            <a:r>
              <a:rPr lang="ru-RU" sz="6000" dirty="0"/>
              <a:t>Контактные данные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31F9A9-2C36-4401-B379-B88E5F528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160" y="2276872"/>
            <a:ext cx="3744416" cy="1384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  Дмитрий Матвеев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6A2517-E8D1-4D2C-8132-1D0B0140C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62" y="2768287"/>
            <a:ext cx="2783012" cy="2808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264295-0A23-47F1-B91E-07E568395926}"/>
              </a:ext>
            </a:extLst>
          </p:cNvPr>
          <p:cNvSpPr txBox="1"/>
          <p:nvPr/>
        </p:nvSpPr>
        <p:spPr>
          <a:xfrm>
            <a:off x="3596544" y="557659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telegram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271CD0-B69B-4721-9832-199C5F3C3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076" y="2780928"/>
            <a:ext cx="2911370" cy="28083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483AB3-6A96-4F33-A746-60894BBB05B4}"/>
              </a:ext>
            </a:extLst>
          </p:cNvPr>
          <p:cNvSpPr txBox="1"/>
          <p:nvPr/>
        </p:nvSpPr>
        <p:spPr>
          <a:xfrm>
            <a:off x="4692611" y="2284677"/>
            <a:ext cx="314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Боровец Андрей</a:t>
            </a:r>
          </a:p>
        </p:txBody>
      </p:sp>
    </p:spTree>
    <p:extLst>
      <p:ext uri="{BB962C8B-B14F-4D97-AF65-F5344CB8AC3E}">
        <p14:creationId xmlns:p14="http://schemas.microsoft.com/office/powerpoint/2010/main" val="3288048102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Вид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8049</TotalTime>
  <Words>350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Schoolbook</vt:lpstr>
      <vt:lpstr>Wingdings 2</vt:lpstr>
      <vt:lpstr>Вид</vt:lpstr>
      <vt:lpstr>Презентация проекта</vt:lpstr>
      <vt:lpstr>Проблема</vt:lpstr>
      <vt:lpstr>Решение</vt:lpstr>
      <vt:lpstr>Как это работает?</vt:lpstr>
      <vt:lpstr>Конкуренты</vt:lpstr>
      <vt:lpstr>Рынок</vt:lpstr>
      <vt:lpstr>Целевая аудитория</vt:lpstr>
      <vt:lpstr>Бизнес-модель</vt:lpstr>
      <vt:lpstr>Маркетинг</vt:lpstr>
      <vt:lpstr>Цели на 3 года</vt:lpstr>
      <vt:lpstr>Финансирование компании</vt:lpstr>
      <vt:lpstr>Резюме</vt:lpstr>
      <vt:lpstr>Команда</vt:lpstr>
      <vt:lpstr>Контактные данные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Custom Development</dc:title>
  <dc:creator>user</dc:creator>
  <cp:lastModifiedBy>Тимофей Шкуратов</cp:lastModifiedBy>
  <cp:revision>44</cp:revision>
  <dcterms:created xsi:type="dcterms:W3CDTF">2023-04-25T05:22:27Z</dcterms:created>
  <dcterms:modified xsi:type="dcterms:W3CDTF">2023-05-18T01:51:37Z</dcterms:modified>
</cp:coreProperties>
</file>