
<file path=[Content_Types].xml><?xml version="1.0" encoding="utf-8"?>
<Types xmlns="http://schemas.openxmlformats.org/package/2006/content-types">
  <Default Extension="fntdata" ContentType="application/x-fontdata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355" r:id="rId6"/>
    <p:sldId id="357" r:id="rId7"/>
    <p:sldId id="260" r:id="rId8"/>
    <p:sldId id="358" r:id="rId9"/>
    <p:sldId id="261" r:id="rId10"/>
    <p:sldId id="359" r:id="rId11"/>
    <p:sldId id="360" r:id="rId12"/>
    <p:sldId id="262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 Neue" panose="02000503000000020004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hFbW+5E1f29Eu3PDVQnOchr2Ow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7172"/>
    <a:srgbClr val="7B1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064001-8EA7-4590-8392-16ED7BDFB1C8}">
  <a:tblStyle styleId="{86064001-8EA7-4590-8392-16ED7BDFB1C8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599B2EF-CB7D-49F3-AC3F-E419A16C782A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57"/>
    <p:restoredTop sz="95867"/>
  </p:normalViewPr>
  <p:slideViewPr>
    <p:cSldViewPr snapToGrid="0">
      <p:cViewPr varScale="1">
        <p:scale>
          <a:sx n="110" d="100"/>
          <a:sy n="110" d="100"/>
        </p:scale>
        <p:origin x="192" y="456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30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7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60" name="Google Shape;60;p1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17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{86064001-8EA7-4590-8392-16ED7BDFB1C8}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2" name="Google Shape;62;p1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65" name="Google Shape;65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8" name="Google Shape;68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6" name="Google Shape;76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8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1" name="Google Shape;81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84" name="Google Shape;84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7" name="Google Shape;87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17/06/relationships/model3d" Target="../media/model3d1.glb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8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9.svg"/><Relationship Id="rId9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103137" y="-8544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200"/>
              <a:buFont typeface="Arial"/>
              <a:buNone/>
            </a:pPr>
            <a:endParaRPr dirty="0"/>
          </a:p>
        </p:txBody>
      </p:sp>
      <p:sp>
        <p:nvSpPr>
          <p:cNvPr id="100" name="Google Shape;100;p1"/>
          <p:cNvSpPr txBox="1"/>
          <p:nvPr/>
        </p:nvSpPr>
        <p:spPr>
          <a:xfrm>
            <a:off x="668064" y="808131"/>
            <a:ext cx="4525259" cy="563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47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7300" b="0" i="0" u="none" strike="noStrike" cap="none" dirty="0">
                <a:solidFill>
                  <a:srgbClr val="7030A0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Приложение по ангиологии с использованием дополненной реальности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endParaRPr lang="ru-RU" sz="6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endParaRPr sz="30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3000" b="1" i="1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Абдрахманова Алина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3000" b="1" i="1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3000" b="1" i="1" dirty="0">
                <a:solidFill>
                  <a:srgbClr val="7030A0"/>
                </a:solidFill>
              </a:rPr>
              <a:t>Ульяновский Государственный Университет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3000" b="1" i="1" dirty="0">
              <a:solidFill>
                <a:srgbClr val="7030A0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3000" b="1" i="1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3 курс, медицинский факультет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sz="3000" b="1" i="1" dirty="0">
              <a:solidFill>
                <a:srgbClr val="7030A0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3000" b="1" i="1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РЫНОК НТИ </a:t>
            </a:r>
            <a:r>
              <a:rPr lang="en-US" sz="3000" b="1" i="1" dirty="0">
                <a:solidFill>
                  <a:srgbClr val="7030A0"/>
                </a:solidFill>
              </a:rPr>
              <a:t>Edunet</a:t>
            </a:r>
            <a:r>
              <a:rPr lang="ru-RU" sz="3000" b="1" i="1" dirty="0">
                <a:solidFill>
                  <a:srgbClr val="7030A0"/>
                </a:solidFill>
              </a:rPr>
              <a:t>, </a:t>
            </a:r>
            <a:r>
              <a:rPr lang="en-US" sz="3000" b="1" i="1" dirty="0">
                <a:solidFill>
                  <a:srgbClr val="7030A0"/>
                </a:solidFill>
              </a:rPr>
              <a:t>Healthnet</a:t>
            </a:r>
            <a:endParaRPr lang="ru-RU" sz="3000" b="1" i="1" dirty="0">
              <a:solidFill>
                <a:srgbClr val="7030A0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2300" b="1" i="1" u="none" strike="noStrike" cap="none" dirty="0">
              <a:solidFill>
                <a:srgbClr val="7030A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2300" b="1" i="1" dirty="0">
              <a:solidFill>
                <a:srgbClr val="7030A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2300" b="1" i="1" dirty="0">
              <a:solidFill>
                <a:srgbClr val="7030A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1" i="1" u="none" strike="noStrike" cap="none" dirty="0">
                <a:solidFill>
                  <a:srgbClr val="7030A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2023</a:t>
            </a:r>
            <a:endParaRPr sz="1800" b="1" i="1" u="none" strike="noStrike" cap="none" dirty="0">
              <a:solidFill>
                <a:srgbClr val="7030A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22230" y="-156936"/>
            <a:ext cx="3060700" cy="23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B9DF64-87BE-2318-8349-47B12FD77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1395" y="3007436"/>
            <a:ext cx="3270007" cy="32700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8" name="Google Shape;108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-6780" y="-6104"/>
            <a:ext cx="2024404" cy="506844"/>
            <a:chOff x="-1" y="0"/>
            <a:chExt cx="2024402" cy="506843"/>
          </a:xfrm>
        </p:grpSpPr>
        <p:sp>
          <p:nvSpPr>
            <p:cNvPr id="111" name="Google Shape;111;p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BDDA6C-2784-9F50-7763-0395B14E9083}"/>
              </a:ext>
            </a:extLst>
          </p:cNvPr>
          <p:cNvSpPr txBox="1"/>
          <p:nvPr/>
        </p:nvSpPr>
        <p:spPr>
          <a:xfrm>
            <a:off x="1203956" y="679227"/>
            <a:ext cx="8358058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r>
              <a:rPr lang="ru-RU" sz="180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предлагает создать приложение на основе </a:t>
            </a:r>
            <a:r>
              <a:rPr lang="ru-RU" sz="1800" b="1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</a:t>
            </a:r>
            <a:r>
              <a:rPr lang="en-US" sz="1800" b="1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R(</a:t>
            </a:r>
            <a:r>
              <a:rPr lang="ru-RU" sz="1800" b="1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</a:t>
            </a:r>
            <a:r>
              <a:rPr lang="ru-RU" sz="1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ополненной реальности</a:t>
            </a:r>
            <a:r>
              <a:rPr lang="en-US" sz="1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Дополненная реальность предлагает уникальный учебный опыт, позволяющий студентам-медикам изучать и лучше понимать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 человека</a:t>
            </a:r>
            <a:r>
              <a:rPr lang="ru-RU" sz="1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падением популярности преподавания анатомии на человеческих трупах преподаватели стали искать новые способы эффективного проведения лекций. </a:t>
            </a:r>
            <a:endParaRPr lang="ru-RU" dirty="0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022FCE1-21BD-C623-35E3-3C2E73E8AE91}"/>
              </a:ext>
            </a:extLst>
          </p:cNvPr>
          <p:cNvSpPr/>
          <p:nvPr/>
        </p:nvSpPr>
        <p:spPr>
          <a:xfrm>
            <a:off x="3249386" y="2457095"/>
            <a:ext cx="4267200" cy="621935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Преимущества</a:t>
            </a:r>
            <a:r>
              <a:rPr lang="ru-RU" dirty="0"/>
              <a:t>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приложения</a:t>
            </a:r>
            <a:endParaRPr lang="ru-RU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Трехмерная модель 6" descr="Человеческое сердце">
                <a:extLst>
                  <a:ext uri="{FF2B5EF4-FFF2-40B4-BE49-F238E27FC236}">
                    <a16:creationId xmlns:a16="http://schemas.microsoft.com/office/drawing/2014/main" id="{63110C7F-0A22-D7D7-AD70-4925F841D1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8550120"/>
                  </p:ext>
                </p:extLst>
              </p:nvPr>
            </p:nvGraphicFramePr>
            <p:xfrm>
              <a:off x="9106295" y="525858"/>
              <a:ext cx="2540878" cy="446005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540878" cy="4460051"/>
                    </a:xfrm>
                    <a:prstGeom prst="rect">
                      <a:avLst/>
                    </a:prstGeom>
                  </am3d:spPr>
                  <am3d:camera>
                    <am3d:pos x="0" y="0" z="6120631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48746" d="1000000"/>
                    <am3d:preTrans dx="86068" dy="-18000000" dz="171892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298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Трехмерная модель 6" descr="Человеческое сердце">
                <a:extLst>
                  <a:ext uri="{FF2B5EF4-FFF2-40B4-BE49-F238E27FC236}">
                    <a16:creationId xmlns:a16="http://schemas.microsoft.com/office/drawing/2014/main" id="{63110C7F-0A22-D7D7-AD70-4925F841D1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06295" y="525858"/>
                <a:ext cx="2540878" cy="4460051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564E20B-1198-C4BB-DC49-BF7BB5D39B3D}"/>
              </a:ext>
            </a:extLst>
          </p:cNvPr>
          <p:cNvSpPr txBox="1"/>
          <p:nvPr/>
        </p:nvSpPr>
        <p:spPr>
          <a:xfrm>
            <a:off x="754051" y="3771388"/>
            <a:ext cx="30235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артерий, вен и лимфатических сосудов;</a:t>
            </a:r>
          </a:p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увидеть как кровь циркулирует по артериям и венам в реальном времени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E13203-63AD-229C-6DB9-AE3320E27860}"/>
              </a:ext>
            </a:extLst>
          </p:cNvPr>
          <p:cNvSpPr txBox="1"/>
          <p:nvPr/>
        </p:nvSpPr>
        <p:spPr>
          <a:xfrm>
            <a:off x="6234388" y="3787251"/>
            <a:ext cx="36856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технология позволяет </a:t>
            </a:r>
          </a:p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то же самое качество </a:t>
            </a:r>
          </a:p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знаний, которое они получали бы в </a:t>
            </a:r>
          </a:p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анатомических аудиториях 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2D24C1F-5C51-1B38-A672-EB8532684BFC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2590800" y="2768063"/>
            <a:ext cx="658586" cy="108882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A10EAC59-D913-8C48-F00A-603B0A428C4B}"/>
              </a:ext>
            </a:extLst>
          </p:cNvPr>
          <p:cNvCxnSpPr>
            <a:stCxn id="5" idx="3"/>
          </p:cNvCxnSpPr>
          <p:nvPr/>
        </p:nvCxnSpPr>
        <p:spPr>
          <a:xfrm>
            <a:off x="7516586" y="2768063"/>
            <a:ext cx="560614" cy="1088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D2F10CD-85CA-DE89-F130-B84B7B0404F9}"/>
              </a:ext>
            </a:extLst>
          </p:cNvPr>
          <p:cNvSpPr txBox="1"/>
          <p:nvPr/>
        </p:nvSpPr>
        <p:spPr>
          <a:xfrm>
            <a:off x="3334187" y="5621573"/>
            <a:ext cx="4097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необходимым ресурсам</a:t>
            </a:r>
          </a:p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любое время и в любом месте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0909719-972A-34D8-6759-5E9162364C7E}"/>
              </a:ext>
            </a:extLst>
          </p:cNvPr>
          <p:cNvCxnSpPr>
            <a:stCxn id="5" idx="2"/>
            <a:endCxn id="15" idx="0"/>
          </p:cNvCxnSpPr>
          <p:nvPr/>
        </p:nvCxnSpPr>
        <p:spPr>
          <a:xfrm>
            <a:off x="5382986" y="3079030"/>
            <a:ext cx="0" cy="254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1" name="Google Shape;121;p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4" name="Google Shape;124;p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91369B-742E-03A7-B938-FEE2F18D30F1}"/>
              </a:ext>
            </a:extLst>
          </p:cNvPr>
          <p:cNvSpPr txBox="1"/>
          <p:nvPr/>
        </p:nvSpPr>
        <p:spPr>
          <a:xfrm>
            <a:off x="2802576" y="210805"/>
            <a:ext cx="10770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0F805E5-9DF9-21A8-2BB9-40B472483F63}"/>
              </a:ext>
            </a:extLst>
          </p:cNvPr>
          <p:cNvSpPr/>
          <p:nvPr/>
        </p:nvSpPr>
        <p:spPr>
          <a:xfrm>
            <a:off x="703961" y="601868"/>
            <a:ext cx="3069021" cy="98627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Сложность в изучении Ангиологии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08F3FD9-3A46-26B9-6E7F-87E9F5B363D2}"/>
              </a:ext>
            </a:extLst>
          </p:cNvPr>
          <p:cNvSpPr/>
          <p:nvPr/>
        </p:nvSpPr>
        <p:spPr>
          <a:xfrm>
            <a:off x="4258547" y="963829"/>
            <a:ext cx="3375778" cy="10585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Заучивание больших объёмов текста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A0681EA-0E35-6C81-8B67-B956DDDA593F}"/>
              </a:ext>
            </a:extLst>
          </p:cNvPr>
          <p:cNvSpPr/>
          <p:nvPr/>
        </p:nvSpPr>
        <p:spPr>
          <a:xfrm>
            <a:off x="7955792" y="1953356"/>
            <a:ext cx="3605412" cy="1058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У студентов пропадают силы и желание учиться. Материал запоминается на поверхностном уровне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A587FC88-DB39-40EE-D278-F09321374D2C}"/>
              </a:ext>
            </a:extLst>
          </p:cNvPr>
          <p:cNvSpPr/>
          <p:nvPr/>
        </p:nvSpPr>
        <p:spPr>
          <a:xfrm>
            <a:off x="7990279" y="3449413"/>
            <a:ext cx="3570925" cy="10585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Снижается активность и успеваемость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D95A16F0-50C3-9874-9E0A-8E7C80928ED1}"/>
              </a:ext>
            </a:extLst>
          </p:cNvPr>
          <p:cNvSpPr/>
          <p:nvPr/>
        </p:nvSpPr>
        <p:spPr>
          <a:xfrm>
            <a:off x="461178" y="5166148"/>
            <a:ext cx="3069021" cy="126982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Качество оказания медицинской помощи снижается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7B27220-F75E-7ECB-0818-BE052C1AB983}"/>
              </a:ext>
            </a:extLst>
          </p:cNvPr>
          <p:cNvSpPr/>
          <p:nvPr/>
        </p:nvSpPr>
        <p:spPr>
          <a:xfrm>
            <a:off x="4258547" y="4706858"/>
            <a:ext cx="3375778" cy="10585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У будущих специалистов отсутствуют фундаментальные знания</a:t>
            </a:r>
          </a:p>
          <a:p>
            <a:pPr algn="ctr"/>
            <a:endParaRPr lang="ru-RU" dirty="0"/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24A4A8DD-31D8-E210-6D1A-EAC79542433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772982" y="1095005"/>
            <a:ext cx="485565" cy="2198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3748307A-0767-E10B-98FC-45935CCB2931}"/>
              </a:ext>
            </a:extLst>
          </p:cNvPr>
          <p:cNvCxnSpPr>
            <a:cxnSpLocks/>
          </p:cNvCxnSpPr>
          <p:nvPr/>
        </p:nvCxnSpPr>
        <p:spPr>
          <a:xfrm>
            <a:off x="7634325" y="1421918"/>
            <a:ext cx="1068241" cy="540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D874BEFD-A790-F78A-02B2-2C9515D4C06B}"/>
              </a:ext>
            </a:extLst>
          </p:cNvPr>
          <p:cNvCxnSpPr>
            <a:stCxn id="9" idx="2"/>
          </p:cNvCxnSpPr>
          <p:nvPr/>
        </p:nvCxnSpPr>
        <p:spPr>
          <a:xfrm>
            <a:off x="9758498" y="3011918"/>
            <a:ext cx="5612" cy="4465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3EE0C738-DBE0-463C-CBFC-B4C699C63D84}"/>
              </a:ext>
            </a:extLst>
          </p:cNvPr>
          <p:cNvCxnSpPr>
            <a:cxnSpLocks/>
            <a:stCxn id="16" idx="1"/>
            <a:endCxn id="18" idx="3"/>
          </p:cNvCxnSpPr>
          <p:nvPr/>
        </p:nvCxnSpPr>
        <p:spPr>
          <a:xfrm flipH="1">
            <a:off x="7634325" y="3978695"/>
            <a:ext cx="355954" cy="12574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2A7A13CC-37EF-1904-ED80-EFC40778F2FE}"/>
              </a:ext>
            </a:extLst>
          </p:cNvPr>
          <p:cNvCxnSpPr>
            <a:cxnSpLocks/>
            <a:stCxn id="18" idx="1"/>
            <a:endCxn id="17" idx="3"/>
          </p:cNvCxnSpPr>
          <p:nvPr/>
        </p:nvCxnSpPr>
        <p:spPr>
          <a:xfrm flipH="1">
            <a:off x="3530199" y="5236139"/>
            <a:ext cx="728348" cy="5649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A500C31-7808-E6C1-E101-C44D18A32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930" y="2218090"/>
            <a:ext cx="4206940" cy="23181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5" name="Google Shape;135;p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38" name="Google Shape;138;p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846761" y="826833"/>
            <a:ext cx="10498477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Студентам медицинских ВУЗов очень сложно изучать раздел анатомии «Ангиология» по учебникам, атласам и методическим указаниям. Для решения данной проблемы мы предлагаем упростить процесс обучения за счёт его цифровизации, а именно создать </a:t>
            </a:r>
            <a:r>
              <a:rPr lang="en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AR-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с дополненной реальностью, с которым будет легче и быстрее запоминать материал.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lang="en-US" sz="20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" name="Google Shape;14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2E738F-94CB-0C25-0B4C-77F66E52E38D}"/>
              </a:ext>
            </a:extLst>
          </p:cNvPr>
          <p:cNvSpPr txBox="1"/>
          <p:nvPr/>
        </p:nvSpPr>
        <p:spPr>
          <a:xfrm>
            <a:off x="3282462" y="2150232"/>
            <a:ext cx="400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приложении планируется создать: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D0318BC-1723-5EAC-15EC-FA1398A2EAD0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1834206" y="2448787"/>
            <a:ext cx="2205359" cy="652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C6ADD15-EC96-C5F0-E2EE-E336C9586430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7002684" y="2448787"/>
            <a:ext cx="1288429" cy="652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FF4B3386-3564-82FC-E3C0-5E9182020AFB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6526161" y="2448787"/>
            <a:ext cx="281962" cy="1976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FF45872-E68A-4CD6-D57B-5042787F74DC}"/>
              </a:ext>
            </a:extLst>
          </p:cNvPr>
          <p:cNvCxnSpPr>
            <a:cxnSpLocks/>
          </p:cNvCxnSpPr>
          <p:nvPr/>
        </p:nvCxnSpPr>
        <p:spPr>
          <a:xfrm flipH="1">
            <a:off x="4676629" y="2448787"/>
            <a:ext cx="346784" cy="895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5C223534-D9FC-78D0-2A6E-714812734D04}"/>
              </a:ext>
            </a:extLst>
          </p:cNvPr>
          <p:cNvSpPr/>
          <p:nvPr/>
        </p:nvSpPr>
        <p:spPr>
          <a:xfrm>
            <a:off x="385949" y="3100881"/>
            <a:ext cx="2896513" cy="216278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Виртуальные модели человеческого тела,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смоделированные на основе методических 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указаний и анатомических учебников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3DDC3158-01A3-8EA1-53A7-4B91D34DE80F}"/>
              </a:ext>
            </a:extLst>
          </p:cNvPr>
          <p:cNvSpPr/>
          <p:nvPr/>
        </p:nvSpPr>
        <p:spPr>
          <a:xfrm>
            <a:off x="3645735" y="3385927"/>
            <a:ext cx="2020106" cy="9407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Тесты для эффективной самоподготовки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8FF17165-4C87-3B69-4B96-F93A6113A079}"/>
              </a:ext>
            </a:extLst>
          </p:cNvPr>
          <p:cNvSpPr/>
          <p:nvPr/>
        </p:nvSpPr>
        <p:spPr>
          <a:xfrm>
            <a:off x="5940154" y="4425754"/>
            <a:ext cx="1735938" cy="10256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Короткие обучающие видео</a:t>
            </a: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F62738DB-FCA7-F478-F03D-7B71FFF66EE5}"/>
              </a:ext>
            </a:extLst>
          </p:cNvPr>
          <p:cNvSpPr/>
          <p:nvPr/>
        </p:nvSpPr>
        <p:spPr>
          <a:xfrm>
            <a:off x="7467458" y="3100881"/>
            <a:ext cx="1647310" cy="10256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Конспекты и удобные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флэш-карты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660126C-F470-70D8-261B-341A2BCCE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0893" y="2008198"/>
            <a:ext cx="2681979" cy="26819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D06A3EE1-1BC0-ECA5-005D-792DD6A8BAD8}"/>
              </a:ext>
            </a:extLst>
          </p:cNvPr>
          <p:cNvSpPr txBox="1"/>
          <p:nvPr/>
        </p:nvSpPr>
        <p:spPr>
          <a:xfrm>
            <a:off x="971218" y="406978"/>
            <a:ext cx="1037201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Оценка потенциала «рынка» (</a:t>
            </a:r>
            <a:r>
              <a:rPr lang="en-US" dirty="0"/>
              <a:t>TAM/SAM/SOM)</a:t>
            </a:r>
            <a:r>
              <a:rPr lang="ru-RU" dirty="0"/>
              <a:t> и рентабельности бизнеса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B1D34B-E49E-DB10-C049-3BA82A0AD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7D0961-D7A1-F5A2-9F68-D94A6A4913B1}"/>
              </a:ext>
            </a:extLst>
          </p:cNvPr>
          <p:cNvSpPr txBox="1"/>
          <p:nvPr/>
        </p:nvSpPr>
        <p:spPr>
          <a:xfrm>
            <a:off x="5366740" y="2021647"/>
            <a:ext cx="646611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енежный объем российского рынка мобильных приложений. В 2022 году составил 1,581 млрд руб. 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–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денежный объём российского рынка для образовательных приложений. Доля приложений для образования 25%. Денежный объём составляет 395 млн руб.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–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денежный объём образовательных приложений для студентов медицинских ВУЗов. 10% от всех образовательных приложений составляют приложения для медицины. Денежный объём составляет 39,5 млн руб.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–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¾ часть от денежного объёма – конкуренты, 1/4 реально достижимый объём рынка нашего приложения. Объём рынка составляет около 10 млн. руб.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0050A7-9A77-656A-ADCA-BB7A94D40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57" y="1926771"/>
            <a:ext cx="4974987" cy="417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09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0963124"/>
              </p:ext>
            </p:extLst>
          </p:nvPr>
        </p:nvGraphicFramePr>
        <p:xfrm>
          <a:off x="165457" y="979323"/>
          <a:ext cx="11807467" cy="545394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Больницы/клиники,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медицинские колледжи,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создатели видеоконтента, создатели учебником по анатомии/ангиологии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b="0" i="0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Обучение с использованием 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AR-</a:t>
                      </a: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технологий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Наглядное и простое описание строения кровеносных и лимфатических сосудов</a:t>
                      </a:r>
                      <a:endParaRPr lang="ru-RU" sz="16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Создание поддерживающего сообщества в </a:t>
                      </a:r>
                      <a:r>
                        <a:rPr lang="en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Telegram </a:t>
                      </a: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или ВК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Студенты медицинских ВУЗов/колледжей, 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преподаватели,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врачи-ординаторы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Методология обучения,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AR-</a:t>
                      </a: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технологии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Реклама в социальных сетях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Разработка приложения,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Средства на продвижение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От продаж подписок, 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от ВУЗов/клиник, которые заинтересуются в покупке разработки приложения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145FD6-1ACB-8156-AFFD-431464C02B29}"/>
              </a:ext>
            </a:extLst>
          </p:cNvPr>
          <p:cNvSpPr txBox="1"/>
          <p:nvPr/>
        </p:nvSpPr>
        <p:spPr>
          <a:xfrm>
            <a:off x="321157" y="549916"/>
            <a:ext cx="4517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– подписка на 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40465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49" name="Google Shape;149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p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52" name="Google Shape;152;p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691237" y="-12376"/>
            <a:ext cx="10372013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основные конкурентные преимущества</a:t>
            </a:r>
            <a:endParaRPr dirty="0"/>
          </a:p>
        </p:txBody>
      </p:sp>
      <p:graphicFrame>
        <p:nvGraphicFramePr>
          <p:cNvPr id="157" name="Google Shape;157;p7"/>
          <p:cNvGraphicFramePr/>
          <p:nvPr>
            <p:extLst>
              <p:ext uri="{D42A27DB-BD31-4B8C-83A1-F6EECF244321}">
                <p14:modId xmlns:p14="http://schemas.microsoft.com/office/powerpoint/2010/main" val="2801548704"/>
              </p:ext>
            </p:extLst>
          </p:nvPr>
        </p:nvGraphicFramePr>
        <p:xfrm>
          <a:off x="302164" y="595531"/>
          <a:ext cx="11530690" cy="5003056"/>
        </p:xfrm>
        <a:graphic>
          <a:graphicData uri="http://schemas.openxmlformats.org/drawingml/2006/table">
            <a:tbl>
              <a:tblPr firstRow="1" bandRow="1">
                <a:noFill/>
                <a:tableStyleId>{F599B2EF-CB7D-49F3-AC3F-E419A16C782A}</a:tableStyleId>
              </a:tblPr>
              <a:tblGrid>
                <a:gridCol w="1989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5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3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7732">
                  <a:extLst>
                    <a:ext uri="{9D8B030D-6E8A-4147-A177-3AD203B41FA5}">
                      <a16:colId xmlns:a16="http://schemas.microsoft.com/office/drawing/2014/main" val="418100892"/>
                    </a:ext>
                  </a:extLst>
                </a:gridCol>
              </a:tblGrid>
              <a:tr h="7898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b="1" dirty="0"/>
                        <a:t>Приложения конкурентов</a:t>
                      </a:r>
                      <a:endParaRPr b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B1EB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n-US" sz="16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Easy Anatomy</a:t>
                      </a:r>
                      <a:endParaRPr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B1EB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n-US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Anatomy Learning</a:t>
                      </a:r>
                      <a:endParaRPr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B1EB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Учи Мед(Учи Анат)</a:t>
                      </a:r>
                      <a:endParaRPr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B1EBF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b="1" dirty="0"/>
                        <a:t>ПРОДУКТ ПРОЕКТА</a:t>
                      </a:r>
                      <a:endParaRPr b="1"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B1EBF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2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dirty="0"/>
                        <a:t>Недостатки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600" b="0" i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Отсутствие обучающих видео по разделу Ангиология</a:t>
                      </a:r>
                      <a:endParaRPr sz="16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600" b="0" i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Отсутствие многих обозначений в анатомических структурах</a:t>
                      </a:r>
                      <a:endParaRPr sz="16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600" b="0" i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Краткие конспекты, недостаточно информации</a:t>
                      </a:r>
                      <a:endParaRPr sz="16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Преимущества:с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туденты могут исследовать строение и функционирование артерий, вен и лимфатических сосудов м помощью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6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2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dirty="0"/>
                        <a:t>Преимущества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Есть пробный период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Интерактивный 3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-сенсорный интерфейс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Кроме анатомии, есть другие смежные науки(гистология, физиология)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6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dirty="0"/>
                        <a:t>Страна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Дубай, ОАЭ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Европа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Россия, г. Ульяновск</a:t>
                      </a: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4976577"/>
                  </a:ext>
                </a:extLst>
              </a:tr>
              <a:tr h="10032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dirty="0"/>
                        <a:t>Стоимость, руб.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  <a:alpha val="7118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 499 руб.(месяц) до 4990 </a:t>
                      </a:r>
                      <a:r>
                        <a:rPr lang="ru-RU" sz="1600" i="1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</a:t>
                      </a: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(навсегда).</a:t>
                      </a:r>
                      <a:endParaRPr sz="1600" i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1590,00 руб.</a:t>
                      </a:r>
                      <a:endParaRPr sz="1600" i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 390 руб.(стоимость 2</a:t>
                      </a:r>
                      <a:r>
                        <a:rPr lang="en-US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 </a:t>
                      </a:r>
                      <a:r>
                        <a:rPr lang="en-US" sz="1600" i="1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</a:t>
                      </a: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 месяц) до 2940 </a:t>
                      </a:r>
                      <a:r>
                        <a:rPr lang="ru-RU" sz="1600" i="1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</a:t>
                      </a: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(стоимость на год 2</a:t>
                      </a:r>
                      <a:r>
                        <a:rPr lang="en-US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 </a:t>
                      </a: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 3</a:t>
                      </a:r>
                      <a:r>
                        <a:rPr lang="en-US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D)</a:t>
                      </a:r>
                      <a:endParaRPr sz="1600" i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Подписка 700 руб. на 1 месяц</a:t>
                      </a: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378776"/>
                  </a:ext>
                </a:extLst>
              </a:tr>
              <a:tr h="4946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dirty="0"/>
                        <a:t>Дополненная реальность(A</a:t>
                      </a:r>
                      <a:r>
                        <a:rPr lang="en-US" dirty="0"/>
                        <a:t>R)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  <a:alpha val="7118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600" i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600" i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600" i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677799"/>
                  </a:ext>
                </a:extLst>
              </a:tr>
            </a:tbl>
          </a:graphicData>
        </a:graphic>
      </p:graphicFrame>
      <p:sp>
        <p:nvSpPr>
          <p:cNvPr id="158" name="Google Shape;158;p7"/>
          <p:cNvSpPr txBox="1"/>
          <p:nvPr/>
        </p:nvSpPr>
        <p:spPr>
          <a:xfrm>
            <a:off x="434482" y="5603031"/>
            <a:ext cx="617219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ПРЕИМУЩЕСТВА НАШЕГО ПРОДУКТА: </a:t>
            </a:r>
            <a:endParaRPr dirty="0"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</a:pPr>
            <a:r>
              <a:rPr lang="ru-RU" sz="1600" dirty="0">
                <a:solidFill>
                  <a:srgbClr val="ED3833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1) Отсутствие приложений преимущественно по данному разделу анатомии</a:t>
            </a:r>
            <a:endParaRPr lang="ru-RU" sz="1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alibri"/>
              </a:rPr>
              <a:t>2</a:t>
            </a:r>
            <a:r>
              <a:rPr lang="ru-RU" sz="1600" b="0" i="0" u="none" strike="noStrike" cap="none" dirty="0">
                <a:solidFill>
                  <a:srgbClr val="ED3833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) Информация будет адаптирована к учебникам</a:t>
            </a:r>
          </a:p>
        </p:txBody>
      </p:sp>
      <p:sp>
        <p:nvSpPr>
          <p:cNvPr id="159" name="Google Shape;159;p7"/>
          <p:cNvSpPr txBox="1"/>
          <p:nvPr/>
        </p:nvSpPr>
        <p:spPr>
          <a:xfrm>
            <a:off x="6720005" y="5682686"/>
            <a:ext cx="517423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НИША ПРОДУКТА: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sz="1600" dirty="0">
                <a:solidFill>
                  <a:srgbClr val="ED3833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1) Рынок мобильных приложений</a:t>
            </a:r>
            <a:endParaRPr sz="16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r>
              <a:rPr lang="ru-RU" sz="1600" dirty="0">
                <a:solidFill>
                  <a:srgbClr val="ED3833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2) Приложения с дополненной реальностью</a:t>
            </a:r>
            <a:endParaRPr sz="16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9781576" cy="1044000"/>
            <a:chOff x="539803" y="1123027"/>
            <a:chExt cx="8844917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(3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848399" y="1498726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дизайна и прототипа приложения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03333" y="116771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 200000 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56945" y="2412579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(1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744791" y="1440707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Тестирование разработанного приложения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 300000 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8853076" cy="864108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(6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79075" y="3683491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Сертификация продукта.</a:t>
              </a:r>
            </a:p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Вывод продукта на рынок.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400000 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46716" y="4659391"/>
            <a:ext cx="8853076" cy="864108"/>
            <a:chOff x="2374087" y="3513048"/>
            <a:chExt cx="8853076" cy="86410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(2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788435" y="3750491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Увеличение продаж продукта.</a:t>
              </a:r>
            </a:p>
            <a:p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 100000 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94636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1000000 руб.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6" name="Google Shape;166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9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9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69" name="Google Shape;169;p9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9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01AE95-8D31-9E4E-D909-B61264F86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653" y="813957"/>
            <a:ext cx="2578447" cy="34379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0F3C45-F9CA-5103-C4A9-618E1F214402}"/>
              </a:ext>
            </a:extLst>
          </p:cNvPr>
          <p:cNvSpPr txBox="1"/>
          <p:nvPr/>
        </p:nvSpPr>
        <p:spPr>
          <a:xfrm>
            <a:off x="3361953" y="4618603"/>
            <a:ext cx="2347015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Паксеватова Елизавета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4 курса медицинского факультета;</a:t>
            </a:r>
          </a:p>
          <a:p>
            <a:pPr algn="ctr"/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Аналитик-стратег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842D53-04FD-8370-76DE-C6F89013B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551" y="813957"/>
            <a:ext cx="2473044" cy="343793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289B81C-F639-282D-A28C-7D888C469345}"/>
              </a:ext>
            </a:extLst>
          </p:cNvPr>
          <p:cNvSpPr/>
          <p:nvPr/>
        </p:nvSpPr>
        <p:spPr>
          <a:xfrm>
            <a:off x="486898" y="4489451"/>
            <a:ext cx="2177098" cy="13056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Абдрахманова Алина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3 курса медицинского факультета;</a:t>
            </a:r>
          </a:p>
          <a:p>
            <a:pPr algn="ctr"/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и лидер проекта</a:t>
            </a:r>
            <a:endParaRPr lang="ru-RU" u="sng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143FCA9-D4BE-698F-36C8-9DEDE8552A40}"/>
              </a:ext>
            </a:extLst>
          </p:cNvPr>
          <p:cNvSpPr/>
          <p:nvPr/>
        </p:nvSpPr>
        <p:spPr>
          <a:xfrm>
            <a:off x="6157580" y="4618603"/>
            <a:ext cx="2347015" cy="11764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Дружинина Анастасия 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3 курса медицинского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факультета;</a:t>
            </a:r>
          </a:p>
          <a:p>
            <a:pPr algn="ctr"/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Интервьюер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537330B-0A94-DF6E-5D6A-67C08A6A5A50}"/>
              </a:ext>
            </a:extLst>
          </p:cNvPr>
          <p:cNvSpPr/>
          <p:nvPr/>
        </p:nvSpPr>
        <p:spPr>
          <a:xfrm>
            <a:off x="8953207" y="4489451"/>
            <a:ext cx="2329543" cy="13607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Луконина Екатерина 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1 курса медицинского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факультета;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Исследователь, проводит кабинетные исследования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34D8E0-6664-4DF2-DF01-4FBE00474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3288" y="810089"/>
            <a:ext cx="2578447" cy="34379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61ED25-B8AD-8612-4A12-C2E1A261E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05" y="810089"/>
            <a:ext cx="2368033" cy="34417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B8E924C8-8B23-48CD-D5EF-3C867E8D8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013131"/>
              </p:ext>
            </p:extLst>
          </p:nvPr>
        </p:nvGraphicFramePr>
        <p:xfrm>
          <a:off x="264159" y="3320730"/>
          <a:ext cx="9558728" cy="1162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534856">
                  <a:extLst>
                    <a:ext uri="{9D8B030D-6E8A-4147-A177-3AD203B41FA5}">
                      <a16:colId xmlns:a16="http://schemas.microsoft.com/office/drawing/2014/main" val="3708465582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25743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166197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FF2F2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A50065-4C07-9434-60E3-6B204E1BE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05" y="1360244"/>
            <a:ext cx="2300605" cy="27055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0F393-4425-6445-F10C-2C0B00375FBD}"/>
              </a:ext>
            </a:extLst>
          </p:cNvPr>
          <p:cNvSpPr txBox="1"/>
          <p:nvPr/>
        </p:nvSpPr>
        <p:spPr>
          <a:xfrm>
            <a:off x="426204" y="4230499"/>
            <a:ext cx="1974196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Алина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2 курса медицинского 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факультета;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Маркетолог, «душа» команды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D49A48-5217-37B8-31D9-0F712D6CC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4315" y="1370393"/>
            <a:ext cx="2300605" cy="26865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A1667A-741A-0679-0FC5-1CB8F480E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3765" y="1361928"/>
            <a:ext cx="2299672" cy="271144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52C814-9995-BFAD-FC07-655D0F98FB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3901" y="1375567"/>
            <a:ext cx="2290265" cy="268141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83EBFD-0A26-FBF9-9CD9-09DC5B41ED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1292" y="1375277"/>
            <a:ext cx="2290265" cy="268700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AE361F4-5419-DE91-2DB1-85E51F68114E}"/>
              </a:ext>
            </a:extLst>
          </p:cNvPr>
          <p:cNvSpPr/>
          <p:nvPr/>
        </p:nvSpPr>
        <p:spPr>
          <a:xfrm>
            <a:off x="10086287" y="4273307"/>
            <a:ext cx="1974194" cy="13823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Савонина Инга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2 курса медицинского факультета;</a:t>
            </a:r>
          </a:p>
          <a:p>
            <a:pPr algn="ctr"/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B01CF4E-C7B5-034B-4E4A-B17FD6F4A757}"/>
              </a:ext>
            </a:extLst>
          </p:cNvPr>
          <p:cNvSpPr/>
          <p:nvPr/>
        </p:nvSpPr>
        <p:spPr>
          <a:xfrm>
            <a:off x="7651935" y="4273307"/>
            <a:ext cx="1974196" cy="16980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Вершинина Елизавета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2 курса медицинского 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факультета; 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Мыслитель, новатор команды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81275DA-6101-7621-2741-92DB82BE7EAE}"/>
              </a:ext>
            </a:extLst>
          </p:cNvPr>
          <p:cNvSpPr/>
          <p:nvPr/>
        </p:nvSpPr>
        <p:spPr>
          <a:xfrm>
            <a:off x="5310885" y="4273307"/>
            <a:ext cx="1974195" cy="20920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Ягафаров Ильгиз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3 курса медицинского факультета; 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идей, генерирует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собирает гипотезы 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и идеи решений</a:t>
            </a:r>
            <a:endParaRPr lang="ru-RU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87731CE-71AE-E604-E576-9CADF96A08E6}"/>
              </a:ext>
            </a:extLst>
          </p:cNvPr>
          <p:cNvSpPr/>
          <p:nvPr/>
        </p:nvSpPr>
        <p:spPr>
          <a:xfrm>
            <a:off x="2958317" y="4230499"/>
            <a:ext cx="1976948" cy="18820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Аппанов Владислав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3 курса медицинского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факультета;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Разработчик, 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 технической </a:t>
            </a:r>
          </a:p>
          <a:p>
            <a:pPr algn="ctr"/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разработкой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11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B009003B-9423-BDAA-065A-55D740C0E9A8}"/>
              </a:ext>
            </a:extLst>
          </p:cNvPr>
          <p:cNvSpPr txBox="1"/>
          <p:nvPr/>
        </p:nvSpPr>
        <p:spPr>
          <a:xfrm>
            <a:off x="691662" y="2189986"/>
            <a:ext cx="10905108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На данный момент проект на уровне идеи. </a:t>
            </a:r>
          </a:p>
          <a:p>
            <a:pPr algn="ctr"/>
            <a:r>
              <a:rPr lang="ru-RU" dirty="0"/>
              <a:t>Наша команда изучила рынок, изучила конкурентов. </a:t>
            </a:r>
          </a:p>
          <a:p>
            <a:pPr algn="ctr"/>
            <a:r>
              <a:rPr lang="ru-RU" dirty="0"/>
              <a:t>Планируем подавать заявку на стартап.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7FAE0A-E9CD-1433-6EB3-77BD3200C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43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lang="ru-RU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endParaRPr sz="7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 ЛИДЕРА ПРОЕКТА: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ru-RU" sz="2300" dirty="0">
                <a:solidFill>
                  <a:srgbClr val="1B1B1B"/>
                </a:solidFill>
              </a:rPr>
              <a:t>9279895535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1" i="1" dirty="0">
                <a:solidFill>
                  <a:srgbClr val="1B1B1B"/>
                </a:solidFill>
              </a:rPr>
              <a:t>Абдрахманова Алина</a:t>
            </a:r>
            <a:endParaRPr b="1" i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abdrahmanova78@gmail.com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91" name="Google Shape;191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92" name="Google Shape;192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11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D433CB-2774-4850-AE77-41DF6FA1D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4887" y="2077899"/>
            <a:ext cx="3270007" cy="32700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882</Words>
  <Application>Microsoft Macintosh PowerPoint</Application>
  <PresentationFormat>Широкоэкранный</PresentationFormat>
  <Paragraphs>197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Times New Roman</vt:lpstr>
      <vt:lpstr>Gilroy-Light</vt:lpstr>
      <vt:lpstr>Gilroy-Bold</vt:lpstr>
      <vt:lpstr>Gilroy-ExtraBold</vt:lpstr>
      <vt:lpstr>Calibri</vt:lpstr>
      <vt:lpstr>Gilroy-Medium</vt:lpstr>
      <vt:lpstr>Helvetica Neue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Алина</cp:lastModifiedBy>
  <cp:revision>19</cp:revision>
  <dcterms:modified xsi:type="dcterms:W3CDTF">2023-12-14T13:33:56Z</dcterms:modified>
</cp:coreProperties>
</file>