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3" r:id="rId4"/>
    <p:sldId id="265" r:id="rId5"/>
    <p:sldId id="271" r:id="rId6"/>
    <p:sldId id="270" r:id="rId7"/>
    <p:sldId id="260" r:id="rId8"/>
    <p:sldId id="272" r:id="rId9"/>
    <p:sldId id="275" r:id="rId10"/>
    <p:sldId id="274" r:id="rId11"/>
    <p:sldId id="25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тон Рыбников" initials="А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8E8E8"/>
    <a:srgbClr val="F6F6F6"/>
    <a:srgbClr val="FAFAFA"/>
    <a:srgbClr val="CE9B49"/>
    <a:srgbClr val="1F7051"/>
    <a:srgbClr val="185F4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75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-696" y="-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опрос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Социальный опрос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Мне нравиться и я могу себе это позволить</c:v>
                </c:pt>
                <c:pt idx="1">
                  <c:v>Сомневаюсь нужно мне это?</c:v>
                </c:pt>
                <c:pt idx="2">
                  <c:v>Не заинтерисован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65</c:v>
                </c:pt>
                <c:pt idx="1">
                  <c:v>22</c:v>
                </c:pt>
                <c:pt idx="2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F23-4588-B097-84B0CEB97297}"/>
            </c:ext>
          </c:extLst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7.4972392484790734E-2"/>
          <c:y val="0.21980692969443524"/>
          <c:w val="0.85005496648200363"/>
          <c:h val="0.55010391022632255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6481" y="21816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6481" y="466127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281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446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9416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729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893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637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469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016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907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992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2028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668A-1F73-4BC2-8E6A-5AB26077D176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5FA0B-E69A-4C8D-A0D5-24AD3521B4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9896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4040" y="21288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4041" y="21129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3056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359" y="566143"/>
              <a:ext cx="2691375" cy="1065037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72453"/>
            <a:stretch/>
          </p:blipFill>
          <p:spPr>
            <a:xfrm>
              <a:off x="10302843" y="0"/>
              <a:ext cx="1889155" cy="6858000"/>
            </a:xfrm>
            <a:prstGeom prst="rect">
              <a:avLst/>
            </a:prstGeom>
          </p:spPr>
        </p:pic>
      </p:grp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854040" y="2344779"/>
            <a:ext cx="9144000" cy="23876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Плетение из ивового прута :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908371" y="4950979"/>
            <a:ext cx="9144000" cy="1655762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«Живая комната»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8138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799" y="666008"/>
            <a:ext cx="11191017" cy="5205403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Ландшафтный дизайн стал одной из немногих сфер, на развитии которых пандемия сказалась положительно. Люди стали работать удаленно, у них появилась потребность в том, чтобы большую часть жизни проводить за городом, меньше находиться в социуме и создать что-то приватное для своей семьи. Сад оказался идеальным местом и для того, чтобы обезопасить себя, и для того, чтобы восстановить силы после тяжелого дня.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коттеджных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поселков увеличилось в разы, появились новые концепции и интересные архитектурные решения, а это значит, что все большее количество людей может соприкоснуться с качественным благоустройством среды. К 2023 году рынок загородной недвижимости, а соответственно, и ландшафтного дизайна, разделился на вполне определенные сегменты. 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современных категорий — так называемый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бутиковый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ландшафт. Такой сад нужен не только для того, чтобы удовлетворять все потребности заказчика и  предполагает работу с самыми сложными инженерными и архитектурными  решениями.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Поглощение  бетонными мегаполисами (урбанизация) последних зеленых островков и необъяснимое нежелание человечества борьбы за последний росток, побуждает ландшафтных архитекторов –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оригинаторов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создание нестандартных «зеленых»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–объектов – в нашем случае это «живая комната» выполненная из ивового прута. 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242969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25833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2" name="Текст 19">
            <a:extLst>
              <a:ext uri="{FF2B5EF4-FFF2-40B4-BE49-F238E27FC236}">
                <a16:creationId xmlns:a16="http://schemas.microsoft.com/office/drawing/2014/main" xmlns="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Заголовок 9">
            <a:extLst>
              <a:ext uri="{FF2B5EF4-FFF2-40B4-BE49-F238E27FC236}">
                <a16:creationId xmlns:a16="http://schemas.microsoft.com/office/drawing/2014/main" xmlns="" id="{821488C8-8E48-4593-9B42-877195859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58190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Проблема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xmlns="" id="{C477532B-F736-41DB-B91C-C013EEE3362A}"/>
              </a:ext>
            </a:extLst>
          </p:cNvPr>
          <p:cNvSpPr txBox="1">
            <a:spLocks/>
          </p:cNvSpPr>
          <p:nvPr/>
        </p:nvSpPr>
        <p:spPr>
          <a:xfrm>
            <a:off x="689257" y="1458043"/>
            <a:ext cx="11128931" cy="52477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Эмоциональные перегрузки</a:t>
            </a:r>
          </a:p>
          <a:p>
            <a:pPr algn="l">
              <a:lnSpc>
                <a:spcPct val="200000"/>
              </a:lnSpc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Недостаточное «общение» с природой и общение на природе</a:t>
            </a:r>
          </a:p>
          <a:p>
            <a:pPr algn="l">
              <a:lnSpc>
                <a:spcPct val="200000"/>
              </a:lnSpc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Однообразное  решение элементов ландшафтной архитектуры</a:t>
            </a:r>
          </a:p>
          <a:p>
            <a:pPr algn="l">
              <a:lnSpc>
                <a:spcPct val="200000"/>
              </a:lnSpc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Стандартный подход к созданию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арт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объектов рекреации</a:t>
            </a:r>
          </a:p>
          <a:p>
            <a:pPr algn="just">
              <a:lnSpc>
                <a:spcPct val="150000"/>
              </a:lnSpc>
            </a:pP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l"/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l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xmlns="" id="{DA6076AA-0D99-4625-B298-43E1C23F9107}"/>
              </a:ext>
            </a:extLst>
          </p:cNvPr>
          <p:cNvSpPr txBox="1">
            <a:spLocks/>
          </p:cNvSpPr>
          <p:nvPr/>
        </p:nvSpPr>
        <p:spPr>
          <a:xfrm>
            <a:off x="7267074" y="1258877"/>
            <a:ext cx="4668251" cy="473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16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799" y="666008"/>
            <a:ext cx="10333461" cy="544149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Инновационной идеей проекта является комплексное использование технологии живого плетения, как элемента ландшафтной архитектуры, в данном случае создание «Живой комнаты» из ивового прута. Основная задача «Живой комнаты» - психологическая разгрузка, уединенный отдых, досуг.                  </a:t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Будут созданы  плетеные помещения, где все бытовые предметы (стол, стул, элементы декора) - растут.   Проводя время в «Живой комнате», человек питается энергией живых растений, дышит чистым воздухом, находится в окружении природы.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7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xmlns="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07686775-0FCA-49E3-A682-FF98DA1C7C7C}"/>
              </a:ext>
            </a:extLst>
          </p:cNvPr>
          <p:cNvSpPr txBox="1">
            <a:spLocks/>
          </p:cNvSpPr>
          <p:nvPr/>
        </p:nvSpPr>
        <p:spPr>
          <a:xfrm>
            <a:off x="284428" y="1001027"/>
            <a:ext cx="9741216" cy="58569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4039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209217" cy="6901132"/>
            <a:chOff x="-301548" y="34506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-301548" y="34506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800" y="666008"/>
            <a:ext cx="8081966" cy="835215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мирового рынка ландшафтного дизайна и садоводства 240,69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долларов.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ландшафтного рынка в России продолжает расти. Современный объем отечественного рынка ландшафтного дизайна за прошедший год превысил показатель в 27,9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руб.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Российский рынок ландшафтного дизайна и озеленения находится на начальном этапе формирования роста потребительского спроса и пока далек от перенасыщения.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услуги благоустройства территорий предлагает огромное количество специализированных компаний. Сегодня это перспективное направление, заказчиками которого являются как строительные компании и госструктуры, так и частные лица.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Оживление строительного сектора, повышение благосостояния граждан и программы развития регионов формируют позитивные ожидания в отношении будущего рынка ландшафтного дизайна.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тем, ситуацию спасает ранний этап жизненного цикла данного направления.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тем, что спрос пока достаточно высок, и рынок не достиг перенасыщения, возникающие риски могут замедлить темпы развития, но не направить тренды в отрицательную зону.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Спрос на услуги ландшафтных архитекторов и дизайнеров, а так же на растения и изделия из них вырос, по сравнению с 2020 на 30%.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xmlns="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xmlns="" val="3017325467"/>
              </p:ext>
            </p:extLst>
          </p:nvPr>
        </p:nvGraphicFramePr>
        <p:xfrm>
          <a:off x="8282092" y="859220"/>
          <a:ext cx="4023361" cy="4035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8548776" y="4882550"/>
            <a:ext cx="38646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Проведенный социальный опрос на предмет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востребованности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инновационного изделия показал, что 65% респондентов заинтересованы в приобретении живых плетений.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8950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97800" y="-144379"/>
            <a:ext cx="6422450" cy="122240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Бизнес-модель</a:t>
            </a: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xmlns="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02473308"/>
              </p:ext>
            </p:extLst>
          </p:nvPr>
        </p:nvGraphicFramePr>
        <p:xfrm>
          <a:off x="0" y="681759"/>
          <a:ext cx="12028371" cy="578172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8966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54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533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640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1879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07949">
                <a:tc rowSpan="3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Ключевые партнеры</a:t>
                      </a:r>
                    </a:p>
                    <a:p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Специализированные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магазины, </a:t>
                      </a:r>
                      <a:r>
                        <a:rPr lang="ru-RU" sz="1400" b="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маркетплэйсы</a:t>
                      </a:r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:               ИП </a:t>
                      </a:r>
                      <a:r>
                        <a:rPr lang="ru-RU" sz="1400" b="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Перегожина</a:t>
                      </a:r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(сеть магазинов «ХБМ», ИП Чуб (сеть магазинов «Прораб» </a:t>
                      </a:r>
                      <a:r>
                        <a:rPr lang="ru-RU" sz="1400" b="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Интернет-магазины</a:t>
                      </a:r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: «</a:t>
                      </a:r>
                      <a:r>
                        <a:rPr lang="ru-RU" sz="1400" b="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Авито</a:t>
                      </a:r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», «Юла», «</a:t>
                      </a:r>
                      <a:r>
                        <a:rPr lang="ru-RU" sz="1400" b="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Яндекс</a:t>
                      </a:r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», «</a:t>
                      </a:r>
                      <a:r>
                        <a:rPr lang="ru-RU" sz="1400" b="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Waidberris</a:t>
                      </a:r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», «</a:t>
                      </a:r>
                      <a:r>
                        <a:rPr lang="ru-RU" sz="1400" b="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Ozon</a:t>
                      </a:r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», «</a:t>
                      </a:r>
                      <a:r>
                        <a:rPr lang="ru-RU" sz="1400" b="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Iva</a:t>
                      </a:r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1.ru», «</a:t>
                      </a:r>
                      <a:r>
                        <a:rPr lang="ru-RU" sz="1400" b="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Ivaprutik.ru</a:t>
                      </a:r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».  Садовый центр LETTO</a:t>
                      </a:r>
                    </a:p>
                    <a:p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Ключевые активности</a:t>
                      </a:r>
                    </a:p>
                    <a:p>
                      <a:endParaRPr lang="ru-RU" sz="1400" kern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Заключить договор аренды помещения </a:t>
                      </a:r>
                    </a:p>
                    <a:p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-Приобретение сырья и расходных материалов</a:t>
                      </a:r>
                    </a:p>
                    <a:p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для производства  </a:t>
                      </a:r>
                    </a:p>
                    <a:p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-производство продукции;</a:t>
                      </a:r>
                    </a:p>
                    <a:p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- реализация готовых изделий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Ценностное предложение </a:t>
                      </a: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Ценностное предложение данного проекта заключается в нестандартном подходе к ландшафтному проектированию и благоустройству территорий. Не имеющая аналога комплексная конструкция </a:t>
                      </a:r>
                      <a:r>
                        <a:rPr lang="ru-RU" sz="14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арт-объекта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в виде «стилизованной беседки»  с мебелью, на каркасной основе  из живого ивового прута - оригинальное решение современного садово-паркового искусства.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Отношения с клиентами</a:t>
                      </a:r>
                    </a:p>
                    <a:p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Индивидуальный подход к каждому клиенту</a:t>
                      </a:r>
                    </a:p>
                    <a:p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Консультация </a:t>
                      </a:r>
                    </a:p>
                    <a:p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Скидки при оптовом заказе </a:t>
                      </a:r>
                    </a:p>
                    <a:p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Доступная реклама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Сегменты потребителей</a:t>
                      </a: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Лечебные и оздоровительные организации                                                                        Центры реабилитации</a:t>
                      </a: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Частные медицинские учреждения</a:t>
                      </a: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Парки</a:t>
                      </a: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Лесопарки, турбазы</a:t>
                      </a: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Кафе</a:t>
                      </a: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Рестораны</a:t>
                      </a: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Гостиницы</a:t>
                      </a: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Детские сады и школы общего и коррекционного вида</a:t>
                      </a: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Работающее население</a:t>
                      </a: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Физические лица имеющие постоянный доход и работу</a:t>
                      </a:r>
                    </a:p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Предприниматели</a:t>
                      </a:r>
                    </a:p>
                    <a:p>
                      <a:r>
                        <a:rPr lang="ru-RU" sz="1400" b="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Бизнесмены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48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Каналы</a:t>
                      </a:r>
                      <a:r>
                        <a:rPr lang="en-US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продвижения</a:t>
                      </a:r>
                      <a:endParaRPr lang="ru-RU" sz="1400" kern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Собственный сайт и социальные сети;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Рекламные баннеры на тематических ресурсах; 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Реклама по телевидению;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Флаеры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визитки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1704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Ключевые ресурсы</a:t>
                      </a:r>
                    </a:p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Материальные ресурсы;</a:t>
                      </a:r>
                    </a:p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-приобретения сырья и расходных материалов для плетений</a:t>
                      </a:r>
                    </a:p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Человеческие ресурсы:</a:t>
                      </a:r>
                    </a:p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-Ландшафтный дизайнер, мастер плетения, технолог-1;</a:t>
                      </a:r>
                    </a:p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-помощник мастера плетения -2;</a:t>
                      </a:r>
                    </a:p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-Бухгалтер, менеджер - 1.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10850">
                <a:tc gridSpan="2">
                  <a:txBody>
                    <a:bodyPr/>
                    <a:lstStyle/>
                    <a:p>
                      <a:r>
                        <a:rPr lang="ru-RU" sz="16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Структура издержек</a:t>
                      </a:r>
                    </a:p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Аренда помещения, приобретение оборудования, инвентаря, инструмента, сырья, мероприятия по продвижению, заработная плата, ЖКХ, интернет, расходные материалы.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Источники доходов</a:t>
                      </a:r>
                    </a:p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-Реализация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готовых изделий (арт-объектов)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-Разработка ландшафтных проектов 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-Консультации, выезд ландшафтного архитектора, дизайнера на объект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47827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0D400D2-C400-49E8-A5DB-7BDC787048BE}"/>
              </a:ext>
            </a:extLst>
          </p:cNvPr>
          <p:cNvSpPr/>
          <p:nvPr/>
        </p:nvSpPr>
        <p:spPr>
          <a:xfrm>
            <a:off x="284428" y="759007"/>
            <a:ext cx="9459645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Текущие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</a:t>
            </a:r>
            <a:endParaRPr lang="en-US" sz="40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Изучены физические характеристики, жизнеустойчивость и жизнеспобность ивового прута (сорт Американка)</a:t>
            </a:r>
          </a:p>
          <a:p>
            <a:pPr>
              <a:lnSpc>
                <a:spcPct val="150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Проэкспериментирована технология плетения из ивового прута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Изучена актуальность проекта (проведен социальный опрос на предмет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заинтерисованности арт-объектами), с демонстрацией эскизов будущих арт-объектов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Изготовлены демонстрационные элементы плетеных арт-объектов</a:t>
            </a:r>
          </a:p>
          <a:p>
            <a:endParaRPr lang="ru-RU" sz="4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2726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DC94059-C0C5-4EDF-B406-F2B3B505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515375"/>
            <a:ext cx="11348185" cy="91108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Планы развития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1" y="-495151"/>
            <a:ext cx="1205417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реализации проекта мы планируем открытие студии ландшафтной архитектуры. Для этого нам необходимо нанять сотрудников, закупить оборудование и программное обеспечение, найти помещение. Продвижение проекта и его позиционирование (Сайт и социальные сети, рекламные баннеры на тематических ресурсах, реклама в социальных сетях (создание и продвижение страничек), реклама по телевидению). Сумма затрат составит 649 тыс. руб. – собственные и заемные средства.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Найти первого покупателя и протестировать наш проект на жизнеспособность, посредством внедрения прототипа. К этому времени мы планируем найти инвесторов. Общий объем инвестиций, которые будут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необходимы для реализации проекта панируется  3282,00тыс. руб.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Мы планируем привлекать таких инвесторов как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United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Investors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от Фонда содействия инновациям,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Грантовая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поддержка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Росмолодёжь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«Президентский грант по направлению охрана окружающей среды и защита животных». Так же, мы думаем о выходе на следующие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краудфандинговые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платформы: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Деньги», «Статус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Инвест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ВДело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Мы планируем, что проект начнет приносить первые деньги к концу первого года своей деятельности. В это же время мы будем рассматривать варианты масштабирования с помощью открытия филиалов в других регионах. Переход нашего проекта в категорию «обычного» бизнеса планируется на второй год реализации проекта.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1387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DC94059-C0C5-4EDF-B406-F2B3B505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148" y="1"/>
            <a:ext cx="8556859" cy="74114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Дорожная карта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2407" y="1134336"/>
          <a:ext cx="12078709" cy="5438284"/>
        </p:xfrm>
        <a:graphic>
          <a:graphicData uri="http://schemas.openxmlformats.org/drawingml/2006/table">
            <a:tbl>
              <a:tblPr/>
              <a:tblGrid>
                <a:gridCol w="4261899"/>
                <a:gridCol w="556591"/>
                <a:gridCol w="540689"/>
                <a:gridCol w="596348"/>
                <a:gridCol w="580445"/>
                <a:gridCol w="548640"/>
                <a:gridCol w="540689"/>
                <a:gridCol w="524786"/>
                <a:gridCol w="572494"/>
                <a:gridCol w="596348"/>
                <a:gridCol w="532737"/>
                <a:gridCol w="524786"/>
                <a:gridCol w="492981"/>
                <a:gridCol w="596348"/>
                <a:gridCol w="612928"/>
              </a:tblGrid>
              <a:tr h="248816">
                <a:tc gridSpan="1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Календарный план 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8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Мероприятия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тыс.,руб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Формирование идеи и концепции проекта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формирование команды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Внесение изменения, корректировка идеи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Формирование бизнес -модели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8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Составление бизнес -плана 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Поиск инвестора 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Формирование продукта: доработка продукта бета - тестирование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Наем сотрудников для продвижения продукта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Взаимоотношения с рынком: продвижение проекта и его позиционирование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208,6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Клиенты: первый покупатель (тестирование на жизнеспособность идеи) 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00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Получение инвестиций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3282,00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Открытие ООО, аренда помещения, приобретение материальных средств, наем сотрудников и т.д. 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Этапы роста и расширения: проект начинает приносить первые деньги, растёт оборот, масштабирование 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Выход: переход в категорию «обычного» бизнеса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091" marR="54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66410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3C19CBD0-316E-4F24-A9A8-5FD01C228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04" y="759007"/>
            <a:ext cx="2401062" cy="837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Команда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D365D033-0121-43CF-9FA3-6D259648BF3A}"/>
              </a:ext>
            </a:extLst>
          </p:cNvPr>
          <p:cNvSpPr txBox="1">
            <a:spLocks/>
          </p:cNvSpPr>
          <p:nvPr/>
        </p:nvSpPr>
        <p:spPr>
          <a:xfrm>
            <a:off x="294404" y="1279172"/>
            <a:ext cx="6392037" cy="1135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41222" y="961206"/>
          <a:ext cx="11069051" cy="5482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7579"/>
                <a:gridCol w="2932994"/>
                <a:gridCol w="2624239"/>
                <a:gridCol w="2624239"/>
              </a:tblGrid>
              <a:tr h="35613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Ф.И.О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Должность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Выполняемые работы в проекте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Образование/   опыт работы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66721"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Карамушко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Галина                                                         Владимировна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Инженер-технолог, Доцент, кандидат экономических наук, Факультет экономики и управления Проектный наставник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79705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Менеджер проекта </a:t>
                      </a:r>
                    </a:p>
                    <a:p>
                      <a:pPr marL="0" marR="179705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Экономический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специалист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R="179705" indent="450215" algn="ct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79705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Высшее </a:t>
                      </a:r>
                    </a:p>
                    <a:p>
                      <a:pPr marL="0" marR="179705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Общий стаж рабо</a:t>
                      </a:r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ты 24</a:t>
                      </a:r>
                      <a:r>
                        <a:rPr lang="ru-RU" sz="12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года</a:t>
                      </a:r>
                      <a:endParaRPr lang="ru-RU" sz="12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R="179705" indent="450215" algn="ct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66721"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Трушева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Наталья Алексеевна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Доцент, кандидат сельскохозяйственных наук, заведующая кафедрой Ландшафтной архитектуры и Лесного дела,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Экологического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факультета, ФГБОУ ВО «МГТУ»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Менеджер проекта Технический специалист (инженер)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Высшее –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специалитет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/ Общий стаж работы 27 лет; Стаж работы по специальности 22 года.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66721"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Дериглазова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Елена Викторовна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Студент-бакалавр по направлению ландшафтная архитектура, Экологического факультета, ФГБОУ ВО «МГТУ»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Технический специалист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(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инженер)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Неоконченное высшее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66721"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Пластамак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Ирина Олеговна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0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Студландшафтная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архитектура, Экологического факультета, ФГБОУ ВО «МГТУ»</a:t>
                      </a:r>
                      <a:r>
                        <a:rPr lang="ru-RU" sz="10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ент-бакалавр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по направлению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Технический специалист (инженер)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Неоконченное высшее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66721"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Матвеева Татьяна Александровна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Студент-бакалавр по направлению ландшафтная архитектура, Экологического факультета, ФГБОУ ВО «МГТУ»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Переговоры, продажи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  Бухгалтерский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учет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9705" indent="450215" algn="ct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Неоконченное высшее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26301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flipH="1">
              <a:off x="1884628" y="21542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flipH="1">
              <a:off x="1884629" y="21256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56341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5644" y="566143"/>
              <a:ext cx="2691375" cy="1065037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72361"/>
            <a:stretch/>
          </p:blipFill>
          <p:spPr>
            <a:xfrm>
              <a:off x="0" y="0"/>
              <a:ext cx="1895475" cy="6858000"/>
            </a:xfrm>
            <a:prstGeom prst="rect">
              <a:avLst/>
            </a:prstGeom>
          </p:spPr>
        </p:pic>
      </p:grp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2085325" y="4969083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Телефон:8-961-970-09-38</a:t>
            </a:r>
            <a:endParaRPr lang="ru-RU" dirty="0"/>
          </a:p>
          <a:p>
            <a:pPr algn="l"/>
            <a:r>
              <a:rPr lang="en-US" dirty="0"/>
              <a:t>E-mail</a:t>
            </a:r>
            <a:r>
              <a:rPr lang="ru-RU" dirty="0" smtClean="0"/>
              <a:t>:</a:t>
            </a:r>
            <a:r>
              <a:rPr lang="en-US" dirty="0" smtClean="0"/>
              <a:t>tatyana-kuzmina-2015@mail.ru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642B511-CE49-4E9A-8866-653A9E46C581}"/>
              </a:ext>
            </a:extLst>
          </p:cNvPr>
          <p:cNvSpPr txBox="1"/>
          <p:nvPr/>
        </p:nvSpPr>
        <p:spPr>
          <a:xfrm>
            <a:off x="3990975" y="2631790"/>
            <a:ext cx="806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Благодарю за внимание.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21C7E83-5EBF-49E1-B392-AACD7DFDADC9}"/>
              </a:ext>
            </a:extLst>
          </p:cNvPr>
          <p:cNvSpPr/>
          <p:nvPr/>
        </p:nvSpPr>
        <p:spPr>
          <a:xfrm>
            <a:off x="2081213" y="4315967"/>
            <a:ext cx="1724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Контакты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01854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894</Words>
  <Application>Microsoft Office PowerPoint</Application>
  <PresentationFormat>Произвольный</PresentationFormat>
  <Paragraphs>152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Плетение из ивового прута :</vt:lpstr>
      <vt:lpstr>Актуальность проекта  Ландшафтный дизайн стал одной из немногих сфер, на развитии которых пандемия сказалась положительно. Люди стали работать удаленно, у них появилась потребность в том, чтобы большую часть жизни проводить за городом, меньше находиться в социуме и создать что-то приватное для своей семьи. Сад оказался идеальным местом и для того, чтобы обезопасить себя, и для того, чтобы восстановить силы после тяжелого дня. Количество коттеджных поселков увеличилось в разы, появились новые концепции и интересные архитектурные решения, а это значит, что все большее количество людей может соприкоснуться с качественным благоустройством среды. К 2023 году рынок загородной недвижимости, а соответственно, и ландшафтного дизайна, разделился на вполне определенные сегменты.  Одна из современных категорий — так называемый бутиковый ландшафт. Такой сад нужен не только для того, чтобы удовлетворять все потребности заказчика и  предполагает работу с самыми сложными инженерными и архитектурными  решениями. Поглощение  бетонными мегаполисами (урбанизация) последних зеленых островков и необъяснимое нежелание человечества борьбы за последний росток, побуждает ландшафтных архитекторов – оригинаторов на создание нестандартных «зеленых» арт –объектов – в нашем случае это «живая комната» выполненная из ивового прута.  </vt:lpstr>
      <vt:lpstr>Проблема</vt:lpstr>
      <vt:lpstr>  Решение     Инновационной идеей проекта является комплексное использование технологии живого плетения, как элемента ландшафтной архитектуры, в данном случае создание «Живой комнаты» из ивового прута. Основная задача «Живой комнаты» - психологическая разгрузка, уединенный отдых, досуг.                         Будут созданы  плетеные помещения, где все бытовые предметы (стол, стул, элементы декора) - растут.   Проводя время в «Живой комнате», человек питается энергией живых растений, дышит чистым воздухом, находится в окружении природы.    </vt:lpstr>
      <vt:lpstr>         Рынок  Размер мирового рынка ландшафтного дизайна и садоводства 240,69 млрд долларов. Объем ландшафтного рынка в России продолжает расти. Современный объем отечественного рынка ландшафтного дизайна за прошедший год превысил показатель в 27,9 млрд руб. Российский рынок ландшафтного дизайна и озеленения находится на начальном этапе формирования роста потребительского спроса и пока далек от перенасыщения. В настоящее время услуги благоустройства территорий предлагает огромное количество специализированных компаний. Сегодня это перспективное направление, заказчиками которого являются как строительные компании и госструктуры, так и частные лица. Оживление строительного сектора, повышение благосостояния граждан и программы развития регионов формируют позитивные ожидания в отношении будущего рынка ландшафтного дизайна. Вместе с тем, ситуацию спасает ранний этап жизненного цикла данного направления.  В связи с тем, что спрос пока достаточно высок, и рынок не достиг перенасыщения, возникающие риски могут замедлить темпы развития, но не направить тренды в отрицательную зону. Спрос на услуги ландшафтных архитекторов и дизайнеров, а так же на растения и изделия из них вырос, по сравнению с 2020 на 30%.</vt:lpstr>
      <vt:lpstr>Бизнес-модель</vt:lpstr>
      <vt:lpstr>Слайд 7</vt:lpstr>
      <vt:lpstr>  Планы развития   </vt:lpstr>
      <vt:lpstr>    Дорожная карта    </vt:lpstr>
      <vt:lpstr> Команда   </vt:lpstr>
      <vt:lpstr>Слайд 11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Admin123</dc:creator>
  <cp:lastModifiedBy>Татьяна Татьяна</cp:lastModifiedBy>
  <cp:revision>64</cp:revision>
  <dcterms:created xsi:type="dcterms:W3CDTF">2022-12-07T07:35:46Z</dcterms:created>
  <dcterms:modified xsi:type="dcterms:W3CDTF">2023-11-25T16:01:29Z</dcterms:modified>
</cp:coreProperties>
</file>