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sldIdLst>
    <p:sldId id="654" r:id="rId5"/>
    <p:sldId id="689" r:id="rId6"/>
    <p:sldId id="690" r:id="rId7"/>
    <p:sldId id="691" r:id="rId8"/>
    <p:sldId id="692" r:id="rId9"/>
    <p:sldId id="650" r:id="rId10"/>
    <p:sldId id="693" r:id="rId11"/>
    <p:sldId id="694" r:id="rId12"/>
    <p:sldId id="697" r:id="rId13"/>
    <p:sldId id="695" r:id="rId14"/>
    <p:sldId id="698" r:id="rId15"/>
    <p:sldId id="696" r:id="rId16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6306C"/>
    <a:srgbClr val="003F99"/>
    <a:srgbClr val="1D4992"/>
    <a:srgbClr val="E6E9EE"/>
    <a:srgbClr val="CA0013"/>
    <a:srgbClr val="4973B3"/>
    <a:srgbClr val="013E99"/>
    <a:srgbClr val="C3554F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96" autoAdjust="0"/>
    <p:restoredTop sz="94719"/>
  </p:normalViewPr>
  <p:slideViewPr>
    <p:cSldViewPr>
      <p:cViewPr>
        <p:scale>
          <a:sx n="50" d="100"/>
          <a:sy n="50" d="100"/>
        </p:scale>
        <p:origin x="370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cap="all" spc="5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10403465093140668"/>
          <c:w val="0.99781990267496223"/>
          <c:h val="0.83347830887654584"/>
        </c:manualLayout>
      </c:layout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7"/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E5E-4B4B-A3E6-10398E37A515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5E-4B4B-A3E6-10398E37A515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E5E-4B4B-A3E6-10398E37A515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E5E-4B4B-A3E6-10398E37A515}"/>
              </c:ext>
            </c:extLst>
          </c:dPt>
          <c:dPt>
            <c:idx val="4"/>
            <c:bubble3D val="0"/>
            <c:spPr>
              <a:solidFill>
                <a:schemeClr val="accent1">
                  <a:tint val="3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E5E-4B4B-A3E6-10398E37A515}"/>
              </c:ext>
            </c:extLst>
          </c:dPt>
          <c:dLbls>
            <c:dLbl>
              <c:idx val="4"/>
              <c:layout>
                <c:manualLayout>
                  <c:x val="-8.7857857306315804E-2"/>
                  <c:y val="1.02422245789194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E5E-4B4B-A3E6-10398E37A5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PAM</c:v>
                </c:pt>
                <c:pt idx="1">
                  <c:v>TAM</c:v>
                </c:pt>
                <c:pt idx="2">
                  <c:v>SAM</c:v>
                </c:pt>
                <c:pt idx="3">
                  <c:v>SOM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15000000000</c:v>
                </c:pt>
                <c:pt idx="1">
                  <c:v>1200000000</c:v>
                </c:pt>
                <c:pt idx="2">
                  <c:v>12000000</c:v>
                </c:pt>
                <c:pt idx="3">
                  <c:v>5000000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E5E-4B4B-A3E6-10398E37A51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255419112776503"/>
          <c:y val="0.89129435105023125"/>
          <c:w val="0.44626012143510113"/>
          <c:h val="7.16997657191937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0.06829</cdr:x>
      <cdr:y>0.41691</cdr:y>
    </cdr:from>
    <cdr:to>
      <cdr:x>0.14969</cdr:x>
      <cdr:y>0.46351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12C777A-0C19-4425-A425-BDE7F8017206}"/>
            </a:ext>
          </a:extLst>
        </cdr:cNvPr>
        <cdr:cNvSpPr txBox="1"/>
      </cdr:nvSpPr>
      <cdr:spPr>
        <a:xfrm xmlns:a="http://schemas.openxmlformats.org/drawingml/2006/main">
          <a:off x="383341" y="1629624"/>
          <a:ext cx="456939" cy="182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50351-C575-FB4B-A8C4-8D38BC76C366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9255D-DF1A-BD4F-9FB2-95C11DFC0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57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255D-DF1A-BD4F-9FB2-95C11DFC0CF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72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255D-DF1A-BD4F-9FB2-95C11DFC0CF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206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255D-DF1A-BD4F-9FB2-95C11DFC0CF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726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255D-DF1A-BD4F-9FB2-95C11DFC0CF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821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F1F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F1F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5812135" cy="2345690"/>
          </a:xfrm>
          <a:custGeom>
            <a:avLst/>
            <a:gdLst/>
            <a:ahLst/>
            <a:cxnLst/>
            <a:rect l="l" t="t" r="r" b="b"/>
            <a:pathLst>
              <a:path w="15812135" h="2345690">
                <a:moveTo>
                  <a:pt x="14457776" y="2345478"/>
                </a:moveTo>
                <a:lnTo>
                  <a:pt x="0" y="2345478"/>
                </a:lnTo>
                <a:lnTo>
                  <a:pt x="0" y="0"/>
                </a:lnTo>
                <a:lnTo>
                  <a:pt x="15811939" y="0"/>
                </a:lnTo>
                <a:lnTo>
                  <a:pt x="14457776" y="2345478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425829" y="0"/>
            <a:ext cx="3484879" cy="2345690"/>
          </a:xfrm>
          <a:custGeom>
            <a:avLst/>
            <a:gdLst/>
            <a:ahLst/>
            <a:cxnLst/>
            <a:rect l="l" t="t" r="r" b="b"/>
            <a:pathLst>
              <a:path w="3484880" h="2345690">
                <a:moveTo>
                  <a:pt x="2130709" y="2345478"/>
                </a:moveTo>
                <a:lnTo>
                  <a:pt x="0" y="2345478"/>
                </a:lnTo>
                <a:lnTo>
                  <a:pt x="1354162" y="0"/>
                </a:lnTo>
                <a:lnTo>
                  <a:pt x="3484872" y="0"/>
                </a:lnTo>
                <a:lnTo>
                  <a:pt x="2130709" y="2345478"/>
                </a:lnTo>
                <a:close/>
              </a:path>
            </a:pathLst>
          </a:custGeom>
          <a:solidFill>
            <a:srgbClr val="FF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6555680" y="0"/>
            <a:ext cx="3549015" cy="2345690"/>
          </a:xfrm>
          <a:custGeom>
            <a:avLst/>
            <a:gdLst/>
            <a:ahLst/>
            <a:cxnLst/>
            <a:rect l="l" t="t" r="r" b="b"/>
            <a:pathLst>
              <a:path w="3549015" h="2345690">
                <a:moveTo>
                  <a:pt x="3548418" y="2345478"/>
                </a:moveTo>
                <a:lnTo>
                  <a:pt x="0" y="2345478"/>
                </a:lnTo>
                <a:lnTo>
                  <a:pt x="1354162" y="0"/>
                </a:lnTo>
                <a:lnTo>
                  <a:pt x="3548418" y="0"/>
                </a:lnTo>
                <a:lnTo>
                  <a:pt x="3548418" y="2345478"/>
                </a:lnTo>
                <a:close/>
              </a:path>
            </a:pathLst>
          </a:custGeom>
          <a:solidFill>
            <a:srgbClr val="FF1F3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115629" y="706337"/>
            <a:ext cx="1255393" cy="11784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0261" y="603501"/>
            <a:ext cx="13304519" cy="1570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78102" y="5119396"/>
            <a:ext cx="14337665" cy="3797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F1F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12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g"/><Relationship Id="rId11" Type="http://schemas.openxmlformats.org/officeDocument/2006/relationships/image" Target="../media/image31.jpg"/><Relationship Id="rId5" Type="http://schemas.openxmlformats.org/officeDocument/2006/relationships/image" Target="../media/image25.jp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033" y="-441325"/>
            <a:ext cx="20104476" cy="11309350"/>
            <a:chOff x="0" y="1"/>
            <a:chExt cx="20104476" cy="112903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5667796"/>
              <a:ext cx="11475985" cy="37245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47327" y="18763"/>
              <a:ext cx="10095230" cy="11271250"/>
            </a:xfrm>
            <a:custGeom>
              <a:avLst/>
              <a:gdLst/>
              <a:ahLst/>
              <a:cxnLst/>
              <a:rect l="l" t="t" r="r" b="b"/>
              <a:pathLst>
                <a:path w="10095230" h="11271250">
                  <a:moveTo>
                    <a:pt x="3587471" y="11271028"/>
                  </a:moveTo>
                  <a:lnTo>
                    <a:pt x="0" y="11271028"/>
                  </a:lnTo>
                  <a:lnTo>
                    <a:pt x="6507331" y="0"/>
                  </a:lnTo>
                  <a:lnTo>
                    <a:pt x="10094803" y="0"/>
                  </a:lnTo>
                  <a:lnTo>
                    <a:pt x="3587471" y="11271028"/>
                  </a:lnTo>
                  <a:close/>
                </a:path>
              </a:pathLst>
            </a:custGeom>
            <a:solidFill>
              <a:srgbClr val="272E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41076" y="1"/>
              <a:ext cx="11963400" cy="11290300"/>
            </a:xfrm>
            <a:custGeom>
              <a:avLst/>
              <a:gdLst/>
              <a:ahLst/>
              <a:cxnLst/>
              <a:rect l="l" t="t" r="r" b="b"/>
              <a:pathLst>
                <a:path w="11963400" h="11290300">
                  <a:moveTo>
                    <a:pt x="11963028" y="11289792"/>
                  </a:moveTo>
                  <a:lnTo>
                    <a:pt x="0" y="11289792"/>
                  </a:lnTo>
                  <a:lnTo>
                    <a:pt x="6518165" y="0"/>
                  </a:lnTo>
                  <a:lnTo>
                    <a:pt x="11963015" y="0"/>
                  </a:lnTo>
                  <a:lnTo>
                    <a:pt x="11963028" y="11289792"/>
                  </a:lnTo>
                  <a:close/>
                </a:path>
              </a:pathLst>
            </a:custGeom>
            <a:solidFill>
              <a:srgbClr val="E6E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37306" y="5667810"/>
              <a:ext cx="7266940" cy="3714115"/>
            </a:xfrm>
            <a:custGeom>
              <a:avLst/>
              <a:gdLst/>
              <a:ahLst/>
              <a:cxnLst/>
              <a:rect l="l" t="t" r="r" b="b"/>
              <a:pathLst>
                <a:path w="7266940" h="3714115">
                  <a:moveTo>
                    <a:pt x="7266794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7266792" y="0"/>
                  </a:lnTo>
                  <a:lnTo>
                    <a:pt x="7266794" y="3714106"/>
                  </a:lnTo>
                  <a:close/>
                </a:path>
              </a:pathLst>
            </a:custGeom>
            <a:solidFill>
              <a:srgbClr val="1D4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48841" y="5667806"/>
              <a:ext cx="5732145" cy="3714115"/>
            </a:xfrm>
            <a:custGeom>
              <a:avLst/>
              <a:gdLst/>
              <a:ahLst/>
              <a:cxnLst/>
              <a:rect l="l" t="t" r="r" b="b"/>
              <a:pathLst>
                <a:path w="5732144" h="3714115">
                  <a:moveTo>
                    <a:pt x="3587471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5731812" y="0"/>
                  </a:lnTo>
                  <a:lnTo>
                    <a:pt x="3587471" y="371410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3D6ACF-DAFF-108D-D8F0-881F1D3EAC91}"/>
              </a:ext>
            </a:extLst>
          </p:cNvPr>
          <p:cNvSpPr/>
          <p:nvPr/>
        </p:nvSpPr>
        <p:spPr>
          <a:xfrm>
            <a:off x="12114914" y="1463675"/>
            <a:ext cx="7995814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274BA5-B7C0-41C2-16E1-62FAFEDBC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0006" y="1985942"/>
            <a:ext cx="1964065" cy="18225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6CDFE2-9CEB-4216-B653-94E5E52CC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450" y="5730875"/>
            <a:ext cx="1905000" cy="1905000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453B46F-7C5F-C205-B3DA-FEC52E2E1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61" y="603501"/>
            <a:ext cx="13304519" cy="2362185"/>
          </a:xfrm>
        </p:spPr>
        <p:txBody>
          <a:bodyPr/>
          <a:lstStyle/>
          <a:p>
            <a:r>
              <a:rPr lang="ru-RU" sz="4000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"</a:t>
            </a:r>
            <a:r>
              <a:rPr lang="ru-RU" sz="4000" b="1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КартаКидс</a:t>
            </a:r>
            <a:r>
              <a:rPr lang="ru-RU" sz="4000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br>
              <a:rPr lang="en-US" sz="4000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r>
              <a:rPr lang="ru-RU" sz="4000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Портативный </a:t>
            </a:r>
            <a:r>
              <a:rPr lang="ru-RU" sz="4000" b="1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кардиорегистратор</a:t>
            </a:r>
            <a:r>
              <a:rPr lang="ru-RU" sz="4000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и измеритель температуры для детей"</a:t>
            </a:r>
            <a:br>
              <a:rPr lang="ru-RU" sz="3600" b="1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887BF7-B03A-4897-93CD-89A6CDC2C0D4}"/>
              </a:ext>
            </a:extLst>
          </p:cNvPr>
          <p:cNvSpPr txBox="1"/>
          <p:nvPr/>
        </p:nvSpPr>
        <p:spPr>
          <a:xfrm>
            <a:off x="-1202933" y="4359275"/>
            <a:ext cx="9807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Южный Федеральный университет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0D5B2F-F121-41A7-9518-5A030F195C3C}"/>
              </a:ext>
            </a:extLst>
          </p:cNvPr>
          <p:cNvSpPr txBox="1"/>
          <p:nvPr/>
        </p:nvSpPr>
        <p:spPr>
          <a:xfrm>
            <a:off x="-1790429" y="915311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Инициативная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219871153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E76737-A214-4479-A397-8E7AD40E16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96" r="16956"/>
          <a:stretch/>
        </p:blipFill>
        <p:spPr>
          <a:xfrm flipH="1">
            <a:off x="10737850" y="0"/>
            <a:ext cx="9366250" cy="11309350"/>
          </a:xfrm>
          <a:prstGeom prst="rect">
            <a:avLst/>
          </a:prstGeom>
        </p:spPr>
      </p:pic>
      <p:sp>
        <p:nvSpPr>
          <p:cNvPr id="3" name="object 14">
            <a:extLst>
              <a:ext uri="{FF2B5EF4-FFF2-40B4-BE49-F238E27FC236}">
                <a16:creationId xmlns:a16="http://schemas.microsoft.com/office/drawing/2014/main" id="{0998F06A-6D39-E690-1017-532C2D715E50}"/>
              </a:ext>
            </a:extLst>
          </p:cNvPr>
          <p:cNvSpPr txBox="1"/>
          <p:nvPr/>
        </p:nvSpPr>
        <p:spPr>
          <a:xfrm>
            <a:off x="908050" y="879238"/>
            <a:ext cx="12836989" cy="11092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3600" b="1" dirty="0">
                <a:solidFill>
                  <a:schemeClr val="bg1"/>
                </a:solidFill>
                <a:latin typeface="Arial"/>
                <a:cs typeface="Arial"/>
              </a:rPr>
              <a:t>ТЕКСТ ТЕКСТ ТЕКСТ ТЕКСТ ТЕКСТ ТЕКСТ</a:t>
            </a:r>
          </a:p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3600" b="1" dirty="0">
                <a:solidFill>
                  <a:schemeClr val="bg1"/>
                </a:solidFill>
                <a:latin typeface="Arial"/>
                <a:cs typeface="Arial"/>
              </a:rPr>
              <a:t>ТЕКСТ ТЕКСТ ТЕКСТ ТЕКСТ</a:t>
            </a: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589A7DB3-21ED-47DD-879C-1FEF5C02C6EB}"/>
              </a:ext>
            </a:extLst>
          </p:cNvPr>
          <p:cNvSpPr txBox="1"/>
          <p:nvPr/>
        </p:nvSpPr>
        <p:spPr>
          <a:xfrm>
            <a:off x="734060" y="585639"/>
            <a:ext cx="8921750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" sz="4400" dirty="0"/>
              <a:t>Пользователь и его проблема</a:t>
            </a:r>
            <a:endParaRPr lang="ru-RU" sz="3200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191409F3-7E52-4C47-A8CD-5EF79DF9B00B}"/>
              </a:ext>
            </a:extLst>
          </p:cNvPr>
          <p:cNvCxnSpPr>
            <a:cxnSpLocks/>
          </p:cNvCxnSpPr>
          <p:nvPr/>
        </p:nvCxnSpPr>
        <p:spPr>
          <a:xfrm flipH="1">
            <a:off x="734060" y="1433877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4232FC0-19C6-49C8-A7CE-4F55C6C75EF1}"/>
              </a:ext>
            </a:extLst>
          </p:cNvPr>
          <p:cNvSpPr/>
          <p:nvPr/>
        </p:nvSpPr>
        <p:spPr>
          <a:xfrm>
            <a:off x="-24422" y="7026275"/>
            <a:ext cx="10762272" cy="4283075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15A86D-F420-40DD-A12F-CAD7D0525007}"/>
              </a:ext>
            </a:extLst>
          </p:cNvPr>
          <p:cNvSpPr txBox="1"/>
          <p:nvPr/>
        </p:nvSpPr>
        <p:spPr>
          <a:xfrm>
            <a:off x="734060" y="1752953"/>
            <a:ext cx="863219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Многие дети испытывают страх при любых медицинских манипуляциях. Традиционное измерение пульса и температуры может вызвать у ребенка состояние стресса и привести к получению искаженных результатов. Проект «</a:t>
            </a:r>
            <a:r>
              <a:rPr lang="ru-RU" sz="3000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КартаКидс</a:t>
            </a:r>
            <a:r>
              <a:rPr lang="ru-RU" sz="3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» направлен на разработку портативного устройства, которое будет одновременно выполнять функции </a:t>
            </a:r>
            <a:r>
              <a:rPr lang="ru-RU" sz="3000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кардиорегистратора</a:t>
            </a:r>
            <a:r>
              <a:rPr lang="ru-RU" sz="3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и измерителя температуры для детей комфортным способом. </a:t>
            </a:r>
            <a:endParaRPr lang="ru-RU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30F379-5F0F-90F5-B60F-34CEBC9B54FE}"/>
              </a:ext>
            </a:extLst>
          </p:cNvPr>
          <p:cNvSpPr txBox="1"/>
          <p:nvPr/>
        </p:nvSpPr>
        <p:spPr>
          <a:xfrm>
            <a:off x="779780" y="7407275"/>
            <a:ext cx="90500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000" b="0" i="0" dirty="0">
                <a:solidFill>
                  <a:schemeClr val="bg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Устройство будет предназначено для родителей и медицинских работников, чтобы обеспечить надежный и комфортный мониторинг здоровья детей в любое время и в любом месте</a:t>
            </a:r>
            <a:endParaRPr lang="ru-RU" sz="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CDEB7E-CE44-4B9A-AA58-6539939198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1" r="30280"/>
          <a:stretch/>
        </p:blipFill>
        <p:spPr>
          <a:xfrm>
            <a:off x="10737850" y="0"/>
            <a:ext cx="9366250" cy="11986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92B841-58E1-2D79-6B06-A5DD1AC12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1650" y="390155"/>
            <a:ext cx="1539488" cy="1428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9384116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908050" y="930275"/>
            <a:ext cx="12836989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1D4992"/>
                </a:solidFill>
                <a:latin typeface="Arial"/>
                <a:cs typeface="Arial"/>
              </a:rPr>
              <a:t>Решение</a:t>
            </a:r>
            <a:endParaRPr lang="ru-RU" sz="3600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0692" y="431228"/>
            <a:ext cx="1539488" cy="142853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908050" y="1607109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134C634-E585-E2A8-4560-84A92E0B9A2F}"/>
              </a:ext>
            </a:extLst>
          </p:cNvPr>
          <p:cNvSpPr/>
          <p:nvPr/>
        </p:nvSpPr>
        <p:spPr>
          <a:xfrm>
            <a:off x="6699250" y="2987675"/>
            <a:ext cx="6694967" cy="4130676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99BD6E7F-E722-0476-1C22-BD4383A7E050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9049" r="29104"/>
          <a:stretch/>
        </p:blipFill>
        <p:spPr>
          <a:xfrm>
            <a:off x="13394217" y="2987674"/>
            <a:ext cx="6716233" cy="411480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8A08F0-E61D-48F0-B44A-37BBFF83AF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"/>
          <a:stretch/>
        </p:blipFill>
        <p:spPr>
          <a:xfrm>
            <a:off x="-16984" y="2987675"/>
            <a:ext cx="6716233" cy="41148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4662AC1-4146-49BB-B6EA-16846A5AE3F5}"/>
              </a:ext>
            </a:extLst>
          </p:cNvPr>
          <p:cNvSpPr txBox="1"/>
          <p:nvPr/>
        </p:nvSpPr>
        <p:spPr>
          <a:xfrm>
            <a:off x="7113033" y="3826595"/>
            <a:ext cx="58674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Измерение температуры: </a:t>
            </a:r>
            <a:endParaRPr lang="en-US" sz="28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Roboto" panose="02000000000000000000" pitchFamily="2" charset="0"/>
              </a:rPr>
              <a:t>     </a:t>
            </a:r>
            <a:r>
              <a:rPr lang="ru-RU" sz="2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Использование инфракрасной технологии для быстрого и точного измерения температуры тела с поверхности кожи.</a:t>
            </a:r>
            <a:endParaRPr lang="ru-RU" sz="28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952ACB8-A5B7-4AD5-82E9-A6DF23E861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324" y="7102475"/>
            <a:ext cx="7467126" cy="4193273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A3AE292-C043-C152-5F09-C658BFE6F4E5}"/>
              </a:ext>
            </a:extLst>
          </p:cNvPr>
          <p:cNvSpPr/>
          <p:nvPr/>
        </p:nvSpPr>
        <p:spPr>
          <a:xfrm>
            <a:off x="13394217" y="7087553"/>
            <a:ext cx="6694967" cy="4208194"/>
          </a:xfrm>
          <a:prstGeom prst="rect">
            <a:avLst/>
          </a:prstGeom>
          <a:solidFill>
            <a:srgbClr val="49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9EB3DF7-0E1F-59D3-E016-38C0B2B7C38D}"/>
              </a:ext>
            </a:extLst>
          </p:cNvPr>
          <p:cNvSpPr/>
          <p:nvPr/>
        </p:nvSpPr>
        <p:spPr>
          <a:xfrm>
            <a:off x="-6352" y="7103428"/>
            <a:ext cx="6694967" cy="4192319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982652-4D84-6EBD-39B0-430E4EEBAB48}"/>
              </a:ext>
            </a:extLst>
          </p:cNvPr>
          <p:cNvSpPr txBox="1"/>
          <p:nvPr/>
        </p:nvSpPr>
        <p:spPr>
          <a:xfrm>
            <a:off x="374650" y="7664417"/>
            <a:ext cx="56520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Кардиомониторинг</a:t>
            </a:r>
            <a:r>
              <a:rPr lang="ru-RU" sz="2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: </a:t>
            </a:r>
            <a:endParaRPr lang="en-US" sz="28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ctr"/>
            <a:r>
              <a:rPr lang="ru-RU" sz="2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    Внедрение технологии фотоплетизмографии (ФПГ) для безболезненного измерения сердечного ритма. </a:t>
            </a:r>
            <a:endParaRPr lang="en-US" sz="28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Roboto" panose="02000000000000000000" pitchFamily="2" charset="0"/>
              </a:rPr>
              <a:t>     </a:t>
            </a:r>
            <a:r>
              <a:rPr lang="ru-RU" sz="2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Датчики для отслеживания артериального давления.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DE4856-AD2E-48C2-2301-AC6F69C04B80}"/>
              </a:ext>
            </a:extLst>
          </p:cNvPr>
          <p:cNvSpPr txBox="1"/>
          <p:nvPr/>
        </p:nvSpPr>
        <p:spPr>
          <a:xfrm>
            <a:off x="14624050" y="7421935"/>
            <a:ext cx="46937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приложения для смартфона:</a:t>
            </a:r>
          </a:p>
          <a:p>
            <a:pPr algn="ctr"/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системы, где ребенок получает какие либо "подарки" за успешное измерение, чтобы повысить мотивацию.</a:t>
            </a:r>
          </a:p>
        </p:txBody>
      </p:sp>
    </p:spTree>
    <p:extLst>
      <p:ext uri="{BB962C8B-B14F-4D97-AF65-F5344CB8AC3E}">
        <p14:creationId xmlns:p14="http://schemas.microsoft.com/office/powerpoint/2010/main" val="2670255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679450" y="1228680"/>
            <a:ext cx="12836989" cy="5369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3600" b="1" dirty="0">
                <a:solidFill>
                  <a:srgbClr val="1D4992"/>
                </a:solidFill>
                <a:latin typeface="Arial"/>
                <a:cs typeface="Arial"/>
              </a:rPr>
              <a:t>Решение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6562" y="764443"/>
            <a:ext cx="1539488" cy="142853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755650" y="1844675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859594-092C-4532-5412-EAF10688F30C}"/>
              </a:ext>
            </a:extLst>
          </p:cNvPr>
          <p:cNvSpPr/>
          <p:nvPr/>
        </p:nvSpPr>
        <p:spPr>
          <a:xfrm>
            <a:off x="0" y="3064696"/>
            <a:ext cx="6699250" cy="4113978"/>
          </a:xfrm>
          <a:prstGeom prst="rect">
            <a:avLst/>
          </a:prstGeom>
          <a:solidFill>
            <a:srgbClr val="E6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9EB3DF7-0E1F-59D3-E016-38C0B2B7C38D}"/>
              </a:ext>
            </a:extLst>
          </p:cNvPr>
          <p:cNvSpPr/>
          <p:nvPr/>
        </p:nvSpPr>
        <p:spPr>
          <a:xfrm>
            <a:off x="4283" y="7179497"/>
            <a:ext cx="6694967" cy="4113978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134C634-E585-E2A8-4560-84A92E0B9A2F}"/>
              </a:ext>
            </a:extLst>
          </p:cNvPr>
          <p:cNvSpPr/>
          <p:nvPr/>
        </p:nvSpPr>
        <p:spPr>
          <a:xfrm>
            <a:off x="6699250" y="3064695"/>
            <a:ext cx="6694967" cy="4168279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A3AE292-C043-C152-5F09-C658BFE6F4E5}"/>
              </a:ext>
            </a:extLst>
          </p:cNvPr>
          <p:cNvSpPr/>
          <p:nvPr/>
        </p:nvSpPr>
        <p:spPr>
          <a:xfrm>
            <a:off x="13374209" y="7141070"/>
            <a:ext cx="6964841" cy="4168279"/>
          </a:xfrm>
          <a:prstGeom prst="rect">
            <a:avLst/>
          </a:prstGeom>
          <a:solidFill>
            <a:srgbClr val="49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7E5A8A-9694-565B-ACFB-A56FC69F7901}"/>
              </a:ext>
            </a:extLst>
          </p:cNvPr>
          <p:cNvSpPr txBox="1"/>
          <p:nvPr/>
        </p:nvSpPr>
        <p:spPr>
          <a:xfrm>
            <a:off x="2602945" y="4829297"/>
            <a:ext cx="149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982652-4D84-6EBD-39B0-430E4EEBAB48}"/>
              </a:ext>
            </a:extLst>
          </p:cNvPr>
          <p:cNvSpPr txBox="1"/>
          <p:nvPr/>
        </p:nvSpPr>
        <p:spPr>
          <a:xfrm>
            <a:off x="6851650" y="3140075"/>
            <a:ext cx="637015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Roboto" panose="02000000000000000000" pitchFamily="2" charset="0"/>
              </a:rPr>
              <a:t>С</a:t>
            </a:r>
            <a:r>
              <a:rPr lang="ru-RU" sz="32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инхронизироваться с устройством:</a:t>
            </a:r>
          </a:p>
          <a:p>
            <a:pPr algn="ctr"/>
            <a:r>
              <a:rPr lang="ru-RU" sz="32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позволяет родителям отслеживать состояние здоровья ребенка в реальном времени. </a:t>
            </a:r>
          </a:p>
          <a:p>
            <a:pPr marL="285750" indent="-285750" algn="ctr">
              <a:buFontTx/>
              <a:buChar char="-"/>
            </a:pPr>
            <a:r>
              <a:rPr lang="ru-RU" sz="32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Функция ведения истории измерений.</a:t>
            </a:r>
            <a:endParaRPr lang="ru-RU" sz="3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DE4856-AD2E-48C2-2301-AC6F69C04B80}"/>
              </a:ext>
            </a:extLst>
          </p:cNvPr>
          <p:cNvSpPr txBox="1"/>
          <p:nvPr/>
        </p:nvSpPr>
        <p:spPr>
          <a:xfrm>
            <a:off x="239294" y="7892090"/>
            <a:ext cx="62639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Интерфейс пользователя: </a:t>
            </a:r>
          </a:p>
          <a:p>
            <a:pPr algn="ctr"/>
            <a:r>
              <a:rPr lang="ru-RU" sz="32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Разработка яркого и интуитивно понятного интерфейса, адаптированного для детей и их родителей.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5C7EC4-BA62-4DE2-9B60-7D07711E863E}"/>
              </a:ext>
            </a:extLst>
          </p:cNvPr>
          <p:cNvSpPr txBox="1"/>
          <p:nvPr/>
        </p:nvSpPr>
        <p:spPr>
          <a:xfrm>
            <a:off x="14336155" y="7490202"/>
            <a:ext cx="507587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Дизайн:</a:t>
            </a:r>
          </a:p>
          <a:p>
            <a:pPr algn="ctr"/>
            <a:r>
              <a:rPr lang="ru-RU" sz="3200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Можно с</a:t>
            </a:r>
            <a: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делать устройство в виде игрушки или персонажа. </a:t>
            </a:r>
          </a:p>
          <a:p>
            <a:pPr algn="ctr"/>
            <a: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Также использовать приятные на ощупь и         безопасные материалы</a:t>
            </a:r>
            <a:r>
              <a:rPr lang="ru-RU" sz="3200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	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FC559D8-6B0F-8A14-C9C2-46505327096D}"/>
              </a:ext>
            </a:extLst>
          </p:cNvPr>
          <p:cNvSpPr/>
          <p:nvPr/>
        </p:nvSpPr>
        <p:spPr>
          <a:xfrm>
            <a:off x="6709884" y="7161700"/>
            <a:ext cx="6699250" cy="4113978"/>
          </a:xfrm>
          <a:prstGeom prst="rect">
            <a:avLst/>
          </a:prstGeom>
          <a:solidFill>
            <a:srgbClr val="E6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FB7747-0529-EEB5-2FA1-2DB50731DD25}"/>
              </a:ext>
            </a:extLst>
          </p:cNvPr>
          <p:cNvSpPr txBox="1"/>
          <p:nvPr/>
        </p:nvSpPr>
        <p:spPr>
          <a:xfrm>
            <a:off x="9312829" y="8926301"/>
            <a:ext cx="149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99BD6E7F-E722-0476-1C22-BD4383A7E050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9049" r="29104"/>
          <a:stretch/>
        </p:blipFill>
        <p:spPr>
          <a:xfrm>
            <a:off x="13374209" y="3050675"/>
            <a:ext cx="6736241" cy="410604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2F207F-325A-4CB3-AAEC-6BF96C10C0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28299" y="3063873"/>
            <a:ext cx="7427549" cy="41220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20CA47-C3A6-4F41-9DA7-5691B8125A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/>
          <a:stretch/>
        </p:blipFill>
        <p:spPr>
          <a:xfrm>
            <a:off x="6699250" y="7167482"/>
            <a:ext cx="6705600" cy="412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3888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0998F06A-6D39-E690-1017-532C2D715E50}"/>
              </a:ext>
            </a:extLst>
          </p:cNvPr>
          <p:cNvSpPr txBox="1"/>
          <p:nvPr/>
        </p:nvSpPr>
        <p:spPr>
          <a:xfrm>
            <a:off x="908050" y="1040197"/>
            <a:ext cx="12836989" cy="11092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3600" b="1" dirty="0">
                <a:solidFill>
                  <a:schemeClr val="bg1"/>
                </a:solidFill>
                <a:latin typeface="Arial"/>
                <a:cs typeface="Arial"/>
              </a:rPr>
              <a:t>ТЕКСТ ТЕКСТ ТЕКСТ ТЕКСТ ТЕКСТ ТЕКСТ</a:t>
            </a:r>
          </a:p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3600" b="1" dirty="0">
                <a:solidFill>
                  <a:schemeClr val="bg1"/>
                </a:solidFill>
                <a:latin typeface="Arial"/>
                <a:cs typeface="Arial"/>
              </a:rPr>
              <a:t>ТЕКСТ ТЕКСТ ТЕКСТ ТЕКСТ</a:t>
            </a: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589A7DB3-21ED-47DD-879C-1FEF5C02C6EB}"/>
              </a:ext>
            </a:extLst>
          </p:cNvPr>
          <p:cNvSpPr txBox="1"/>
          <p:nvPr/>
        </p:nvSpPr>
        <p:spPr>
          <a:xfrm>
            <a:off x="908051" y="1040197"/>
            <a:ext cx="8921750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013E99"/>
                </a:solidFill>
                <a:latin typeface="Arial"/>
                <a:cs typeface="Arial"/>
              </a:rPr>
              <a:t>Пользовательский сценарий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191409F3-7E52-4C47-A8CD-5EF79DF9B00B}"/>
              </a:ext>
            </a:extLst>
          </p:cNvPr>
          <p:cNvCxnSpPr>
            <a:cxnSpLocks/>
          </p:cNvCxnSpPr>
          <p:nvPr/>
        </p:nvCxnSpPr>
        <p:spPr>
          <a:xfrm flipH="1">
            <a:off x="908050" y="1693774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4232FC0-19C6-49C8-A7CE-4F55C6C75EF1}"/>
              </a:ext>
            </a:extLst>
          </p:cNvPr>
          <p:cNvSpPr/>
          <p:nvPr/>
        </p:nvSpPr>
        <p:spPr>
          <a:xfrm>
            <a:off x="0" y="2682876"/>
            <a:ext cx="20104100" cy="4343400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30F379-5F0F-90F5-B60F-34CEBC9B54FE}"/>
              </a:ext>
            </a:extLst>
          </p:cNvPr>
          <p:cNvSpPr txBox="1"/>
          <p:nvPr/>
        </p:nvSpPr>
        <p:spPr>
          <a:xfrm>
            <a:off x="1365250" y="7491148"/>
            <a:ext cx="72476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текст текст текст текст текст текст</a:t>
            </a:r>
          </a:p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текст текст текст текст текст текст</a:t>
            </a:r>
          </a:p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текст текст текст текст текст текст</a:t>
            </a:r>
          </a:p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текст текст текст текст текст текст</a:t>
            </a:r>
          </a:p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текст текст текст текст текст текст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92B841-58E1-2D79-6B06-A5DD1AC12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6562" y="764443"/>
            <a:ext cx="1539488" cy="14285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8F3955-EE19-42E5-AB6A-C3240AEF9632}"/>
              </a:ext>
            </a:extLst>
          </p:cNvPr>
          <p:cNvSpPr txBox="1"/>
          <p:nvPr/>
        </p:nvSpPr>
        <p:spPr>
          <a:xfrm>
            <a:off x="342901" y="3063875"/>
            <a:ext cx="1897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  <a:t>	В отличие от традиционных методов измерения сердечного ритма и температуры детей в кабинете врача, которые часто вызывают стресс и могут искажать результаты, проект "</a:t>
            </a:r>
            <a:r>
              <a:rPr lang="ru-RU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  <a:t>КартаКидс</a:t>
            </a:r>
            <a: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  <a:t>" предлагает более комфортное и менее заметное решение. Прибор можно носить на руке в повседневной жизни без дискомфорта. </a:t>
            </a:r>
            <a:b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</a:br>
            <a: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  <a:t>	Таким образом, "</a:t>
            </a:r>
            <a:r>
              <a:rPr lang="ru-RU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  <a:t>КартаКидс</a:t>
            </a:r>
            <a:r>
              <a:rPr lang="ru-RU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  <a:t>" обеспечивает более мобильный и непринужденный способ контроля за состоянием здоровья детей, что может стать решающим фактором в заботе о здоровье в раннем возрасте.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CE4BBBA-480B-4796-A0D7-BC6DB16C1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7027842"/>
            <a:ext cx="7010400" cy="42850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AC9678-8123-4DCE-AB6F-FDF0AE0E3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250" y="7026276"/>
            <a:ext cx="8475980" cy="4288169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C23CE54-CDF2-410C-98A3-9B42BC85140B}"/>
              </a:ext>
            </a:extLst>
          </p:cNvPr>
          <p:cNvSpPr/>
          <p:nvPr/>
        </p:nvSpPr>
        <p:spPr>
          <a:xfrm>
            <a:off x="7004051" y="7011670"/>
            <a:ext cx="4648200" cy="4297679"/>
          </a:xfrm>
          <a:prstGeom prst="rect">
            <a:avLst/>
          </a:prstGeom>
          <a:solidFill>
            <a:srgbClr val="49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CC612FF-001D-4E03-8794-2F6F8295A9BD}"/>
              </a:ext>
            </a:extLst>
          </p:cNvPr>
          <p:cNvCxnSpPr/>
          <p:nvPr/>
        </p:nvCxnSpPr>
        <p:spPr>
          <a:xfrm>
            <a:off x="-234950" y="7011670"/>
            <a:ext cx="20363180" cy="14606"/>
          </a:xfrm>
          <a:prstGeom prst="line">
            <a:avLst/>
          </a:prstGeom>
          <a:ln w="76200">
            <a:solidFill>
              <a:srgbClr val="063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7DD742E-ECA1-4F21-BA3E-7E2F7AC44971}"/>
              </a:ext>
            </a:extLst>
          </p:cNvPr>
          <p:cNvCxnSpPr/>
          <p:nvPr/>
        </p:nvCxnSpPr>
        <p:spPr>
          <a:xfrm>
            <a:off x="-129540" y="2682875"/>
            <a:ext cx="20363180" cy="14606"/>
          </a:xfrm>
          <a:prstGeom prst="line">
            <a:avLst/>
          </a:prstGeom>
          <a:ln w="76200">
            <a:solidFill>
              <a:srgbClr val="063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06226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>
            <a:extLst>
              <a:ext uri="{FF2B5EF4-FFF2-40B4-BE49-F238E27FC236}">
                <a16:creationId xmlns:a16="http://schemas.microsoft.com/office/drawing/2014/main" id="{FE885942-4297-4FE0-B24B-1C9EAAEE998E}"/>
              </a:ext>
            </a:extLst>
          </p:cNvPr>
          <p:cNvSpPr txBox="1">
            <a:spLocks/>
          </p:cNvSpPr>
          <p:nvPr/>
        </p:nvSpPr>
        <p:spPr>
          <a:xfrm>
            <a:off x="2733065" y="3978275"/>
            <a:ext cx="14637969" cy="20435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9050" marR="5080" algn="ctr">
              <a:lnSpc>
                <a:spcPct val="100499"/>
              </a:lnSpc>
              <a:spcBef>
                <a:spcPts val="95"/>
              </a:spcBef>
            </a:pPr>
            <a:r>
              <a:rPr lang="ru-RU" sz="6600" spc="130" dirty="0">
                <a:solidFill>
                  <a:srgbClr val="1D4992"/>
                </a:solidFill>
                <a:latin typeface="Arial Black"/>
                <a:cs typeface="Arial Black"/>
              </a:rPr>
              <a:t>ЭКОНОМИКА ПРОЕКТА: ПРЕДЛОЖЕНИЯ И ВОПРОСЫ</a:t>
            </a:r>
          </a:p>
        </p:txBody>
      </p:sp>
    </p:spTree>
    <p:extLst>
      <p:ext uri="{BB962C8B-B14F-4D97-AF65-F5344CB8AC3E}">
        <p14:creationId xmlns:p14="http://schemas.microsoft.com/office/powerpoint/2010/main" val="298371546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4">
            <a:extLst>
              <a:ext uri="{FF2B5EF4-FFF2-40B4-BE49-F238E27FC236}">
                <a16:creationId xmlns:a16="http://schemas.microsoft.com/office/drawing/2014/main" id="{BB2E7798-E024-418F-9D0E-A320C8D052B9}"/>
              </a:ext>
            </a:extLst>
          </p:cNvPr>
          <p:cNvSpPr txBox="1"/>
          <p:nvPr/>
        </p:nvSpPr>
        <p:spPr>
          <a:xfrm>
            <a:off x="679449" y="244475"/>
            <a:ext cx="12836989" cy="11092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3600" b="1" dirty="0">
                <a:solidFill>
                  <a:schemeClr val="bg1"/>
                </a:solidFill>
                <a:latin typeface="Arial"/>
                <a:cs typeface="Arial"/>
              </a:rPr>
              <a:t>ТЕКСТ ТЕКСТ ТЕКСТ ТЕКСТ ТЕКСТ ТЕКСТ</a:t>
            </a:r>
          </a:p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3600" b="1" dirty="0">
                <a:solidFill>
                  <a:schemeClr val="bg1"/>
                </a:solidFill>
                <a:latin typeface="Arial"/>
                <a:cs typeface="Arial"/>
              </a:rPr>
              <a:t>ТЕКСТ ТЕКСТ ТЕКСТ ТЕКСТ</a:t>
            </a:r>
          </a:p>
        </p:txBody>
      </p:sp>
      <p:sp>
        <p:nvSpPr>
          <p:cNvPr id="8" name="object 14">
            <a:extLst>
              <a:ext uri="{FF2B5EF4-FFF2-40B4-BE49-F238E27FC236}">
                <a16:creationId xmlns:a16="http://schemas.microsoft.com/office/drawing/2014/main" id="{45226882-9E15-4A94-8A9F-7D4A12D4DD97}"/>
              </a:ext>
            </a:extLst>
          </p:cNvPr>
          <p:cNvSpPr txBox="1"/>
          <p:nvPr/>
        </p:nvSpPr>
        <p:spPr>
          <a:xfrm>
            <a:off x="679450" y="244475"/>
            <a:ext cx="8921750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013E99"/>
                </a:solidFill>
                <a:latin typeface="Arial"/>
                <a:cs typeface="Arial"/>
              </a:rPr>
              <a:t>Аналоги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5B3C070-F6A7-4B42-94D2-10719A102CCE}"/>
              </a:ext>
            </a:extLst>
          </p:cNvPr>
          <p:cNvCxnSpPr>
            <a:cxnSpLocks/>
          </p:cNvCxnSpPr>
          <p:nvPr/>
        </p:nvCxnSpPr>
        <p:spPr>
          <a:xfrm flipH="1">
            <a:off x="679449" y="854075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27FE820-D9E0-4BCA-93C5-FEA3599A6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242620"/>
              </p:ext>
            </p:extLst>
          </p:nvPr>
        </p:nvGraphicFramePr>
        <p:xfrm>
          <a:off x="213360" y="1016333"/>
          <a:ext cx="19592291" cy="1012474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51275">
                  <a:extLst>
                    <a:ext uri="{9D8B030D-6E8A-4147-A177-3AD203B41FA5}">
                      <a16:colId xmlns:a16="http://schemas.microsoft.com/office/drawing/2014/main" val="1016401967"/>
                    </a:ext>
                  </a:extLst>
                </a:gridCol>
                <a:gridCol w="3144001">
                  <a:extLst>
                    <a:ext uri="{9D8B030D-6E8A-4147-A177-3AD203B41FA5}">
                      <a16:colId xmlns:a16="http://schemas.microsoft.com/office/drawing/2014/main" val="4063781861"/>
                    </a:ext>
                  </a:extLst>
                </a:gridCol>
                <a:gridCol w="3280119">
                  <a:extLst>
                    <a:ext uri="{9D8B030D-6E8A-4147-A177-3AD203B41FA5}">
                      <a16:colId xmlns:a16="http://schemas.microsoft.com/office/drawing/2014/main" val="2250944399"/>
                    </a:ext>
                  </a:extLst>
                </a:gridCol>
                <a:gridCol w="2879215">
                  <a:extLst>
                    <a:ext uri="{9D8B030D-6E8A-4147-A177-3AD203B41FA5}">
                      <a16:colId xmlns:a16="http://schemas.microsoft.com/office/drawing/2014/main" val="3023216832"/>
                    </a:ext>
                  </a:extLst>
                </a:gridCol>
                <a:gridCol w="2845141">
                  <a:extLst>
                    <a:ext uri="{9D8B030D-6E8A-4147-A177-3AD203B41FA5}">
                      <a16:colId xmlns:a16="http://schemas.microsoft.com/office/drawing/2014/main" val="980411651"/>
                    </a:ext>
                  </a:extLst>
                </a:gridCol>
                <a:gridCol w="3492540">
                  <a:extLst>
                    <a:ext uri="{9D8B030D-6E8A-4147-A177-3AD203B41FA5}">
                      <a16:colId xmlns:a16="http://schemas.microsoft.com/office/drawing/2014/main" val="1398452778"/>
                    </a:ext>
                  </a:extLst>
                </a:gridCol>
              </a:tblGrid>
              <a:tr h="1521152"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cap="none" dirty="0">
                        <a:ln>
                          <a:noFill/>
                        </a:ln>
                        <a:latin typeface="Liberation Sans" pitchFamily="18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2400" b="1" u="none" strike="noStrike" kern="1200" cap="none" dirty="0" err="1">
                          <a:ln>
                            <a:noFill/>
                          </a:ln>
                        </a:rPr>
                        <a:t>XRide</a:t>
                      </a: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 E600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Health Watch Pro 80M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HUAWEI Watch GT 5</a:t>
                      </a:r>
                    </a:p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 err="1">
                          <a:ln>
                            <a:noFill/>
                          </a:ln>
                        </a:rPr>
                        <a:t>Gelikon</a:t>
                      </a: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 Line Умные часы GLE-04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 err="1">
                          <a:ln>
                            <a:noFill/>
                          </a:ln>
                        </a:rPr>
                        <a:t>КартаКидс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3686181"/>
                  </a:ext>
                </a:extLst>
              </a:tr>
              <a:tr h="2247368">
                <a:tc>
                  <a:txBody>
                    <a:bodyPr/>
                    <a:lstStyle/>
                    <a:p>
                      <a:pPr marL="0" marR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Пример устройств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69994"/>
                  </a:ext>
                </a:extLst>
              </a:tr>
              <a:tr h="73240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температура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091663"/>
                  </a:ext>
                </a:extLst>
              </a:tr>
              <a:tr h="73240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пульс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2379153"/>
                  </a:ext>
                </a:extLst>
              </a:tr>
              <a:tr h="73240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давление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846695"/>
                  </a:ext>
                </a:extLst>
              </a:tr>
              <a:tr h="73240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Понятный интерфейс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6125366"/>
                  </a:ext>
                </a:extLst>
              </a:tr>
              <a:tr h="73240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Мобильное приложение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1062760"/>
                  </a:ext>
                </a:extLst>
              </a:tr>
              <a:tr h="111116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Награда за прохождение проверки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119231"/>
                  </a:ext>
                </a:extLst>
              </a:tr>
              <a:tr h="819327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1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Детский дизайн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4504105"/>
                  </a:ext>
                </a:extLst>
              </a:tr>
              <a:tr h="763701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1" u="none" strike="noStrike" kern="1200" cap="none" dirty="0">
                          <a:ln>
                            <a:noFill/>
                          </a:ln>
                        </a:rPr>
                        <a:t>Регулируемый ремешок</a:t>
                      </a:r>
                      <a:endParaRPr lang="ru-RU" sz="24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4000" b="1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4000" b="1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931367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2C3CE51-5108-4A8B-923E-9B074DC78253}"/>
              </a:ext>
            </a:extLst>
          </p:cNvPr>
          <p:cNvGrpSpPr/>
          <p:nvPr/>
        </p:nvGrpSpPr>
        <p:grpSpPr>
          <a:xfrm>
            <a:off x="16330148" y="2558273"/>
            <a:ext cx="3475503" cy="2207840"/>
            <a:chOff x="7378422" y="449774"/>
            <a:chExt cx="4509605" cy="2672794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19414D3-C550-4862-82CB-D4A8576FF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422" y="449774"/>
              <a:ext cx="4509605" cy="2672794"/>
            </a:xfrm>
            <a:prstGeom prst="rect">
              <a:avLst/>
            </a:prstGeom>
          </p:spPr>
        </p:pic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C1D8328-3184-4643-8499-C4F16905A561}"/>
                </a:ext>
              </a:extLst>
            </p:cNvPr>
            <p:cNvSpPr/>
            <p:nvPr/>
          </p:nvSpPr>
          <p:spPr>
            <a:xfrm rot="165477">
              <a:off x="8756700" y="1080668"/>
              <a:ext cx="756724" cy="1411003"/>
            </a:xfrm>
            <a:prstGeom prst="rect">
              <a:avLst/>
            </a:prstGeom>
            <a:solidFill>
              <a:schemeClr val="bg1">
                <a:lumMod val="95000"/>
                <a:lumOff val="5000"/>
              </a:schemeClr>
            </a:solidFill>
            <a:ln>
              <a:solidFill>
                <a:schemeClr val="bg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A67BA6F-620F-4E5E-9A28-8E2FBA6A2D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050" y="2562864"/>
            <a:ext cx="2819400" cy="22078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A8301C1-3758-4385-9ED0-F31A62E351DE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4" b="6224"/>
          <a:stretch/>
        </p:blipFill>
        <p:spPr>
          <a:xfrm>
            <a:off x="10600438" y="2558273"/>
            <a:ext cx="2850914" cy="22078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4FAEFB-17FF-4223-821C-9F7B43AECB2B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8" r="9685"/>
          <a:stretch/>
        </p:blipFill>
        <p:spPr>
          <a:xfrm>
            <a:off x="7312740" y="2558272"/>
            <a:ext cx="3258000" cy="22078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7C3223D-9D4F-4094-9265-1C3AAE0B4E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51" y="2558272"/>
            <a:ext cx="3098392" cy="220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09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0998F06A-6D39-E690-1017-532C2D715E50}"/>
              </a:ext>
            </a:extLst>
          </p:cNvPr>
          <p:cNvSpPr txBox="1"/>
          <p:nvPr/>
        </p:nvSpPr>
        <p:spPr>
          <a:xfrm>
            <a:off x="908050" y="879238"/>
            <a:ext cx="12836989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013E99"/>
                </a:solidFill>
                <a:latin typeface="Arial"/>
                <a:cs typeface="Arial"/>
              </a:rPr>
              <a:t>Рынок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B2B9BE2-F561-B0E9-E786-DCBF85C585F2}"/>
              </a:ext>
            </a:extLst>
          </p:cNvPr>
          <p:cNvCxnSpPr>
            <a:cxnSpLocks/>
          </p:cNvCxnSpPr>
          <p:nvPr/>
        </p:nvCxnSpPr>
        <p:spPr>
          <a:xfrm flipH="1">
            <a:off x="908050" y="1540832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E60308A-7532-43E2-A647-ECD1DDCEE0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6" t="1577" r="29729"/>
          <a:stretch/>
        </p:blipFill>
        <p:spPr>
          <a:xfrm>
            <a:off x="11487150" y="-9303"/>
            <a:ext cx="8610600" cy="11318653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7E153D2-B281-4A8B-8C57-A62775B6C9B6}"/>
              </a:ext>
            </a:extLst>
          </p:cNvPr>
          <p:cNvSpPr/>
          <p:nvPr/>
        </p:nvSpPr>
        <p:spPr>
          <a:xfrm>
            <a:off x="24130" y="6111875"/>
            <a:ext cx="11463018" cy="5197475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4DF229-2B54-465B-8141-FB3DF755434F}"/>
              </a:ext>
            </a:extLst>
          </p:cNvPr>
          <p:cNvSpPr txBox="1"/>
          <p:nvPr/>
        </p:nvSpPr>
        <p:spPr>
          <a:xfrm>
            <a:off x="730249" y="6802397"/>
            <a:ext cx="1005078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ru-RU" sz="2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Мы понимаем, что финансовая доступность играет ключевую роль для родителей, поэтому мы стремимся предложить наш продукт по более низкой цене. Это позволит не только обойти конкурентов, но и сделать устройства доступными для более широкой аудитории, минимизируя барьеры на пути к покупке. Такой подход обеспечит возможность качественного доступа к технологии для как можно большего количества семей.</a:t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BBD0C1-224F-456F-BFE9-0DD861DD2793}"/>
              </a:ext>
            </a:extLst>
          </p:cNvPr>
          <p:cNvSpPr txBox="1"/>
          <p:nvPr/>
        </p:nvSpPr>
        <p:spPr>
          <a:xfrm>
            <a:off x="869950" y="1691561"/>
            <a:ext cx="104448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В ходе исследования рынка было выявлено несколько аналогичных устройств, которые уже занимают свою нишу в отрасли. Однако наш продукт выделяется из общего ряда благодаря своей специфической нацеленности на детскую аудиторию. В отличие от конкурентов, которые могут предлагать более сложные функции и подходы, наш продукт разработан с особым акцентом на потребности и интересы детей, что делает его более привлекательным для этой возрастной группы.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68E227D-804D-4721-B00B-84091C04E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6606" y="263741"/>
            <a:ext cx="1539488" cy="1428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848809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908050" y="879238"/>
            <a:ext cx="12836989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1D4992"/>
                </a:solidFill>
                <a:latin typeface="Arial"/>
                <a:cs typeface="Arial"/>
              </a:rPr>
              <a:t>Рынок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826681" y="1692275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54D648-E6DC-53AC-8CA7-091613F94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001" y="366231"/>
            <a:ext cx="1387088" cy="1287118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39F1766-534C-572A-F5B3-9AA719FFFC16}"/>
              </a:ext>
            </a:extLst>
          </p:cNvPr>
          <p:cNvCxnSpPr>
            <a:cxnSpLocks/>
          </p:cNvCxnSpPr>
          <p:nvPr/>
        </p:nvCxnSpPr>
        <p:spPr>
          <a:xfrm>
            <a:off x="14292801" y="410691"/>
            <a:ext cx="0" cy="1198198"/>
          </a:xfrm>
          <a:prstGeom prst="line">
            <a:avLst/>
          </a:prstGeom>
          <a:ln w="28575">
            <a:solidFill>
              <a:srgbClr val="013E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ject 11">
            <a:extLst>
              <a:ext uri="{FF2B5EF4-FFF2-40B4-BE49-F238E27FC236}">
                <a16:creationId xmlns:a16="http://schemas.microsoft.com/office/drawing/2014/main" id="{DF81E08A-8ECF-C38A-1ABA-4D3E702B6C9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34514" y="581282"/>
            <a:ext cx="4658175" cy="949115"/>
          </a:xfrm>
          <a:prstGeom prst="rect">
            <a:avLst/>
          </a:prstGeom>
        </p:spPr>
      </p:pic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DBCBEB18-6837-45E9-86CF-90EAEE3B7B4F}"/>
              </a:ext>
            </a:extLst>
          </p:cNvPr>
          <p:cNvSpPr/>
          <p:nvPr/>
        </p:nvSpPr>
        <p:spPr>
          <a:xfrm>
            <a:off x="11118856" y="2606675"/>
            <a:ext cx="8985244" cy="8690476"/>
          </a:xfrm>
          <a:prstGeom prst="rect">
            <a:avLst/>
          </a:prstGeom>
          <a:solidFill>
            <a:srgbClr val="E6E9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5C5BD06D-FC50-4182-AC8E-2F66652E2F84}"/>
              </a:ext>
            </a:extLst>
          </p:cNvPr>
          <p:cNvSpPr/>
          <p:nvPr/>
        </p:nvSpPr>
        <p:spPr>
          <a:xfrm>
            <a:off x="14734514" y="1692275"/>
            <a:ext cx="1925942" cy="1925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7" name="Рисунок 126" descr="Квадратная академическая шапочка контур">
            <a:extLst>
              <a:ext uri="{FF2B5EF4-FFF2-40B4-BE49-F238E27FC236}">
                <a16:creationId xmlns:a16="http://schemas.microsoft.com/office/drawing/2014/main" id="{5F7E61DA-4EF0-4C18-B976-FA507CE24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99684" y="1741237"/>
            <a:ext cx="1595602" cy="1828018"/>
          </a:xfrm>
          <a:prstGeom prst="rect">
            <a:avLst/>
          </a:prstGeom>
        </p:spPr>
      </p:pic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16E11407-992C-4979-8A90-10DC697DB8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6278636"/>
              </p:ext>
            </p:extLst>
          </p:nvPr>
        </p:nvGraphicFramePr>
        <p:xfrm>
          <a:off x="396450" y="1653349"/>
          <a:ext cx="9945724" cy="6199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0A5CF8A5-20A2-4C66-A00C-83E1A981B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181678"/>
              </p:ext>
            </p:extLst>
          </p:nvPr>
        </p:nvGraphicFramePr>
        <p:xfrm>
          <a:off x="11515307" y="3749675"/>
          <a:ext cx="8192343" cy="569293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67176">
                  <a:extLst>
                    <a:ext uri="{9D8B030D-6E8A-4147-A177-3AD203B41FA5}">
                      <a16:colId xmlns:a16="http://schemas.microsoft.com/office/drawing/2014/main" val="1016401967"/>
                    </a:ext>
                  </a:extLst>
                </a:gridCol>
                <a:gridCol w="5325167">
                  <a:extLst>
                    <a:ext uri="{9D8B030D-6E8A-4147-A177-3AD203B41FA5}">
                      <a16:colId xmlns:a16="http://schemas.microsoft.com/office/drawing/2014/main" val="4063781861"/>
                    </a:ext>
                  </a:extLst>
                </a:gridCol>
              </a:tblGrid>
              <a:tr h="1377297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US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PAM – 15 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млрд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Количество проданных </a:t>
                      </a:r>
                      <a:r>
                        <a:rPr lang="en-US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smart-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часов в России 2023 г* – </a:t>
                      </a:r>
                    </a:p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3млн * 5тыс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1062760"/>
                  </a:ext>
                </a:extLst>
              </a:tr>
              <a:tr h="195721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US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TAM – 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1.2 млрд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Детских </a:t>
                      </a:r>
                      <a:r>
                        <a:rPr lang="en-US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smart-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часов продано**</a:t>
                      </a:r>
                    </a:p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241тыс * 5тыс</a:t>
                      </a:r>
                    </a:p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24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119231"/>
                  </a:ext>
                </a:extLst>
              </a:tr>
              <a:tr h="98112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US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SAM – 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120 млн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241тыс * 0,1 * 5тыс (10% от рынка </a:t>
                      </a:r>
                      <a:r>
                        <a:rPr lang="en-US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TAM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4504105"/>
                  </a:ext>
                </a:extLst>
              </a:tr>
              <a:tr h="1377297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US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SOM – 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5000 тыс.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1000 </a:t>
                      </a:r>
                      <a:r>
                        <a:rPr lang="ru-RU" sz="2400" b="0" i="0" u="none" strike="noStrike" kern="1200" cap="none" dirty="0" err="1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шт</a:t>
                      </a:r>
                      <a:r>
                        <a:rPr lang="ru-RU" sz="2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/год * 5000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931367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396435DB-6E50-4B69-B0BD-D44D967FD280}"/>
              </a:ext>
            </a:extLst>
          </p:cNvPr>
          <p:cNvSpPr txBox="1"/>
          <p:nvPr/>
        </p:nvSpPr>
        <p:spPr>
          <a:xfrm>
            <a:off x="11508684" y="9617075"/>
            <a:ext cx="81989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Наши покупатели</a:t>
            </a:r>
            <a:endParaRPr lang="en-US" sz="2800" dirty="0"/>
          </a:p>
          <a:p>
            <a:pPr marL="285750" indent="-285750">
              <a:buFontTx/>
              <a:buChar char="-"/>
            </a:pPr>
            <a:r>
              <a:rPr lang="ru-RU" sz="2800" dirty="0"/>
              <a:t>Взрослые люди, у которых в семье есть с ребенок в возрасте от 4 до 16 лет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18C64C-ABF3-4227-A128-0875B8D056BE}"/>
              </a:ext>
            </a:extLst>
          </p:cNvPr>
          <p:cNvSpPr txBox="1"/>
          <p:nvPr/>
        </p:nvSpPr>
        <p:spPr>
          <a:xfrm>
            <a:off x="378858" y="8216308"/>
            <a:ext cx="8834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Расчет Исходя из примерной стоимости – 5 тыс. рублей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DF8A09-26A6-482D-9CB6-0BB7A43870F5}"/>
              </a:ext>
            </a:extLst>
          </p:cNvPr>
          <p:cNvSpPr txBox="1"/>
          <p:nvPr/>
        </p:nvSpPr>
        <p:spPr>
          <a:xfrm>
            <a:off x="378858" y="8860510"/>
            <a:ext cx="9673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* По данным РБК </a:t>
            </a:r>
            <a:r>
              <a:rPr lang="en-US" sz="2400" dirty="0"/>
              <a:t>https://www.rbc.ru/life/news/64b0f4bd9a794768aa1e6d0b</a:t>
            </a:r>
            <a:endParaRPr lang="ru-RU" sz="2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012FDC-D1C5-4357-8D5A-91A23EDFB826}"/>
              </a:ext>
            </a:extLst>
          </p:cNvPr>
          <p:cNvSpPr txBox="1"/>
          <p:nvPr/>
        </p:nvSpPr>
        <p:spPr>
          <a:xfrm>
            <a:off x="359620" y="9867846"/>
            <a:ext cx="10334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** По данным РГ </a:t>
            </a:r>
          </a:p>
          <a:p>
            <a:r>
              <a:rPr lang="en-US" sz="2400" dirty="0"/>
              <a:t>https://rg.ru/2023/07/14/rynok-umnyh-chasov-v-rossii-vyros-vdvoe.html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3133387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A14328-4CA3-4BFC-8736-9E1F35EB5707}"/>
              </a:ext>
            </a:extLst>
          </p:cNvPr>
          <p:cNvSpPr/>
          <p:nvPr/>
        </p:nvSpPr>
        <p:spPr>
          <a:xfrm>
            <a:off x="929638" y="8854439"/>
            <a:ext cx="5486400" cy="106680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0998F06A-6D39-E690-1017-532C2D715E50}"/>
              </a:ext>
            </a:extLst>
          </p:cNvPr>
          <p:cNvSpPr txBox="1"/>
          <p:nvPr/>
        </p:nvSpPr>
        <p:spPr>
          <a:xfrm>
            <a:off x="908050" y="879238"/>
            <a:ext cx="12836989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013E99"/>
                </a:solidFill>
                <a:latin typeface="Arial"/>
                <a:cs typeface="Arial"/>
              </a:rPr>
              <a:t>Структура издержек и бизнес модель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A2927C-9383-6908-017B-8EA3583D7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824" y="827093"/>
            <a:ext cx="1539488" cy="1428534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B2B9BE2-F561-B0E9-E786-DCBF85C585F2}"/>
              </a:ext>
            </a:extLst>
          </p:cNvPr>
          <p:cNvCxnSpPr>
            <a:cxnSpLocks/>
          </p:cNvCxnSpPr>
          <p:nvPr/>
        </p:nvCxnSpPr>
        <p:spPr>
          <a:xfrm flipH="1">
            <a:off x="929638" y="1692275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7">
            <a:extLst>
              <a:ext uri="{FF2B5EF4-FFF2-40B4-BE49-F238E27FC236}">
                <a16:creationId xmlns:a16="http://schemas.microsoft.com/office/drawing/2014/main" id="{5844CF66-57B4-41F8-B5CB-F584F29DD721}"/>
              </a:ext>
            </a:extLst>
          </p:cNvPr>
          <p:cNvSpPr txBox="1"/>
          <p:nvPr/>
        </p:nvSpPr>
        <p:spPr>
          <a:xfrm>
            <a:off x="481328" y="8016239"/>
            <a:ext cx="851644" cy="20502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1873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E55F3DA-FE93-44B9-A723-64E7E33FAD9B}"/>
              </a:ext>
            </a:extLst>
          </p:cNvPr>
          <p:cNvSpPr/>
          <p:nvPr/>
        </p:nvSpPr>
        <p:spPr>
          <a:xfrm>
            <a:off x="7156450" y="8855075"/>
            <a:ext cx="5486400" cy="106616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FE10BA8B-07F6-4760-BD54-F4BBC7F603CC}"/>
              </a:ext>
            </a:extLst>
          </p:cNvPr>
          <p:cNvSpPr txBox="1"/>
          <p:nvPr/>
        </p:nvSpPr>
        <p:spPr>
          <a:xfrm>
            <a:off x="6708140" y="8016874"/>
            <a:ext cx="1003298" cy="20502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1873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13383262" y="8854440"/>
            <a:ext cx="5486400" cy="10668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54B0DC6C-46AE-42ED-9B9B-78F35285BD7A}"/>
              </a:ext>
            </a:extLst>
          </p:cNvPr>
          <p:cNvSpPr txBox="1"/>
          <p:nvPr/>
        </p:nvSpPr>
        <p:spPr>
          <a:xfrm>
            <a:off x="12934952" y="8016239"/>
            <a:ext cx="1003298" cy="20502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1873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68AE3E70-218B-4AAC-821C-62506564BB0F}"/>
              </a:ext>
            </a:extLst>
          </p:cNvPr>
          <p:cNvSpPr txBox="1"/>
          <p:nvPr/>
        </p:nvSpPr>
        <p:spPr>
          <a:xfrm>
            <a:off x="1661203" y="9159239"/>
            <a:ext cx="4245612" cy="4203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99"/>
              </a:lnSpc>
              <a:spcBef>
                <a:spcPts val="95"/>
              </a:spcBef>
            </a:pPr>
            <a:r>
              <a:rPr lang="ru-RU" sz="2800" b="1" dirty="0">
                <a:solidFill>
                  <a:srgbClr val="1D4992"/>
                </a:solidFill>
                <a:latin typeface="Arial"/>
                <a:cs typeface="Arial"/>
              </a:rPr>
              <a:t>ДЕТИ</a:t>
            </a: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9463DCF6-E65D-42B6-AC60-DB0BDED7DCE0}"/>
              </a:ext>
            </a:extLst>
          </p:cNvPr>
          <p:cNvSpPr txBox="1"/>
          <p:nvPr/>
        </p:nvSpPr>
        <p:spPr>
          <a:xfrm>
            <a:off x="8003540" y="9159239"/>
            <a:ext cx="4245612" cy="4203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99"/>
              </a:lnSpc>
              <a:spcBef>
                <a:spcPts val="95"/>
              </a:spcBef>
            </a:pPr>
            <a:r>
              <a:rPr lang="ru-RU" sz="2800" b="1" dirty="0">
                <a:solidFill>
                  <a:srgbClr val="1D4992"/>
                </a:solidFill>
                <a:latin typeface="Arial"/>
                <a:cs typeface="Arial"/>
              </a:rPr>
              <a:t>РОДИТЕЛИ</a:t>
            </a: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9C88E77D-BDE7-4181-8259-EFCFAE99242C}"/>
              </a:ext>
            </a:extLst>
          </p:cNvPr>
          <p:cNvSpPr txBox="1"/>
          <p:nvPr/>
        </p:nvSpPr>
        <p:spPr>
          <a:xfrm>
            <a:off x="14230352" y="9159239"/>
            <a:ext cx="4245612" cy="4203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99"/>
              </a:lnSpc>
              <a:spcBef>
                <a:spcPts val="95"/>
              </a:spcBef>
            </a:pPr>
            <a:r>
              <a:rPr lang="ru-RU" sz="2800" b="1" dirty="0">
                <a:solidFill>
                  <a:srgbClr val="1D4992"/>
                </a:solidFill>
                <a:latin typeface="Arial"/>
                <a:cs typeface="Arial"/>
              </a:rPr>
              <a:t>ВАРЧИ</a:t>
            </a: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816249D5-FCFE-4D00-B453-088557266157}"/>
              </a:ext>
            </a:extLst>
          </p:cNvPr>
          <p:cNvSpPr txBox="1">
            <a:spLocks/>
          </p:cNvSpPr>
          <p:nvPr/>
        </p:nvSpPr>
        <p:spPr>
          <a:xfrm>
            <a:off x="2355850" y="7309068"/>
            <a:ext cx="14637969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9050" marR="5080" algn="ctr">
              <a:lnSpc>
                <a:spcPct val="100499"/>
              </a:lnSpc>
              <a:spcBef>
                <a:spcPts val="95"/>
              </a:spcBef>
            </a:pPr>
            <a:r>
              <a:rPr lang="ru-RU" sz="4800" spc="130">
                <a:solidFill>
                  <a:srgbClr val="1D4992"/>
                </a:solidFill>
                <a:latin typeface="Arial Black"/>
                <a:cs typeface="Arial Black"/>
              </a:rPr>
              <a:t>НАШИ КЛИЕНТЫ</a:t>
            </a:r>
            <a:endParaRPr lang="ru-RU" sz="4800" spc="130" dirty="0">
              <a:solidFill>
                <a:srgbClr val="1D4992"/>
              </a:solidFill>
              <a:latin typeface="Arial Black"/>
              <a:cs typeface="Arial Black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B38ED8-AABF-4B44-A854-D94C89BC093B}"/>
              </a:ext>
            </a:extLst>
          </p:cNvPr>
          <p:cNvSpPr txBox="1"/>
          <p:nvPr/>
        </p:nvSpPr>
        <p:spPr>
          <a:xfrm>
            <a:off x="881425" y="2109473"/>
            <a:ext cx="1463796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ru-RU" sz="32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Предполагаемыми пользователями нашего устройства являются не только дети, но и их родители, которые ищут безопасные и эффективные решения для использования. Также мы видим потенциальную заинтересованность со стороны медицинских работников, которые могут рекомендовать наш продукт в качестве инструмента для мониторинга здоровья и развития детей. Таким образом, мы создали продукт, который учитывает интересы всех сторон: детей, их родителей и медиков. Это делает его конкурентоспособным и потенциально успешным на рынке.</a:t>
            </a:r>
          </a:p>
          <a:p>
            <a:pPr algn="just"/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26527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7CBEDF-CC38-459F-B126-C4DA9877EC9C}"/>
              </a:ext>
            </a:extLst>
          </p:cNvPr>
          <p:cNvSpPr/>
          <p:nvPr/>
        </p:nvSpPr>
        <p:spPr>
          <a:xfrm>
            <a:off x="-313553" y="0"/>
            <a:ext cx="20421600" cy="11309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BC469D-E1CA-4D99-A7F9-E3231B7AC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3050" y="396875"/>
            <a:ext cx="1539488" cy="1428534"/>
          </a:xfrm>
          <a:prstGeom prst="rect">
            <a:avLst/>
          </a:prstGeom>
        </p:spPr>
      </p:pic>
      <p:sp>
        <p:nvSpPr>
          <p:cNvPr id="4" name="object 14">
            <a:extLst>
              <a:ext uri="{FF2B5EF4-FFF2-40B4-BE49-F238E27FC236}">
                <a16:creationId xmlns:a16="http://schemas.microsoft.com/office/drawing/2014/main" id="{4CE15AAC-64CA-4E30-9ED1-E07B530681E5}"/>
              </a:ext>
            </a:extLst>
          </p:cNvPr>
          <p:cNvSpPr txBox="1"/>
          <p:nvPr/>
        </p:nvSpPr>
        <p:spPr>
          <a:xfrm>
            <a:off x="511562" y="549275"/>
            <a:ext cx="12836989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013E99"/>
                </a:solidFill>
                <a:latin typeface="Arial"/>
                <a:cs typeface="Arial"/>
              </a:rPr>
              <a:t>Структура издержек и бизнес модель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D82AE7D-A4CB-46A2-8BAD-9805A76D87C3}"/>
              </a:ext>
            </a:extLst>
          </p:cNvPr>
          <p:cNvCxnSpPr>
            <a:cxnSpLocks/>
          </p:cNvCxnSpPr>
          <p:nvPr/>
        </p:nvCxnSpPr>
        <p:spPr>
          <a:xfrm flipH="1">
            <a:off x="533150" y="1362312"/>
            <a:ext cx="1219200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A6F2EBF-9E31-4D59-8A74-8B48423074A4}"/>
              </a:ext>
            </a:extLst>
          </p:cNvPr>
          <p:cNvSpPr/>
          <p:nvPr/>
        </p:nvSpPr>
        <p:spPr>
          <a:xfrm>
            <a:off x="489972" y="2149475"/>
            <a:ext cx="52517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800" dirty="0"/>
              <a:t>Индустриальный партнер в лице Южного Федерального университета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0EDD8ED-B782-46D5-BF36-AC45653C6FAD}"/>
              </a:ext>
            </a:extLst>
          </p:cNvPr>
          <p:cNvSpPr/>
          <p:nvPr/>
        </p:nvSpPr>
        <p:spPr>
          <a:xfrm>
            <a:off x="511562" y="1521773"/>
            <a:ext cx="2530088" cy="7871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Партнеры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6F4F137-755D-4F9A-AD2F-91A6AE13420D}"/>
              </a:ext>
            </a:extLst>
          </p:cNvPr>
          <p:cNvSpPr/>
          <p:nvPr/>
        </p:nvSpPr>
        <p:spPr>
          <a:xfrm>
            <a:off x="528658" y="4893881"/>
            <a:ext cx="4859266" cy="5257800"/>
          </a:xfrm>
          <a:prstGeom prst="roundRect">
            <a:avLst>
              <a:gd name="adj" fmla="val 1018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Tx/>
              <a:buChar char="-"/>
            </a:pPr>
            <a:r>
              <a:rPr lang="ru-RU" sz="2800" dirty="0"/>
              <a:t>Команда разработки ЮФУ: аналитики, редакторы, инженеры.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Понятный интерфейс устройства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Понятный интерфейс приложения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Лаборатории и помещения для разработки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270D297-2747-47BF-948E-8F3C6F5B92A0}"/>
              </a:ext>
            </a:extLst>
          </p:cNvPr>
          <p:cNvSpPr/>
          <p:nvPr/>
        </p:nvSpPr>
        <p:spPr>
          <a:xfrm>
            <a:off x="3565568" y="4292968"/>
            <a:ext cx="1822356" cy="12136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Ключевые ресурсы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C72A6C6-9B71-4C40-8F33-E5955C1399D5}"/>
              </a:ext>
            </a:extLst>
          </p:cNvPr>
          <p:cNvSpPr/>
          <p:nvPr/>
        </p:nvSpPr>
        <p:spPr>
          <a:xfrm>
            <a:off x="6010784" y="2149475"/>
            <a:ext cx="4346066" cy="25146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Tx/>
              <a:buChar char="-"/>
            </a:pPr>
            <a:r>
              <a:rPr lang="ru-RU" sz="2800" dirty="0"/>
              <a:t>Зарплата рабочим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Закупка материалов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Консультации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Обслуживание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Расходы на рекламу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FEEC403-ADAB-4AFB-BFB4-52849B982A53}"/>
              </a:ext>
            </a:extLst>
          </p:cNvPr>
          <p:cNvSpPr/>
          <p:nvPr/>
        </p:nvSpPr>
        <p:spPr>
          <a:xfrm>
            <a:off x="7826762" y="1414048"/>
            <a:ext cx="2530088" cy="9611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издержек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E371463-A9D9-4EA2-ACCC-6D5B4DA53582}"/>
              </a:ext>
            </a:extLst>
          </p:cNvPr>
          <p:cNvSpPr/>
          <p:nvPr/>
        </p:nvSpPr>
        <p:spPr>
          <a:xfrm>
            <a:off x="5708650" y="6132091"/>
            <a:ext cx="5465558" cy="3505200"/>
          </a:xfrm>
          <a:prstGeom prst="roundRect">
            <a:avLst>
              <a:gd name="adj" fmla="val 13142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Tx/>
              <a:buChar char="-"/>
            </a:pPr>
            <a:r>
              <a:rPr lang="ru-RU" sz="2800" dirty="0"/>
              <a:t>Создание сайта продукта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Продвижение продукта в виде рекламы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Размещение на маркет </a:t>
            </a:r>
            <a:r>
              <a:rPr lang="ru-RU" sz="2800" dirty="0" err="1"/>
              <a:t>плейсах</a:t>
            </a:r>
            <a:endParaRPr lang="ru-RU" sz="2800" dirty="0"/>
          </a:p>
          <a:p>
            <a:pPr marL="457200" indent="-457200" algn="l">
              <a:buFontTx/>
              <a:buChar char="-"/>
            </a:pPr>
            <a:r>
              <a:rPr lang="ru-RU" sz="2800" dirty="0"/>
              <a:t>Расширение клиентской базы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B65A502-A028-417F-8758-B73EC95C8902}"/>
              </a:ext>
            </a:extLst>
          </p:cNvPr>
          <p:cNvSpPr/>
          <p:nvPr/>
        </p:nvSpPr>
        <p:spPr>
          <a:xfrm>
            <a:off x="5726304" y="5426075"/>
            <a:ext cx="3541263" cy="9611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Ключевые виды деятельности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DB54BF8-DEF2-4284-816F-DE30F25FF51E}"/>
              </a:ext>
            </a:extLst>
          </p:cNvPr>
          <p:cNvSpPr/>
          <p:nvPr/>
        </p:nvSpPr>
        <p:spPr>
          <a:xfrm>
            <a:off x="10693435" y="2085724"/>
            <a:ext cx="5251700" cy="3416551"/>
          </a:xfrm>
          <a:prstGeom prst="roundRect">
            <a:avLst>
              <a:gd name="adj" fmla="val 108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Tx/>
              <a:buChar char="-"/>
            </a:pPr>
            <a:r>
              <a:rPr lang="ru-RU" sz="2800" dirty="0"/>
              <a:t>Точность измерения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Информативность для врача Контроль состояния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Снижение риска остаться без помощи 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Связь пользователя с </a:t>
            </a:r>
            <a:r>
              <a:rPr lang="ru-RU" sz="2800" dirty="0" err="1"/>
              <a:t>врачем</a:t>
            </a:r>
            <a:endParaRPr lang="ru-RU" sz="28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C6FB0CE-7B70-4605-820C-84198F973F86}"/>
              </a:ext>
            </a:extLst>
          </p:cNvPr>
          <p:cNvSpPr/>
          <p:nvPr/>
        </p:nvSpPr>
        <p:spPr>
          <a:xfrm>
            <a:off x="10661650" y="1469321"/>
            <a:ext cx="4390297" cy="7535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Ценностные предложения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DB6841C-240C-462D-BCAD-34FCCA0D31BA}"/>
              </a:ext>
            </a:extLst>
          </p:cNvPr>
          <p:cNvSpPr/>
          <p:nvPr/>
        </p:nvSpPr>
        <p:spPr>
          <a:xfrm>
            <a:off x="11360786" y="6374104"/>
            <a:ext cx="4636900" cy="1828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Tx/>
              <a:buChar char="-"/>
            </a:pPr>
            <a:r>
              <a:rPr lang="en-US" sz="2800" dirty="0"/>
              <a:t>VK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Телеграмм канал продукта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Сайт продукта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B6BFA5E-1CF7-4709-8009-7A21FD2DEDFC}"/>
              </a:ext>
            </a:extLst>
          </p:cNvPr>
          <p:cNvSpPr/>
          <p:nvPr/>
        </p:nvSpPr>
        <p:spPr>
          <a:xfrm>
            <a:off x="11347450" y="5635459"/>
            <a:ext cx="2964317" cy="7871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Каналы продаж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2CEDA15-D429-4F32-A279-5943CE58184B}"/>
              </a:ext>
            </a:extLst>
          </p:cNvPr>
          <p:cNvSpPr/>
          <p:nvPr/>
        </p:nvSpPr>
        <p:spPr>
          <a:xfrm>
            <a:off x="11431780" y="9039698"/>
            <a:ext cx="8365442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Tx/>
              <a:buChar char="-"/>
            </a:pPr>
            <a:r>
              <a:rPr lang="ru-RU" sz="2800" dirty="0"/>
              <a:t>Продажа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Создание доп. Опций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Сервисное и гарантированное обслуживание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9192AD2-8213-4829-A7A3-CE754CC94E2A}"/>
              </a:ext>
            </a:extLst>
          </p:cNvPr>
          <p:cNvSpPr/>
          <p:nvPr/>
        </p:nvSpPr>
        <p:spPr>
          <a:xfrm>
            <a:off x="11453370" y="8447031"/>
            <a:ext cx="3856480" cy="7871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Потоки поступления доходов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44D216C4-04AE-4FA6-A400-9F6315850FED}"/>
              </a:ext>
            </a:extLst>
          </p:cNvPr>
          <p:cNvSpPr/>
          <p:nvPr/>
        </p:nvSpPr>
        <p:spPr>
          <a:xfrm>
            <a:off x="16255960" y="3132108"/>
            <a:ext cx="3541262" cy="5070795"/>
          </a:xfrm>
          <a:prstGeom prst="roundRect">
            <a:avLst>
              <a:gd name="adj" fmla="val 9384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Tx/>
              <a:buChar char="-"/>
            </a:pPr>
            <a:r>
              <a:rPr lang="ru-RU" sz="2800" dirty="0"/>
              <a:t>Таргетированная реклама 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Контекстная реклама</a:t>
            </a:r>
          </a:p>
          <a:p>
            <a:pPr marL="457200" indent="-457200" algn="l">
              <a:buFontTx/>
              <a:buChar char="-"/>
            </a:pPr>
            <a:r>
              <a:rPr lang="ru-RU" sz="2800" dirty="0" err="1"/>
              <a:t>Тв</a:t>
            </a:r>
            <a:r>
              <a:rPr lang="ru-RU" sz="2800" dirty="0"/>
              <a:t> - каналы о здоровье 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Выставки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Форумы</a:t>
            </a:r>
          </a:p>
          <a:p>
            <a:pPr marL="457200" indent="-457200" algn="l">
              <a:buFontTx/>
              <a:buChar char="-"/>
            </a:pPr>
            <a:r>
              <a:rPr lang="ru-RU" sz="2800" dirty="0"/>
              <a:t>Другие презентации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D9ABD5A4-D329-4754-9BAB-1ECA23A96EF9}"/>
              </a:ext>
            </a:extLst>
          </p:cNvPr>
          <p:cNvSpPr/>
          <p:nvPr/>
        </p:nvSpPr>
        <p:spPr>
          <a:xfrm>
            <a:off x="16180842" y="2225675"/>
            <a:ext cx="2641952" cy="113199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Каналы продвижения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40816198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0998F06A-6D39-E690-1017-532C2D715E50}"/>
              </a:ext>
            </a:extLst>
          </p:cNvPr>
          <p:cNvSpPr txBox="1"/>
          <p:nvPr/>
        </p:nvSpPr>
        <p:spPr>
          <a:xfrm>
            <a:off x="664867" y="377738"/>
            <a:ext cx="11176054" cy="6535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013E99"/>
                </a:solidFill>
                <a:latin typeface="Arial"/>
                <a:cs typeface="Arial"/>
              </a:rPr>
              <a:t>Команда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B2B9BE2-F561-B0E9-E786-DCBF85C585F2}"/>
              </a:ext>
            </a:extLst>
          </p:cNvPr>
          <p:cNvCxnSpPr>
            <a:cxnSpLocks/>
          </p:cNvCxnSpPr>
          <p:nvPr/>
        </p:nvCxnSpPr>
        <p:spPr>
          <a:xfrm>
            <a:off x="664867" y="980155"/>
            <a:ext cx="1063078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7E153D2-B281-4A8B-8C57-A62775B6C9B6}"/>
              </a:ext>
            </a:extLst>
          </p:cNvPr>
          <p:cNvSpPr/>
          <p:nvPr/>
        </p:nvSpPr>
        <p:spPr>
          <a:xfrm>
            <a:off x="24130" y="6035675"/>
            <a:ext cx="20079970" cy="5434463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A32573-DAD7-4874-AF3E-838B0D98CF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5" r="14199" b="9948"/>
          <a:stretch/>
        </p:blipFill>
        <p:spPr>
          <a:xfrm>
            <a:off x="8270979" y="1237323"/>
            <a:ext cx="3013883" cy="34358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1EE3B4-282F-4F78-909E-9398D91379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0" b="15313"/>
          <a:stretch/>
        </p:blipFill>
        <p:spPr>
          <a:xfrm>
            <a:off x="12327349" y="1240937"/>
            <a:ext cx="3013883" cy="341071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F7CD3B-7B3A-42AF-AB8B-EB00CF2746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0" b="29438"/>
          <a:stretch/>
        </p:blipFill>
        <p:spPr>
          <a:xfrm>
            <a:off x="16433202" y="1244593"/>
            <a:ext cx="3030161" cy="341578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ACBABD-55C4-4FE4-884F-4F80CFD190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5" b="28227"/>
          <a:stretch/>
        </p:blipFill>
        <p:spPr>
          <a:xfrm>
            <a:off x="507154" y="1276971"/>
            <a:ext cx="3011675" cy="3428793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9E712F8-A536-436E-A450-61AE6AF75F22}"/>
              </a:ext>
            </a:extLst>
          </p:cNvPr>
          <p:cNvGrpSpPr/>
          <p:nvPr/>
        </p:nvGrpSpPr>
        <p:grpSpPr>
          <a:xfrm>
            <a:off x="16433204" y="1240937"/>
            <a:ext cx="2995328" cy="4575655"/>
            <a:chOff x="470314" y="1128409"/>
            <a:chExt cx="1757320" cy="216225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3740676-3478-47FF-9CBA-83CC33E485E7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9ABB0433-BA5C-4F13-9EF6-63776BEF392C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</a:rPr>
                <a:t>Титов Дмитрий Иванович</a:t>
              </a:r>
            </a:p>
            <a:p>
              <a:pPr algn="ctr"/>
              <a:r>
                <a:rPr lang="ru-RU" sz="2000" b="0" i="0" kern="1200" dirty="0">
                  <a:solidFill>
                    <a:srgbClr val="4F81BD"/>
                  </a:solidFill>
                  <a:effectLst/>
                  <a:latin typeface="+mn-lt"/>
                  <a:ea typeface="+mn-ea"/>
                  <a:cs typeface="+mn-cs"/>
                </a:rPr>
                <a:t>Поиск исследований</a:t>
              </a:r>
              <a:endParaRPr lang="ru-RU" sz="2000" dirty="0">
                <a:solidFill>
                  <a:srgbClr val="4F81BD"/>
                </a:solidFill>
              </a:endParaRP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239DC8-B2CA-4011-A219-3D0A23B269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5" t="5459" r="15403" b="7245"/>
          <a:stretch/>
        </p:blipFill>
        <p:spPr>
          <a:xfrm>
            <a:off x="4368065" y="1279644"/>
            <a:ext cx="3012617" cy="3412379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A4E2EDD-FAB6-47CE-A956-9F5F1D89023F}"/>
              </a:ext>
            </a:extLst>
          </p:cNvPr>
          <p:cNvGrpSpPr/>
          <p:nvPr/>
        </p:nvGrpSpPr>
        <p:grpSpPr>
          <a:xfrm>
            <a:off x="8268496" y="1237323"/>
            <a:ext cx="2995328" cy="4575655"/>
            <a:chOff x="470314" y="1128409"/>
            <a:chExt cx="1757320" cy="2162254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4C45A7C-EBCE-4583-BA5F-A6B9FDB234A8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BACA7796-D306-4881-AEA7-05CBA18D8FFE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chemeClr val="tx1"/>
                  </a:solidFill>
                </a:rPr>
                <a:t>Абуев</a:t>
              </a:r>
              <a:r>
                <a:rPr lang="ru-RU" sz="2000" dirty="0">
                  <a:solidFill>
                    <a:schemeClr val="tx1"/>
                  </a:solidFill>
                </a:rPr>
                <a:t> </a:t>
              </a:r>
              <a:r>
                <a:rPr lang="ru-RU" sz="2000" dirty="0" err="1">
                  <a:solidFill>
                    <a:schemeClr val="tx1"/>
                  </a:solidFill>
                </a:rPr>
                <a:t>Бейболат</a:t>
              </a:r>
              <a:r>
                <a:rPr lang="ru-RU" sz="2000" dirty="0">
                  <a:solidFill>
                    <a:schemeClr val="tx1"/>
                  </a:solidFill>
                </a:rPr>
                <a:t> </a:t>
              </a:r>
              <a:r>
                <a:rPr lang="ru-RU" sz="2000" dirty="0" err="1">
                  <a:solidFill>
                    <a:schemeClr val="tx1"/>
                  </a:solidFill>
                </a:rPr>
                <a:t>Мурадович</a:t>
              </a:r>
              <a:endParaRPr lang="ru-RU" sz="2000" dirty="0">
                <a:solidFill>
                  <a:schemeClr val="tx1"/>
                </a:solidFill>
              </a:endParaRPr>
            </a:p>
            <a:p>
              <a:pPr algn="ctr"/>
              <a:r>
                <a:rPr lang="ru-RU" sz="2000" kern="1200" dirty="0">
                  <a:solidFill>
                    <a:srgbClr val="4F81BD"/>
                  </a:solidFill>
                </a:rPr>
                <a:t>Исследователь</a:t>
              </a:r>
              <a:r>
                <a:rPr lang="ru-RU" sz="2000" b="0" i="0" kern="1200" dirty="0">
                  <a:solidFill>
                    <a:srgbClr val="4F81BD"/>
                  </a:solidFill>
                  <a:effectLst/>
                  <a:latin typeface="+mn-lt"/>
                  <a:ea typeface="+mn-ea"/>
                  <a:cs typeface="+mn-cs"/>
                </a:rPr>
                <a:t> аналогов</a:t>
              </a:r>
              <a:endParaRPr lang="ru-RU" sz="2000" dirty="0">
                <a:solidFill>
                  <a:srgbClr val="4F81BD"/>
                </a:solidFill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64F23204-4E41-4251-8B88-6884C970DAC2}"/>
              </a:ext>
            </a:extLst>
          </p:cNvPr>
          <p:cNvGrpSpPr/>
          <p:nvPr/>
        </p:nvGrpSpPr>
        <p:grpSpPr>
          <a:xfrm>
            <a:off x="12318737" y="1235075"/>
            <a:ext cx="2995328" cy="4575655"/>
            <a:chOff x="470314" y="1128409"/>
            <a:chExt cx="1757320" cy="2162254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2AC94D8-9D81-48F8-A3E8-ACAE2213E809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3BAEEB2-1783-47CA-A8BC-84D329B9EA74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</a:rPr>
                <a:t>Петренко Даниил Юрьевич</a:t>
              </a:r>
            </a:p>
            <a:p>
              <a:pPr algn="ctr"/>
              <a:r>
                <a:rPr lang="ru-RU" sz="2000" b="0" i="0" kern="1200" dirty="0">
                  <a:solidFill>
                    <a:srgbClr val="4F81BD"/>
                  </a:solidFill>
                  <a:effectLst/>
                  <a:latin typeface="+mn-lt"/>
                  <a:ea typeface="+mn-ea"/>
                  <a:cs typeface="+mn-cs"/>
                </a:rPr>
                <a:t>Обзорщик литературы</a:t>
              </a:r>
              <a:endParaRPr lang="ru-RU" sz="2000" dirty="0">
                <a:solidFill>
                  <a:srgbClr val="4F81BD"/>
                </a:solidFill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64C52DD4-47A4-409D-BE1E-58BBB21DA077}"/>
              </a:ext>
            </a:extLst>
          </p:cNvPr>
          <p:cNvGrpSpPr/>
          <p:nvPr/>
        </p:nvGrpSpPr>
        <p:grpSpPr>
          <a:xfrm>
            <a:off x="4358784" y="1276971"/>
            <a:ext cx="2995328" cy="4575655"/>
            <a:chOff x="470314" y="1128409"/>
            <a:chExt cx="1757320" cy="2162254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86660AB6-0FEF-42D6-BDB2-7DA89FAFF7CC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180E83BB-3D50-420C-86AD-56810FABEBC4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chemeClr val="tx1"/>
                  </a:solidFill>
                </a:rPr>
                <a:t>Кушхаканов</a:t>
              </a:r>
              <a:r>
                <a:rPr lang="ru-RU" sz="2000" dirty="0">
                  <a:solidFill>
                    <a:schemeClr val="tx1"/>
                  </a:solidFill>
                </a:rPr>
                <a:t> Абдурахман Русланович</a:t>
              </a:r>
            </a:p>
            <a:p>
              <a:pPr algn="ctr"/>
              <a:r>
                <a:rPr lang="ru-RU" sz="2000" dirty="0" err="1">
                  <a:solidFill>
                    <a:srgbClr val="4F81BD"/>
                  </a:solidFill>
                </a:rPr>
                <a:t>Сис</a:t>
              </a:r>
              <a:r>
                <a:rPr lang="ru-RU" sz="2000" dirty="0">
                  <a:solidFill>
                    <a:srgbClr val="4F81BD"/>
                  </a:solidFill>
                </a:rPr>
                <a:t> админ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7FB7D87F-DA14-4EB7-BCFE-4C3C1A223165}"/>
              </a:ext>
            </a:extLst>
          </p:cNvPr>
          <p:cNvGrpSpPr/>
          <p:nvPr/>
        </p:nvGrpSpPr>
        <p:grpSpPr>
          <a:xfrm>
            <a:off x="500338" y="1277199"/>
            <a:ext cx="2995328" cy="4575655"/>
            <a:chOff x="470314" y="1128409"/>
            <a:chExt cx="1757320" cy="2162254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194D6D4-474A-4249-ADA6-940789E1039A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CBD91BD5-B7A8-47AB-B66A-8F257483A618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</a:rPr>
                <a:t>Лаврищев Роман Алексеевич</a:t>
              </a:r>
            </a:p>
            <a:p>
              <a:pPr algn="ctr"/>
              <a:r>
                <a:rPr lang="ru-RU" sz="2000" dirty="0">
                  <a:solidFill>
                    <a:srgbClr val="4F81BD"/>
                  </a:solidFill>
                </a:rPr>
                <a:t>Младший админ</a:t>
              </a:r>
            </a:p>
          </p:txBody>
        </p:sp>
      </p:grp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ED6A576-CF58-48FB-AD68-5C91DA6CE9B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r="9183"/>
          <a:stretch/>
        </p:blipFill>
        <p:spPr>
          <a:xfrm>
            <a:off x="16467911" y="6454998"/>
            <a:ext cx="3005106" cy="33340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EF8389C-7B1E-4CF3-B0F8-DA498E549E6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0"/>
          <a:stretch/>
        </p:blipFill>
        <p:spPr>
          <a:xfrm>
            <a:off x="499745" y="6467557"/>
            <a:ext cx="2995919" cy="334414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A877F618-C341-470E-BA93-634BD665CE0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" b="25673"/>
          <a:stretch/>
        </p:blipFill>
        <p:spPr>
          <a:xfrm>
            <a:off x="4358784" y="6422141"/>
            <a:ext cx="2988764" cy="3333209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E29C89E-C307-483F-A000-93D7E10DFEB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2"/>
          <a:stretch/>
        </p:blipFill>
        <p:spPr>
          <a:xfrm>
            <a:off x="8293245" y="6431071"/>
            <a:ext cx="2991617" cy="333537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0A53469-6384-43B7-BC05-B182AA28846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1"/>
          <a:stretch/>
        </p:blipFill>
        <p:spPr>
          <a:xfrm>
            <a:off x="12315785" y="6467854"/>
            <a:ext cx="2996040" cy="3321148"/>
          </a:xfrm>
          <a:prstGeom prst="rect">
            <a:avLst/>
          </a:prstGeom>
        </p:spPr>
      </p:pic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222C1DBD-FC2D-4467-B0A9-C02DF0D5C3CA}"/>
              </a:ext>
            </a:extLst>
          </p:cNvPr>
          <p:cNvGrpSpPr/>
          <p:nvPr/>
        </p:nvGrpSpPr>
        <p:grpSpPr>
          <a:xfrm>
            <a:off x="12310445" y="6429068"/>
            <a:ext cx="2995326" cy="4712007"/>
            <a:chOff x="470314" y="1128409"/>
            <a:chExt cx="1757320" cy="2273289"/>
          </a:xfrm>
        </p:grpSpPr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D7618864-911A-4A58-BEBD-D049D616D9E4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B520B36C-5B58-4552-A816-D667BE372A6F}"/>
                </a:ext>
              </a:extLst>
            </p:cNvPr>
            <p:cNvSpPr/>
            <p:nvPr/>
          </p:nvSpPr>
          <p:spPr>
            <a:xfrm>
              <a:off x="470314" y="2742672"/>
              <a:ext cx="1757319" cy="65902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Егоров Алексей Дмитриевич</a:t>
              </a:r>
            </a:p>
            <a:p>
              <a:pPr algn="ctr"/>
              <a:r>
                <a:rPr lang="ru-RU" sz="2000" dirty="0">
                  <a:solidFill>
                    <a:schemeClr val="accent1"/>
                  </a:solidFill>
                </a:rPr>
                <a:t>Компоновщик информации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3B0384AD-748C-4AC6-8979-C7C192D90AB1}"/>
              </a:ext>
            </a:extLst>
          </p:cNvPr>
          <p:cNvGrpSpPr/>
          <p:nvPr/>
        </p:nvGrpSpPr>
        <p:grpSpPr>
          <a:xfrm>
            <a:off x="4349954" y="6423220"/>
            <a:ext cx="2995326" cy="4481857"/>
            <a:chOff x="470314" y="1128409"/>
            <a:chExt cx="1757320" cy="2162254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F378E83E-B470-4BF5-89C0-A2E647B41F62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0F414B5A-2F19-4019-A125-4BBD90740638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Крамаренко Даниил Денисович</a:t>
              </a:r>
            </a:p>
            <a:p>
              <a:pPr algn="ctr"/>
              <a:r>
                <a:rPr lang="ru-RU" sz="2000" dirty="0">
                  <a:solidFill>
                    <a:srgbClr val="4F81BD"/>
                  </a:solidFill>
                </a:rPr>
                <a:t>Лидер</a:t>
              </a:r>
              <a:r>
                <a:rPr lang="ru-RU" sz="2000" dirty="0">
                  <a:solidFill>
                    <a:schemeClr val="accent1"/>
                  </a:solidFill>
                </a:rPr>
                <a:t> команды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16B153AF-D220-418F-AD3F-12F4ED8CE610}"/>
              </a:ext>
            </a:extLst>
          </p:cNvPr>
          <p:cNvGrpSpPr/>
          <p:nvPr/>
        </p:nvGrpSpPr>
        <p:grpSpPr>
          <a:xfrm>
            <a:off x="8293247" y="6426151"/>
            <a:ext cx="2995326" cy="4481857"/>
            <a:chOff x="470314" y="1128409"/>
            <a:chExt cx="1757320" cy="2162254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1E53546F-49F8-4B05-8AF7-653E9359CBD5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981CC6BA-1636-4EEA-82FA-F36B8A08C7B9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Кривонос Максим Юрьевич </a:t>
              </a:r>
            </a:p>
            <a:p>
              <a:pPr algn="ctr"/>
              <a:r>
                <a:rPr lang="ru-RU" sz="2000" dirty="0">
                  <a:solidFill>
                    <a:schemeClr val="accent1"/>
                  </a:solidFill>
                </a:rPr>
                <a:t>Спикер</a:t>
              </a: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184B7DB2-6286-4785-B459-94A16F65A195}"/>
              </a:ext>
            </a:extLst>
          </p:cNvPr>
          <p:cNvGrpSpPr/>
          <p:nvPr/>
        </p:nvGrpSpPr>
        <p:grpSpPr>
          <a:xfrm>
            <a:off x="494782" y="6468941"/>
            <a:ext cx="2995326" cy="4481857"/>
            <a:chOff x="470314" y="1128409"/>
            <a:chExt cx="1757320" cy="2162254"/>
          </a:xfrm>
        </p:grpSpPr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DE458487-5A37-46EF-8BEC-7596596E3DCD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71FE98C6-B680-4098-86D7-F6B6888F0A4C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Ткачев Илья</a:t>
              </a:r>
            </a:p>
            <a:p>
              <a:pPr algn="ctr"/>
              <a:r>
                <a:rPr lang="ru-RU" sz="2000" dirty="0"/>
                <a:t> Сергеевич</a:t>
              </a:r>
            </a:p>
            <a:p>
              <a:pPr algn="ctr"/>
              <a:r>
                <a:rPr lang="ru-RU" sz="2000" kern="1200" dirty="0">
                  <a:solidFill>
                    <a:srgbClr val="4F81BD"/>
                  </a:solidFill>
                </a:rPr>
                <a:t>Редактор</a:t>
              </a:r>
              <a:endParaRPr lang="ru-RU" sz="2000" dirty="0">
                <a:solidFill>
                  <a:srgbClr val="4F81BD"/>
                </a:solidFill>
              </a:endParaRPr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75FA8127-B5F2-4F9F-A4B2-470FE3561C77}"/>
              </a:ext>
            </a:extLst>
          </p:cNvPr>
          <p:cNvGrpSpPr/>
          <p:nvPr/>
        </p:nvGrpSpPr>
        <p:grpSpPr>
          <a:xfrm>
            <a:off x="16467912" y="6454392"/>
            <a:ext cx="2995326" cy="4481857"/>
            <a:chOff x="470314" y="1128409"/>
            <a:chExt cx="1757320" cy="2162254"/>
          </a:xfrm>
        </p:grpSpPr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66679BEA-FC8B-4E84-84FB-FACFCDC75280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58A510B1-0EDC-4567-ABF8-CDFAEA97D68B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Леонова Антонина Валерьевна</a:t>
              </a:r>
            </a:p>
            <a:p>
              <a:pPr algn="ctr"/>
              <a:r>
                <a:rPr lang="ru-RU" sz="2000" dirty="0">
                  <a:solidFill>
                    <a:schemeClr val="accent1"/>
                  </a:solidFill>
                </a:rPr>
                <a:t>Куратор проекта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165649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988EA975324C34F99CF3A5034064440" ma:contentTypeVersion="18" ma:contentTypeDescription="Создание документа." ma:contentTypeScope="" ma:versionID="3c63962b4f1787e00397679da82ca045">
  <xsd:schema xmlns:xsd="http://www.w3.org/2001/XMLSchema" xmlns:xs="http://www.w3.org/2001/XMLSchema" xmlns:p="http://schemas.microsoft.com/office/2006/metadata/properties" xmlns:ns2="110815a9-871b-4fd2-a0f0-f38ca4889c2f" xmlns:ns3="7acc9762-e582-4141-a0f9-391acaee325d" targetNamespace="http://schemas.microsoft.com/office/2006/metadata/properties" ma:root="true" ma:fieldsID="5547f929dfff2b8fc35ac4955f951ad0" ns2:_="" ns3:_="">
    <xsd:import namespace="110815a9-871b-4fd2-a0f0-f38ca4889c2f"/>
    <xsd:import namespace="7acc9762-e582-4141-a0f9-391acaee32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815a9-871b-4fd2-a0f0-f38ca4889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c9762-e582-4141-a0f9-391acaee325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90d0a9d-aab3-4144-970a-753dab0e249c}" ma:internalName="TaxCatchAll" ma:showField="CatchAllData" ma:web="7acc9762-e582-4141-a0f9-391acaee32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acc9762-e582-4141-a0f9-391acaee325d">
      <UserInfo>
        <DisplayName>Деревянченко Владислав Николаевич</DisplayName>
        <AccountId>8430</AccountId>
        <AccountType/>
      </UserInfo>
      <UserInfo>
        <DisplayName>Мартынович Даниил Валентинович</DisplayName>
        <AccountId>6870</AccountId>
        <AccountType/>
      </UserInfo>
      <UserInfo>
        <DisplayName>Даглдиян Валерия Аршаковна</DisplayName>
        <AccountId>8602</AccountId>
        <AccountType/>
      </UserInfo>
      <UserInfo>
        <DisplayName>Чечуй Влада Станиславовна</DisplayName>
        <AccountId>8604</AccountId>
        <AccountType/>
      </UserInfo>
    </SharedWithUsers>
    <lcf76f155ced4ddcb4097134ff3c332f xmlns="110815a9-871b-4fd2-a0f0-f38ca4889c2f">
      <Terms xmlns="http://schemas.microsoft.com/office/infopath/2007/PartnerControls"/>
    </lcf76f155ced4ddcb4097134ff3c332f>
    <TaxCatchAll xmlns="7acc9762-e582-4141-a0f9-391acaee325d" xsi:nil="true"/>
  </documentManagement>
</p:properties>
</file>

<file path=customXml/itemProps1.xml><?xml version="1.0" encoding="utf-8"?>
<ds:datastoreItem xmlns:ds="http://schemas.openxmlformats.org/officeDocument/2006/customXml" ds:itemID="{8E4B8F3D-A4CD-47F5-9B67-CEA834E0676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10815a9-871b-4fd2-a0f0-f38ca4889c2f"/>
    <ds:schemaRef ds:uri="7acc9762-e582-4141-a0f9-391acaee325d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364E16-51D3-474A-A476-37CAACA52F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1BE8BE-5F46-453E-9788-166A1A07C90E}">
  <ds:schemaRefs>
    <ds:schemaRef ds:uri="http://schemas.microsoft.com/office/2006/metadata/properties"/>
    <ds:schemaRef ds:uri="http://www.w3.org/2000/xmlns/"/>
    <ds:schemaRef ds:uri="7acc9762-e582-4141-a0f9-391acaee325d"/>
    <ds:schemaRef ds:uri="110815a9-871b-4fd2-a0f0-f38ca4889c2f"/>
    <ds:schemaRef ds:uri="http://schemas.microsoft.com/office/infopath/2007/PartnerControls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5330</TotalTime>
  <Words>976</Words>
  <Application>Microsoft Office PowerPoint</Application>
  <PresentationFormat>Произвольный</PresentationFormat>
  <Paragraphs>191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Liberation Sans</vt:lpstr>
      <vt:lpstr>Open Sans</vt:lpstr>
      <vt:lpstr>Roboto</vt:lpstr>
      <vt:lpstr>Office Theme</vt:lpstr>
      <vt:lpstr>"КартаКидс  Портативный кардиорегистратор и измеритель температуры для детей"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БАЗОВЫХ ЭЛЕМЕНТОВ ФИРМЕННОГО СТИЛЯ ЮФУ С ПРИОРИТЕТНЫМ РАЗМЕЩЕНИЕМ ЛОГОТИПА УНИВЕРСИТЕТА</dc:title>
  <dc:creator>GTX</dc:creator>
  <cp:lastModifiedBy>Русский</cp:lastModifiedBy>
  <cp:revision>82</cp:revision>
  <dcterms:created xsi:type="dcterms:W3CDTF">2023-09-03T13:34:07Z</dcterms:created>
  <dcterms:modified xsi:type="dcterms:W3CDTF">2024-11-22T22:10:33Z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2023-09-03T00:00:00Z</vt:filetime>
  </property>
  <property fmtid="{D5CDD505-2E9C-101B-9397-08002B2CF9AE}" pid="3" name="Creator">
    <vt:lpwstr>Adobe InDesign 18.5 (Windows)</vt:lpwstr>
  </property>
  <property fmtid="{D5CDD505-2E9C-101B-9397-08002B2CF9AE}" pid="4" name="LastSaved">
    <vt:filetime>2023-09-03T00:00:00Z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0x0101001988EA975324C34F99CF3A5034064440</vt:lpwstr>
  </property>
  <property fmtid="{D5CDD505-2E9C-101B-9397-08002B2CF9AE}" pid="7" name="MediaServiceImageTags">
    <vt:lpwstr/>
  </property>
</Properties>
</file>