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EB Garamond"/>
      <p:regular r:id="rId32"/>
      <p:bold r:id="rId33"/>
      <p:italic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Century Gothic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0592A97-6425-4CE1-922F-034F3E4EFC39}">
  <a:tblStyle styleId="{F0592A97-6425-4CE1-922F-034F3E4EFC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4D09869-8BDB-4A29-A4FA-0C89CD3003E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93A8B9D-C6A6-404D-A76A-699E7F5183C6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font" Target="fonts/Raleway-regular.fntdata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43" Type="http://schemas.openxmlformats.org/officeDocument/2006/relationships/font" Target="fonts/CenturyGothic-boldItalic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33" Type="http://schemas.openxmlformats.org/officeDocument/2006/relationships/font" Target="fonts/EBGaramond-bold.fntdata"/><Relationship Id="rId10" Type="http://schemas.openxmlformats.org/officeDocument/2006/relationships/slide" Target="slides/slide4.xml"/><Relationship Id="rId32" Type="http://schemas.openxmlformats.org/officeDocument/2006/relationships/font" Target="fonts/EBGaramond-regular.fntdata"/><Relationship Id="rId13" Type="http://schemas.openxmlformats.org/officeDocument/2006/relationships/slide" Target="slides/slide7.xml"/><Relationship Id="rId35" Type="http://schemas.openxmlformats.org/officeDocument/2006/relationships/font" Target="fonts/EBGaramond-boldItalic.fntdata"/><Relationship Id="rId12" Type="http://schemas.openxmlformats.org/officeDocument/2006/relationships/slide" Target="slides/slide6.xml"/><Relationship Id="rId34" Type="http://schemas.openxmlformats.org/officeDocument/2006/relationships/font" Target="fonts/EBGaramond-italic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8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1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10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a27f33d4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a27f33d4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27f33d4e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a27f33d4e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c242e98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9c242e98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5" Type="http://schemas.openxmlformats.org/officeDocument/2006/relationships/image" Target="../media/image9.jp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40.png"/><Relationship Id="rId5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0.png"/><Relationship Id="rId13" Type="http://schemas.openxmlformats.org/officeDocument/2006/relationships/image" Target="../media/image27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25.png"/><Relationship Id="rId15" Type="http://schemas.openxmlformats.org/officeDocument/2006/relationships/image" Target="../media/image32.png"/><Relationship Id="rId14" Type="http://schemas.openxmlformats.org/officeDocument/2006/relationships/image" Target="../media/image31.png"/><Relationship Id="rId17" Type="http://schemas.openxmlformats.org/officeDocument/2006/relationships/image" Target="../media/image30.png"/><Relationship Id="rId16" Type="http://schemas.openxmlformats.org/officeDocument/2006/relationships/image" Target="../media/image26.png"/><Relationship Id="rId5" Type="http://schemas.openxmlformats.org/officeDocument/2006/relationships/image" Target="../media/image17.png"/><Relationship Id="rId19" Type="http://schemas.openxmlformats.org/officeDocument/2006/relationships/image" Target="../media/image34.png"/><Relationship Id="rId6" Type="http://schemas.openxmlformats.org/officeDocument/2006/relationships/image" Target="../media/image21.png"/><Relationship Id="rId18" Type="http://schemas.openxmlformats.org/officeDocument/2006/relationships/image" Target="../media/image33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Relationship Id="rId4" Type="http://schemas.openxmlformats.org/officeDocument/2006/relationships/image" Target="../media/image45.png"/><Relationship Id="rId5" Type="http://schemas.openxmlformats.org/officeDocument/2006/relationships/image" Target="../media/image42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57" name="Google Shape;5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>
            <p:ph type="title"/>
          </p:nvPr>
        </p:nvSpPr>
        <p:spPr>
          <a:xfrm>
            <a:off x="65875" y="1098600"/>
            <a:ext cx="348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b="1" i="1" lang="ru" sz="44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SaveHealth</a:t>
            </a:r>
            <a:endParaRPr sz="2400">
              <a:solidFill>
                <a:srgbClr val="FFFFFF"/>
              </a:solidFill>
              <a:highlight>
                <a:srgbClr val="00065C"/>
              </a:highlight>
            </a:endParaRPr>
          </a:p>
        </p:txBody>
      </p:sp>
      <p:sp>
        <p:nvSpPr>
          <p:cNvPr id="59" name="Google Shape;59;p12"/>
          <p:cNvSpPr txBox="1"/>
          <p:nvPr>
            <p:ph idx="1" type="body"/>
          </p:nvPr>
        </p:nvSpPr>
        <p:spPr>
          <a:xfrm>
            <a:off x="0" y="1851350"/>
            <a:ext cx="5029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Приложение для поддержания здорового образа  жизни и эстетики тела с социальным и соревновательным элементами.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60" name="Google Shape;60;p12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2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2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2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" name="Google Shape;6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06875" y="2671600"/>
            <a:ext cx="2217725" cy="221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373867" y="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</a:t>
            </a:r>
            <a:endParaRPr/>
          </a:p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>
            <a:off x="0" y="819975"/>
            <a:ext cx="9144000" cy="44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>
                <a:latin typeface="Arial"/>
                <a:ea typeface="Arial"/>
                <a:cs typeface="Arial"/>
                <a:sym typeface="Arial"/>
              </a:rPr>
              <a:t>В настоящее время актуальность приложений с физическими упражнениями и тренировками высока по нескольким </a:t>
            </a:r>
            <a:endParaRPr i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>
                <a:latin typeface="Arial"/>
                <a:ea typeface="Arial"/>
                <a:cs typeface="Arial"/>
                <a:sym typeface="Arial"/>
              </a:rPr>
              <a:t>причинам:</a:t>
            </a:r>
            <a:endParaRPr i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i="1" lang="ru">
                <a:latin typeface="Arial"/>
                <a:ea typeface="Arial"/>
                <a:cs typeface="Arial"/>
                <a:sym typeface="Arial"/>
              </a:rPr>
              <a:t>Здоровье и фитнес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стали приоритетом для многих людей. Современный образ жизни, сидячая работа и недостаток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времени для занятий спортом приводят к проблемам со здоровьем и физической формой. Приложения с физическими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упражнениями и тренировками позволяют людям заниматься спортом в любое удобное для них время и место.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i="1" lang="ru">
                <a:latin typeface="Arial"/>
                <a:ea typeface="Arial"/>
                <a:cs typeface="Arial"/>
                <a:sym typeface="Arial"/>
              </a:rPr>
              <a:t>Технологии и мобильные устройства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стали доступными для большинства людей. Смартфоны и планшеты стали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неотъемлемой частью нашей жизни, и использование приложений для тренировок стало легко и удобно.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i="1" lang="ru">
                <a:latin typeface="Arial"/>
                <a:ea typeface="Arial"/>
                <a:cs typeface="Arial"/>
                <a:sym typeface="Arial"/>
              </a:rPr>
              <a:t>Приложения с физическими упражнениями и тренировками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предлагают разнообразные программы тренировок для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разных целей и уровней подготовки. Они помогают людям выбрать оптимальную тренировку, отслеживать свой прогресс и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достигать поставленных целей.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i="1" lang="ru">
                <a:latin typeface="Arial"/>
                <a:ea typeface="Arial"/>
                <a:cs typeface="Arial"/>
                <a:sym typeface="Arial"/>
              </a:rPr>
              <a:t>Социальные функции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в приложениях позволяют людям делиться своими достижениями, находить единомышленников и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получать поддержку от сообщества. Это создает дополнительную мотивацию для занятий спортом.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i="1" lang="ru">
                <a:latin typeface="Arial"/>
                <a:ea typeface="Arial"/>
                <a:cs typeface="Arial"/>
                <a:sym typeface="Arial"/>
              </a:rPr>
              <a:t>Приложения с физическими упражнениями и тренировками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часто предлагают дополнительные функции, такие как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трекеры активности, диетические рекомендации и советы по здоровому образу жизни. Это помогает людям вести здоровый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образ жизни в целом.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>
                <a:latin typeface="Century Gothic"/>
                <a:ea typeface="Century Gothic"/>
                <a:cs typeface="Century Gothic"/>
                <a:sym typeface="Century Gothic"/>
              </a:rPr>
              <a:t>В целом, приложения с физическими упражнениями и тренировками актуальны и пользуются популярностью, так как они </a:t>
            </a:r>
            <a:endParaRPr i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>
                <a:latin typeface="Century Gothic"/>
                <a:ea typeface="Century Gothic"/>
                <a:cs typeface="Century Gothic"/>
                <a:sym typeface="Century Gothic"/>
              </a:rPr>
              <a:t>предлагают удобный и доступный способ заниматься спортом и следить за своим здоровьем.</a:t>
            </a:r>
            <a:endParaRPr i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2" name="Google Shape;82;p14"/>
          <p:cNvSpPr txBox="1"/>
          <p:nvPr>
            <p:ph idx="1" type="body"/>
          </p:nvPr>
        </p:nvSpPr>
        <p:spPr>
          <a:xfrm>
            <a:off x="456818" y="22709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– Целевая аудитория включает в себя людей, которые интересуются здоровым образом жизни, фитнесом, уходом за телом и красотой. Они могут быть разного возраста, пола и социального статуса, но их объединяет стремление к улучшению своего физического состояния и внешнего вида.</a:t>
            </a:r>
            <a:endParaRPr sz="1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4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– Также, такое приложение может заинтересовать людей, которые любят соревнования и хотят сравнивать свои достижения с другими пользователями. Это может стимулировать их к большему усердию в достижении своих целей.</a:t>
            </a:r>
            <a:endParaRPr sz="14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0" name="Google Shape;9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1269821" y="582325"/>
            <a:ext cx="24642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0" y="1270225"/>
            <a:ext cx="4480500" cy="3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Низкая мотивация заниматься физ. культурой.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Потеря интереса со временем из за различных причин, таких как усталость от повседневных занятий, недостаток времени из-за работы или учебы, отсутствие поддержки со стороны окружающих. 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Монотонность тренировок. </a:t>
            </a:r>
            <a:endParaRPr i="1"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i="1" lang="ru" sz="1400">
                <a:solidFill>
                  <a:srgbClr val="132C40"/>
                </a:solidFill>
              </a:rPr>
              <a:t>Низкая самооценка и неудовлетворенность собой также могут играть роль в потере интереса к занятиям физической активностью. </a:t>
            </a:r>
            <a:endParaRPr i="1" sz="1400">
              <a:solidFill>
                <a:srgbClr val="132C40"/>
              </a:solidFill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1475" y="656225"/>
            <a:ext cx="4356750" cy="429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1178571" y="656225"/>
            <a:ext cx="2173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276850" y="2255475"/>
            <a:ext cx="3384900" cy="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Социализация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Соревновательный </a:t>
            </a:r>
            <a:r>
              <a:rPr lang="ru" sz="1400">
                <a:solidFill>
                  <a:srgbClr val="132C40"/>
                </a:solidFill>
              </a:rPr>
              <a:t>эффект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Балльно-рейтинговая система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4">
            <a:alphaModFix/>
          </a:blip>
          <a:srcRect b="9665" l="28499" r="37192" t="0"/>
          <a:stretch/>
        </p:blipFill>
        <p:spPr>
          <a:xfrm>
            <a:off x="6351025" y="431650"/>
            <a:ext cx="2437202" cy="42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>
            <p:ph idx="1" type="body"/>
          </p:nvPr>
        </p:nvSpPr>
        <p:spPr>
          <a:xfrm>
            <a:off x="61725" y="1510675"/>
            <a:ext cx="61740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</a:t>
            </a:r>
            <a:r>
              <a:rPr i="1" lang="ru" sz="1400">
                <a:solidFill>
                  <a:srgbClr val="132C40"/>
                </a:solidFill>
              </a:rPr>
              <a:t>Мобильное приложение отслеживающие тип упражнения и количество подходов включающее:</a:t>
            </a:r>
            <a:endParaRPr i="1" sz="1400">
              <a:solidFill>
                <a:srgbClr val="132C40"/>
              </a:solidFill>
            </a:endParaRPr>
          </a:p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61725" y="3248075"/>
            <a:ext cx="6174000" cy="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400">
                <a:solidFill>
                  <a:srgbClr val="132C40"/>
                </a:solidFill>
              </a:rPr>
              <a:t>Мы хотим подтолкнуть  людей к занятию спортом за счет конкуренции, которой так не хватает при обычных повседневных тренировках.</a:t>
            </a:r>
            <a:endParaRPr i="1" sz="14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type="title"/>
          </p:nvPr>
        </p:nvSpPr>
        <p:spPr>
          <a:xfrm>
            <a:off x="457200" y="52950"/>
            <a:ext cx="7571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ЦЕННОСТЬ, ЦЕННОСТНОЕ ПРЕДЛОЖЕНИЕ</a:t>
            </a:r>
            <a:endParaRPr/>
          </a:p>
        </p:txBody>
      </p:sp>
      <p:sp>
        <p:nvSpPr>
          <p:cNvPr id="128" name="Google Shape;128;p17"/>
          <p:cNvSpPr txBox="1"/>
          <p:nvPr>
            <p:ph idx="1" type="body"/>
          </p:nvPr>
        </p:nvSpPr>
        <p:spPr>
          <a:xfrm>
            <a:off x="0" y="825675"/>
            <a:ext cx="9144000" cy="3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Ценность продукта для клиентов в сегменте здорового образа жизни может заключаться в следующем: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- </a:t>
            </a:r>
            <a:r>
              <a:rPr b="1" i="1" lang="ru"/>
              <a:t>Экономия времени</a:t>
            </a:r>
            <a:r>
              <a:rPr lang="ru"/>
              <a:t>: приложение может предоставить пользователю удобный способ получения информации о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здоровом образе жизни, без необходимости искать и анализировать различные источники самостоятельно. Оно может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предложить готовые рецепты, тренировки, советы по питанию и другие полезные материалы, которые помогут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сэкономить время на поиске информации.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- </a:t>
            </a:r>
            <a:r>
              <a:rPr b="1" i="1" lang="ru"/>
              <a:t>Экономия денег</a:t>
            </a:r>
            <a:r>
              <a:rPr lang="ru"/>
              <a:t>: приложение может предлагать бесплатный доступ к базовым функциям, но также иметь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возможность покупки дополнительных функций или контента. Например, пользователь может приобрести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расширенный план тренировок или платные рецепты. Таким образом, приложение может помочь пользователям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экономить деньги на посещении тренера или диетолога.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-</a:t>
            </a:r>
            <a:r>
              <a:rPr b="1" i="1" lang="ru"/>
              <a:t>Интересный подход к тренировкам</a:t>
            </a:r>
            <a:r>
              <a:rPr lang="ru"/>
              <a:t>, оснащённый дополнительной соревновательной системой с подсчётом очков и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рейтингом пользователей.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Ценностное предложение приложения может быть сформулировано следующим образом: </a:t>
            </a:r>
            <a:r>
              <a:rPr i="1" lang="ru"/>
              <a:t>"Наше приложение 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/>
              <a:t>поможет вам легко и эффективно поддерживать здоровый образ жизни и при этом увлекательно проводить время. Мы предлагаем интересные тренировки,чтобы вы могли достичь своих целей и улучшить свое физическое состояние".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type="title"/>
          </p:nvPr>
        </p:nvSpPr>
        <p:spPr>
          <a:xfrm>
            <a:off x="456821" y="88150"/>
            <a:ext cx="25470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ТЕХНОЛОГИЯ</a:t>
            </a:r>
            <a:endParaRPr/>
          </a:p>
        </p:txBody>
      </p:sp>
      <p:sp>
        <p:nvSpPr>
          <p:cNvPr id="134" name="Google Shape;134;p18"/>
          <p:cNvSpPr txBox="1"/>
          <p:nvPr>
            <p:ph idx="1" type="body"/>
          </p:nvPr>
        </p:nvSpPr>
        <p:spPr>
          <a:xfrm>
            <a:off x="456825" y="623875"/>
            <a:ext cx="5268300" cy="14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Датчик IMU</a:t>
            </a:r>
            <a:r>
              <a:rPr lang="ru"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- это электронное устройство которое есть в каждом устройстве, оно используется для расчета и передачи точной силы тела, угловой скорости, а также направления тела, что может быть достигнуто с помощью комбинации 3 датчиков, таких как гироскоп, магнитометр и акселерометр. Именно на его основе работает Шагомер.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0" y="1777500"/>
            <a:ext cx="33624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529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529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На этой технологии построена такая популярная игра, как </a:t>
            </a:r>
            <a:r>
              <a:rPr b="1" i="1" lang="ru" sz="1200">
                <a:solidFill>
                  <a:srgbClr val="212529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JUST DANCE</a:t>
            </a:r>
            <a:endParaRPr b="1" i="1" sz="1200">
              <a:solidFill>
                <a:srgbClr val="212529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rgbClr val="212529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Во время тренировки IMU-датчик собирает информацию о движениях человека, такую как скорость, пройденное расстояние, количество шагов, частота сердечных сокращений, а также данные о положении тела в пространстве (угол наклона, поворот и т.д.).</a:t>
            </a:r>
            <a:endParaRPr sz="1200"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Собранные данные обрабатываются встроенным процессором и передаются на мобильное устройство или в спортивное приложение через Bluetooth или Wi-Fi соединение.</a:t>
            </a:r>
            <a:endParaRPr b="1" i="1"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2475" y="2055475"/>
            <a:ext cx="2258725" cy="301827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3003825" y="157450"/>
            <a:ext cx="143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IMU-сенсор</a:t>
            </a:r>
            <a:endParaRPr b="1" i="1" sz="18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1950" y="6"/>
            <a:ext cx="3030561" cy="212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0975" y="2055475"/>
            <a:ext cx="3601501" cy="3018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1609498" y="1754262"/>
            <a:ext cx="322500" cy="278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1609501" y="1838861"/>
            <a:ext cx="3225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81893" y="415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61345" y="7050"/>
            <a:ext cx="16095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2956" y="7044"/>
            <a:ext cx="3589500" cy="1941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19"/>
          <p:cNvCxnSpPr/>
          <p:nvPr/>
        </p:nvCxnSpPr>
        <p:spPr>
          <a:xfrm>
            <a:off x="1712739" y="1"/>
            <a:ext cx="0" cy="194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19"/>
          <p:cNvCxnSpPr/>
          <p:nvPr/>
        </p:nvCxnSpPr>
        <p:spPr>
          <a:xfrm>
            <a:off x="1725873" y="12160"/>
            <a:ext cx="3589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19"/>
          <p:cNvCxnSpPr/>
          <p:nvPr/>
        </p:nvCxnSpPr>
        <p:spPr>
          <a:xfrm>
            <a:off x="1719316" y="1929203"/>
            <a:ext cx="3595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9"/>
          <p:cNvCxnSpPr/>
          <p:nvPr/>
        </p:nvCxnSpPr>
        <p:spPr>
          <a:xfrm>
            <a:off x="5323494" y="15149"/>
            <a:ext cx="0" cy="19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7" name="Google Shape;15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5678" y="2539163"/>
            <a:ext cx="703218" cy="28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1192" y="2958398"/>
            <a:ext cx="862241" cy="232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7171" y="3276800"/>
            <a:ext cx="590309" cy="28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19806" y="3658533"/>
            <a:ext cx="590320" cy="256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63679" y="4029181"/>
            <a:ext cx="902546" cy="28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85679" y="4383256"/>
            <a:ext cx="913764" cy="256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5618" y="2539163"/>
            <a:ext cx="756831" cy="28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4045" y="2938914"/>
            <a:ext cx="862241" cy="240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556" y="3283992"/>
            <a:ext cx="913769" cy="243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2375" y="3631949"/>
            <a:ext cx="655526" cy="256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4045" y="4053437"/>
            <a:ext cx="590320" cy="24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15618" y="4401360"/>
            <a:ext cx="862241" cy="25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811135" y="4710148"/>
            <a:ext cx="548719" cy="2322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19"/>
          <p:cNvCxnSpPr/>
          <p:nvPr/>
        </p:nvCxnSpPr>
        <p:spPr>
          <a:xfrm>
            <a:off x="750" y="2080250"/>
            <a:ext cx="3948900" cy="8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19"/>
          <p:cNvCxnSpPr/>
          <p:nvPr/>
        </p:nvCxnSpPr>
        <p:spPr>
          <a:xfrm rot="10800000">
            <a:off x="3957825" y="2096975"/>
            <a:ext cx="8400" cy="302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9"/>
          <p:cNvCxnSpPr/>
          <p:nvPr/>
        </p:nvCxnSpPr>
        <p:spPr>
          <a:xfrm>
            <a:off x="750" y="2088550"/>
            <a:ext cx="0" cy="304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9"/>
          <p:cNvCxnSpPr/>
          <p:nvPr/>
        </p:nvCxnSpPr>
        <p:spPr>
          <a:xfrm>
            <a:off x="9050" y="5133175"/>
            <a:ext cx="3965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4" name="Google Shape;174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44550" y="31875"/>
            <a:ext cx="2883200" cy="18916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19"/>
          <p:cNvCxnSpPr/>
          <p:nvPr/>
        </p:nvCxnSpPr>
        <p:spPr>
          <a:xfrm>
            <a:off x="5277000" y="16800"/>
            <a:ext cx="2928300" cy="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19"/>
          <p:cNvCxnSpPr/>
          <p:nvPr/>
        </p:nvCxnSpPr>
        <p:spPr>
          <a:xfrm>
            <a:off x="5326775" y="1933175"/>
            <a:ext cx="2895300" cy="8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19"/>
          <p:cNvCxnSpPr/>
          <p:nvPr/>
        </p:nvCxnSpPr>
        <p:spPr>
          <a:xfrm>
            <a:off x="8205475" y="25100"/>
            <a:ext cx="8400" cy="190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8" name="Google Shape;178;p19"/>
          <p:cNvPicPr preferRelativeResize="0"/>
          <p:nvPr/>
        </p:nvPicPr>
        <p:blipFill rotWithShape="1">
          <a:blip r:embed="rId18">
            <a:alphaModFix/>
          </a:blip>
          <a:srcRect b="17868" l="11194" r="7152" t="26689"/>
          <a:stretch/>
        </p:blipFill>
        <p:spPr>
          <a:xfrm>
            <a:off x="3957813" y="2356850"/>
            <a:ext cx="4813727" cy="20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/>
          <p:nvPr/>
        </p:nvSpPr>
        <p:spPr>
          <a:xfrm>
            <a:off x="515625" y="2105775"/>
            <a:ext cx="3377400" cy="256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339488" y="2118663"/>
            <a:ext cx="32796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Используемые приложения по россии в %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1" name="Google Shape;181;p19"/>
          <p:cNvPicPr preferRelativeResize="0"/>
          <p:nvPr/>
        </p:nvPicPr>
        <p:blipFill rotWithShape="1">
          <a:blip r:embed="rId19">
            <a:alphaModFix/>
          </a:blip>
          <a:srcRect b="22858" l="30832" r="33299" t="13059"/>
          <a:stretch/>
        </p:blipFill>
        <p:spPr>
          <a:xfrm>
            <a:off x="1167650" y="2636663"/>
            <a:ext cx="1710275" cy="1799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9"/>
          <p:cNvSpPr/>
          <p:nvPr/>
        </p:nvSpPr>
        <p:spPr>
          <a:xfrm>
            <a:off x="4903675" y="2573475"/>
            <a:ext cx="354900" cy="617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6712200" y="2731100"/>
            <a:ext cx="398100" cy="65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6670725" y="2869013"/>
            <a:ext cx="398100" cy="411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4851663" y="2731100"/>
            <a:ext cx="456300" cy="411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86" name="Google Shape;186;p19"/>
          <p:cNvCxnSpPr/>
          <p:nvPr/>
        </p:nvCxnSpPr>
        <p:spPr>
          <a:xfrm>
            <a:off x="3957950" y="4497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19"/>
          <p:cNvCxnSpPr/>
          <p:nvPr/>
        </p:nvCxnSpPr>
        <p:spPr>
          <a:xfrm>
            <a:off x="4050050" y="4497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19"/>
          <p:cNvCxnSpPr/>
          <p:nvPr/>
        </p:nvCxnSpPr>
        <p:spPr>
          <a:xfrm>
            <a:off x="4144375" y="3563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19"/>
          <p:cNvCxnSpPr/>
          <p:nvPr/>
        </p:nvCxnSpPr>
        <p:spPr>
          <a:xfrm>
            <a:off x="4225925" y="3563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19"/>
          <p:cNvCxnSpPr/>
          <p:nvPr/>
        </p:nvCxnSpPr>
        <p:spPr>
          <a:xfrm>
            <a:off x="4297625" y="320975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19"/>
          <p:cNvCxnSpPr/>
          <p:nvPr/>
        </p:nvCxnSpPr>
        <p:spPr>
          <a:xfrm>
            <a:off x="4381425" y="26595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19"/>
          <p:cNvCxnSpPr/>
          <p:nvPr/>
        </p:nvCxnSpPr>
        <p:spPr>
          <a:xfrm>
            <a:off x="4463625" y="26595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19"/>
          <p:cNvCxnSpPr/>
          <p:nvPr/>
        </p:nvCxnSpPr>
        <p:spPr>
          <a:xfrm>
            <a:off x="4549650" y="222325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19"/>
          <p:cNvCxnSpPr/>
          <p:nvPr/>
        </p:nvCxnSpPr>
        <p:spPr>
          <a:xfrm>
            <a:off x="4652275" y="4155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19"/>
          <p:cNvCxnSpPr/>
          <p:nvPr/>
        </p:nvCxnSpPr>
        <p:spPr>
          <a:xfrm>
            <a:off x="4740525" y="1787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19"/>
          <p:cNvCxnSpPr/>
          <p:nvPr/>
        </p:nvCxnSpPr>
        <p:spPr>
          <a:xfrm>
            <a:off x="4840925" y="1787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19"/>
          <p:cNvCxnSpPr/>
          <p:nvPr/>
        </p:nvCxnSpPr>
        <p:spPr>
          <a:xfrm>
            <a:off x="4937475" y="1787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19"/>
          <p:cNvCxnSpPr/>
          <p:nvPr/>
        </p:nvCxnSpPr>
        <p:spPr>
          <a:xfrm>
            <a:off x="7445700" y="87625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19"/>
          <p:cNvCxnSpPr/>
          <p:nvPr/>
        </p:nvCxnSpPr>
        <p:spPr>
          <a:xfrm>
            <a:off x="7540025" y="688638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19"/>
          <p:cNvCxnSpPr/>
          <p:nvPr/>
        </p:nvCxnSpPr>
        <p:spPr>
          <a:xfrm>
            <a:off x="7631125" y="55215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19"/>
          <p:cNvCxnSpPr/>
          <p:nvPr/>
        </p:nvCxnSpPr>
        <p:spPr>
          <a:xfrm>
            <a:off x="7720400" y="518825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19"/>
          <p:cNvCxnSpPr/>
          <p:nvPr/>
        </p:nvCxnSpPr>
        <p:spPr>
          <a:xfrm>
            <a:off x="7814725" y="320975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19"/>
          <p:cNvCxnSpPr/>
          <p:nvPr/>
        </p:nvCxnSpPr>
        <p:spPr>
          <a:xfrm>
            <a:off x="7351375" y="937100"/>
            <a:ext cx="0" cy="580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456826" y="411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0"/>
          <p:cNvSpPr txBox="1"/>
          <p:nvPr/>
        </p:nvSpPr>
        <p:spPr>
          <a:xfrm>
            <a:off x="456819" y="1310138"/>
            <a:ext cx="6936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2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20"/>
          <p:cNvSpPr txBox="1"/>
          <p:nvPr>
            <p:ph type="title"/>
          </p:nvPr>
        </p:nvSpPr>
        <p:spPr>
          <a:xfrm>
            <a:off x="456825" y="3770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7" name="Google Shape;217;p20"/>
          <p:cNvGraphicFramePr/>
          <p:nvPr/>
        </p:nvGraphicFramePr>
        <p:xfrm>
          <a:off x="0" y="1044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{F0592A97-6425-4CE1-922F-034F3E4EFC39}</a:tableStyleId>
              </a:tblPr>
              <a:tblGrid>
                <a:gridCol w="980225"/>
                <a:gridCol w="1586350"/>
                <a:gridCol w="1346925"/>
                <a:gridCol w="972775"/>
                <a:gridCol w="1078675"/>
                <a:gridCol w="97165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Продукт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Тип монетизации 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Год релиза 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Количество скачиваний 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Заработок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50">
                          <a:solidFill>
                            <a:schemeClr val="dk2"/>
                          </a:solidFill>
                          <a:highlight>
                            <a:srgbClr val="F6F8FB"/>
                          </a:highlight>
                        </a:rPr>
                        <a:t>(Годовой доход)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Доля рынка %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Nike Training Club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Платная подписка,</a:t>
                      </a:r>
                      <a:endParaRPr sz="12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дополнительные платные продукты</a:t>
                      </a:r>
                      <a:endParaRPr sz="12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2009 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более 326 тыс.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dk2"/>
                        </a:solidFill>
                        <a:highlight>
                          <a:srgbClr val="F6F8FB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50">
                          <a:solidFill>
                            <a:srgbClr val="092540"/>
                          </a:solidFill>
                          <a:highlight>
                            <a:srgbClr val="F6F8FB"/>
                          </a:highlight>
                        </a:rPr>
                        <a:t>$6M - $12M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solidFill>
                            <a:schemeClr val="dk2"/>
                          </a:solidFill>
                          <a:highlight>
                            <a:srgbClr val="F6F8FB"/>
                          </a:highlight>
                        </a:rPr>
                        <a:t>10</a:t>
                      </a:r>
                      <a:endParaRPr sz="1050">
                        <a:solidFill>
                          <a:schemeClr val="dk2"/>
                        </a:solidFill>
                        <a:highlight>
                          <a:srgbClr val="F6F8FB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Apple Fitness+</a:t>
                      </a:r>
                      <a:endParaRPr sz="1100">
                        <a:highlight>
                          <a:srgbClr val="FFFFFF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Исключительно п</a:t>
                      </a: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латная подписка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2020 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более 1 млн.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50">
                          <a:solidFill>
                            <a:srgbClr val="092540"/>
                          </a:solidFill>
                          <a:highlight>
                            <a:srgbClr val="F6F8FB"/>
                          </a:highlight>
                        </a:rPr>
                        <a:t>$300M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/>
                        <a:t>6</a:t>
                      </a:r>
                      <a:endParaRPr sz="105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MyFitnessPal</a:t>
                      </a:r>
                      <a:endParaRPr sz="1100">
                        <a:highlight>
                          <a:srgbClr val="FFFFFF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Имеет </a:t>
                      </a: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дополнительные платные продукты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2005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более 100 млн.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highlight>
                          <a:srgbClr val="F6F8FB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solidFill>
                            <a:srgbClr val="092540"/>
                          </a:solidFill>
                          <a:highlight>
                            <a:srgbClr val="F6F8FB"/>
                          </a:highlight>
                        </a:rPr>
                        <a:t>$100M - $200M</a:t>
                      </a:r>
                      <a:endParaRPr sz="1050">
                        <a:solidFill>
                          <a:srgbClr val="092540"/>
                        </a:solidFill>
                        <a:highlight>
                          <a:srgbClr val="F6F8FB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highlight>
                            <a:srgbClr val="F6F8FB"/>
                          </a:highlight>
                        </a:rPr>
                        <a:t>4</a:t>
                      </a:r>
                      <a:endParaRPr sz="1050">
                        <a:highlight>
                          <a:srgbClr val="F6F8FB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Adidas Training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Имеет </a:t>
                      </a: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дополнительные платные продукты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2013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более 1 млн.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dk2"/>
                        </a:solidFill>
                        <a:highlight>
                          <a:srgbClr val="F6F8FB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50">
                          <a:solidFill>
                            <a:srgbClr val="092540"/>
                          </a:solidFill>
                          <a:highlight>
                            <a:srgbClr val="F6F8FB"/>
                          </a:highlight>
                        </a:rPr>
                        <a:t>$14M - $21M</a:t>
                      </a:r>
                      <a:endParaRPr sz="1050">
                        <a:highlight>
                          <a:srgbClr val="F6F8FB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solidFill>
                            <a:schemeClr val="dk2"/>
                          </a:solidFill>
                          <a:highlight>
                            <a:srgbClr val="F6F8FB"/>
                          </a:highlight>
                        </a:rPr>
                        <a:t>7</a:t>
                      </a:r>
                      <a:endParaRPr sz="1050">
                        <a:solidFill>
                          <a:schemeClr val="dk2"/>
                        </a:solidFill>
                        <a:highlight>
                          <a:srgbClr val="F6F8FB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Workout Trainer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Имеет </a:t>
                      </a:r>
                      <a:r>
                        <a:rPr lang="ru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дополнительные платные продукты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2012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более 101 тыс.</a:t>
                      </a:r>
                      <a:endParaRPr sz="12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dk2"/>
                        </a:solidFill>
                        <a:highlight>
                          <a:srgbClr val="F6F8FB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50">
                          <a:solidFill>
                            <a:srgbClr val="092540"/>
                          </a:solidFill>
                          <a:highlight>
                            <a:srgbClr val="F6F8FB"/>
                          </a:highlight>
                        </a:rPr>
                        <a:t>$3M - $7M</a:t>
                      </a:r>
                      <a:endParaRPr sz="1050">
                        <a:highlight>
                          <a:srgbClr val="F6F8FB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solidFill>
                            <a:schemeClr val="dk2"/>
                          </a:solidFill>
                          <a:highlight>
                            <a:srgbClr val="F6F8FB"/>
                          </a:highlight>
                        </a:rPr>
                        <a:t>5</a:t>
                      </a:r>
                      <a:endParaRPr sz="1050">
                        <a:solidFill>
                          <a:schemeClr val="dk2"/>
                        </a:solidFill>
                        <a:highlight>
                          <a:srgbClr val="F6F8FB"/>
                        </a:highlight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8" name="Google Shape;218;p20"/>
          <p:cNvGraphicFramePr/>
          <p:nvPr/>
        </p:nvGraphicFramePr>
        <p:xfrm>
          <a:off x="6936600" y="1044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{74D09869-8BDB-4A29-A4FA-0C89CD3003E5}</a:tableStyleId>
              </a:tblPr>
              <a:tblGrid>
                <a:gridCol w="1761875"/>
              </a:tblGrid>
              <a:tr h="61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Социализация</a:t>
                      </a:r>
                      <a:endParaRPr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Сообщество, где можно делиться достижениями.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Возможность делиться тренировками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Микроблог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Возможность делиться достижениями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Возможность </a:t>
                      </a:r>
                      <a:r>
                        <a:rPr lang="ru" sz="10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добавлять друзей и следить за их результатами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/>
          <p:nvPr/>
        </p:nvSpPr>
        <p:spPr>
          <a:xfrm>
            <a:off x="3641600" y="66075"/>
            <a:ext cx="19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12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Реклама и программатик</a:t>
            </a:r>
            <a:endParaRPr b="1" i="1" sz="12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>
                <a:solidFill>
                  <a:schemeClr val="lt1"/>
                </a:solidFill>
              </a:rPr>
              <a:t>7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116893" y="660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1"/>
          <p:cNvSpPr txBox="1"/>
          <p:nvPr>
            <p:ph type="title"/>
          </p:nvPr>
        </p:nvSpPr>
        <p:spPr>
          <a:xfrm>
            <a:off x="117275" y="40125"/>
            <a:ext cx="357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32" name="Google Shape;232;p21"/>
          <p:cNvCxnSpPr/>
          <p:nvPr/>
        </p:nvCxnSpPr>
        <p:spPr>
          <a:xfrm>
            <a:off x="4571825" y="1163150"/>
            <a:ext cx="0" cy="188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21"/>
          <p:cNvSpPr txBox="1"/>
          <p:nvPr/>
        </p:nvSpPr>
        <p:spPr>
          <a:xfrm>
            <a:off x="116900" y="1104063"/>
            <a:ext cx="4412400" cy="3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DSP</a:t>
            </a:r>
            <a:r>
              <a:rPr lang="ru" sz="1000">
                <a:solidFill>
                  <a:srgbClr val="303A4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— это платформа со стороны спроса, если переводить аббревиатуру буквально. То есть она «работает» со стороны рекламодателя и позволяет ему закупать рекламный инвентарь. Пользователь видит рекламу, размещенную по запросу DSP, когда заходит на страницу сайта/приложения — это происходит, если объявление рекламодателя одержало победу в аукционе. До распространения программатик-технологий рекламодатели договаривались с владельцами площадок лично, но именно автоматизация упростила этот процесс и позволила рекламодателю сократить время и увеличить потенциальный охват аудитории. </a:t>
            </a:r>
            <a:r>
              <a:rPr lang="ru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614350" y="1079250"/>
            <a:ext cx="3997500" cy="18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SSP — платформа со стороны предложения — автоматизирует процесс продажи инвентаря издателя (владельца рекламной площадки). SSP выбирает, какое объявление разместить на площадке: в результате аукциона, путем частной сделки (если издатель продает премиум-размещения).</a:t>
            </a:r>
            <a:endParaRPr sz="100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Главная цель SSP — заполнить рекламные места издателя по выгодным ставкам, DSP, в свою очередь, помогает рекламодателю размещать объявления на качественных площадках за минимальные деньги. Их функции и цели — разные.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24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t/>
            </a:r>
            <a:endParaRPr sz="1200">
              <a:solidFill>
                <a:srgbClr val="48484F"/>
              </a:solidFill>
            </a:endParaRPr>
          </a:p>
        </p:txBody>
      </p:sp>
      <p:sp>
        <p:nvSpPr>
          <p:cNvPr id="235" name="Google Shape;235;p21"/>
          <p:cNvSpPr txBox="1"/>
          <p:nvPr/>
        </p:nvSpPr>
        <p:spPr>
          <a:xfrm>
            <a:off x="3697463" y="331650"/>
            <a:ext cx="50349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03A4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 экосистеме программатик-рекламы работают и DSP, и SSP платформы. Но они находятся на противоположных «сторонах» процесса. Обе платформы участвуют в аукционе для закупки рекламных мест, только DSP «запрашивает» покупку, а SSP — «предоставляет» рекламный инвентарь.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21"/>
          <p:cNvSpPr txBox="1"/>
          <p:nvPr/>
        </p:nvSpPr>
        <p:spPr>
          <a:xfrm>
            <a:off x="8582175" y="3975500"/>
            <a:ext cx="91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7" name="Google Shape;2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33200"/>
            <a:ext cx="3835684" cy="20407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1"/>
          <p:cNvSpPr txBox="1"/>
          <p:nvPr/>
        </p:nvSpPr>
        <p:spPr>
          <a:xfrm>
            <a:off x="5708375" y="3362475"/>
            <a:ext cx="3080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Потенциальные клиенты: спортивные магазины ( Спортмастер, Триал Спорт, Adidas и т. д.); спортивные мероприятия города ( спортивные эстафеты, марафоны, соревнования и т. п.)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9" name="Google Shape;2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3875" y="3362463"/>
            <a:ext cx="1690225" cy="169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5" name="Google Shape;245;p22"/>
          <p:cNvSpPr txBox="1"/>
          <p:nvPr>
            <p:ph idx="1" type="body"/>
          </p:nvPr>
        </p:nvSpPr>
        <p:spPr>
          <a:xfrm>
            <a:off x="456825" y="1433725"/>
            <a:ext cx="7973700" cy="1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Найти разработчиков для создания прототипа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Первые инвестиции от Фонда содействия инноваций - УМНИК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Делаем дизайн, прототип; тестируем прототип на первых 100 пользователях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Набрать 10 тыс.  первых пользователей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2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{A93A8B9D-C6A6-404D-A76A-699E7F5183C6}</a:tableStyleId>
              </a:tblPr>
              <a:tblGrid>
                <a:gridCol w="2391450"/>
                <a:gridCol w="1202325"/>
                <a:gridCol w="17968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Создать прототип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недели-месяц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Запуск сервера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П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ервые тесты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5" name="Google Shape;255;p2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й год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23"/>
          <p:cNvPicPr preferRelativeResize="0"/>
          <p:nvPr/>
        </p:nvPicPr>
        <p:blipFill rotWithShape="1">
          <a:blip r:embed="rId3">
            <a:alphaModFix/>
          </a:blip>
          <a:srcRect b="22993" l="2799" r="0" t="0"/>
          <a:stretch/>
        </p:blipFill>
        <p:spPr>
          <a:xfrm>
            <a:off x="5910050" y="840897"/>
            <a:ext cx="2004300" cy="1589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175" y="840900"/>
            <a:ext cx="1943275" cy="2451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8225" y="840900"/>
            <a:ext cx="1800425" cy="245129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3"/>
          <p:cNvSpPr txBox="1"/>
          <p:nvPr/>
        </p:nvSpPr>
        <p:spPr>
          <a:xfrm>
            <a:off x="318200" y="3493075"/>
            <a:ext cx="136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Гуляев Даниил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руководитель</a:t>
            </a:r>
            <a:endParaRPr b="1"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23"/>
          <p:cNvSpPr txBox="1"/>
          <p:nvPr/>
        </p:nvSpPr>
        <p:spPr>
          <a:xfrm>
            <a:off x="2343288" y="3509000"/>
            <a:ext cx="16221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2560075" y="3466550"/>
            <a:ext cx="1126200" cy="6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Шуев Алам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4028225" y="3509000"/>
            <a:ext cx="18003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Чернов Всеволод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коммуникатор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6101150" y="2481825"/>
            <a:ext cx="1622100" cy="5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Шесталов Ярослав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финансист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6101150" y="4677150"/>
            <a:ext cx="16221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Кравченко Евгений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инженер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6" name="Google Shape;27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4863" y="840900"/>
            <a:ext cx="1844224" cy="245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0049" y="3023099"/>
            <a:ext cx="2004300" cy="1654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4"/>
          <p:cNvSpPr txBox="1"/>
          <p:nvPr>
            <p:ph type="title"/>
          </p:nvPr>
        </p:nvSpPr>
        <p:spPr>
          <a:xfrm>
            <a:off x="500342" y="1550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3" name="Google Shape;283;p24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Гуляев Даниил Петрович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Телефон: 89527231704</a:t>
            </a:r>
            <a:endParaRPr sz="18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Телеграм: @dan_186</a:t>
            </a:r>
            <a:endParaRPr sz="18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2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2" name="Google Shape;29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8442" y="152400"/>
            <a:ext cx="322442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