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7" r:id="rId5"/>
    <p:sldId id="269" r:id="rId6"/>
    <p:sldId id="271" r:id="rId7"/>
    <p:sldId id="281" r:id="rId8"/>
    <p:sldId id="278" r:id="rId9"/>
    <p:sldId id="279" r:id="rId10"/>
    <p:sldId id="274" r:id="rId11"/>
    <p:sldId id="275" r:id="rId12"/>
    <p:sldId id="276" r:id="rId13"/>
    <p:sldId id="277" r:id="rId14"/>
    <p:sldId id="280" r:id="rId15"/>
    <p:sldId id="270" r:id="rId16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257" autoAdjust="0"/>
  </p:normalViewPr>
  <p:slideViewPr>
    <p:cSldViewPr snapToGrid="0">
      <p:cViewPr varScale="1">
        <p:scale>
          <a:sx n="87" d="100"/>
          <a:sy n="87" d="100"/>
        </p:scale>
        <p:origin x="13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BEAC66-B560-405C-84AF-75127187F4B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875032CA-6087-4FD1-BC3F-079DBD259C7F}">
      <dgm:prSet phldrT="[Текст]"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Каждое транспортное средство объединяется в единую систему через технологию </a:t>
          </a:r>
          <a:r>
            <a: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IoT</a:t>
          </a:r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.</a:t>
          </a:r>
          <a:endParaRPr lang="ru-RU" dirty="0"/>
        </a:p>
      </dgm:t>
    </dgm:pt>
    <dgm:pt modelId="{6BACAFB0-510B-4C00-B312-54B70ACF9A03}" type="parTrans" cxnId="{A8B30640-62A2-4C28-8222-C5AB10269EA2}">
      <dgm:prSet/>
      <dgm:spPr/>
      <dgm:t>
        <a:bodyPr/>
        <a:lstStyle/>
        <a:p>
          <a:endParaRPr lang="ru-RU"/>
        </a:p>
      </dgm:t>
    </dgm:pt>
    <dgm:pt modelId="{4788DD7D-2561-4B90-BCBA-020A2242C1EC}" type="sibTrans" cxnId="{A8B30640-62A2-4C28-8222-C5AB10269EA2}">
      <dgm:prSet/>
      <dgm:spPr/>
      <dgm:t>
        <a:bodyPr/>
        <a:lstStyle/>
        <a:p>
          <a:endParaRPr lang="ru-RU"/>
        </a:p>
      </dgm:t>
    </dgm:pt>
    <dgm:pt modelId="{FF9A2F96-4322-4FAD-AA80-756D5B1725B6}">
      <dgm:prSet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Статистика движения анализируется с применением интеллектуальных средств.</a:t>
          </a:r>
        </a:p>
      </dgm:t>
    </dgm:pt>
    <dgm:pt modelId="{66D5FD31-8EFC-4E17-8173-BC9422742CD5}" type="parTrans" cxnId="{5EF65C49-A7A3-4EC1-A6D6-A6606DE0BD82}">
      <dgm:prSet/>
      <dgm:spPr/>
      <dgm:t>
        <a:bodyPr/>
        <a:lstStyle/>
        <a:p>
          <a:endParaRPr lang="ru-RU"/>
        </a:p>
      </dgm:t>
    </dgm:pt>
    <dgm:pt modelId="{307ED179-6C26-4BA9-9B10-4022BCADF2E5}" type="sibTrans" cxnId="{5EF65C49-A7A3-4EC1-A6D6-A6606DE0BD82}">
      <dgm:prSet/>
      <dgm:spPr/>
      <dgm:t>
        <a:bodyPr/>
        <a:lstStyle/>
        <a:p>
          <a:endParaRPr lang="ru-RU"/>
        </a:p>
      </dgm:t>
    </dgm:pt>
    <dgm:pt modelId="{53BA36D5-A5AA-4980-8FBE-FCAF3A07313B}">
      <dgm:prSet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Удобство использования для пассажира обеспечивается наличием приложения.</a:t>
          </a:r>
        </a:p>
      </dgm:t>
    </dgm:pt>
    <dgm:pt modelId="{D71D304D-9D57-49FC-961F-79F231EB80AA}" type="parTrans" cxnId="{8303017F-2AFE-4CE2-A2F6-BB3B893D0117}">
      <dgm:prSet/>
      <dgm:spPr/>
      <dgm:t>
        <a:bodyPr/>
        <a:lstStyle/>
        <a:p>
          <a:endParaRPr lang="ru-RU"/>
        </a:p>
      </dgm:t>
    </dgm:pt>
    <dgm:pt modelId="{9A9B7BA6-1BF9-4773-AC05-D9A41BFE7B56}" type="sibTrans" cxnId="{8303017F-2AFE-4CE2-A2F6-BB3B893D0117}">
      <dgm:prSet/>
      <dgm:spPr/>
      <dgm:t>
        <a:bodyPr/>
        <a:lstStyle/>
        <a:p>
          <a:endParaRPr lang="ru-RU"/>
        </a:p>
      </dgm:t>
    </dgm:pt>
    <dgm:pt modelId="{063A38F1-32AE-4466-9AD1-DAF3456A22CF}">
      <dgm:prSet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Компании за счет информационных технологий, в виде программируемых модулей, встроенных в транспортное средство, и облачных решений имеют достоверную информацию в режиме реального времени.</a:t>
          </a:r>
        </a:p>
      </dgm:t>
    </dgm:pt>
    <dgm:pt modelId="{7236D42F-D166-46A8-B151-C9E9B46AC4C8}" type="parTrans" cxnId="{9F9A7B02-984E-4619-99EB-EA1A0F6C708E}">
      <dgm:prSet/>
      <dgm:spPr/>
      <dgm:t>
        <a:bodyPr/>
        <a:lstStyle/>
        <a:p>
          <a:endParaRPr lang="ru-RU"/>
        </a:p>
      </dgm:t>
    </dgm:pt>
    <dgm:pt modelId="{BF83248C-E081-43F7-87DC-C2F148C89AF3}" type="sibTrans" cxnId="{9F9A7B02-984E-4619-99EB-EA1A0F6C708E}">
      <dgm:prSet/>
      <dgm:spPr/>
      <dgm:t>
        <a:bodyPr/>
        <a:lstStyle/>
        <a:p>
          <a:endParaRPr lang="ru-RU"/>
        </a:p>
      </dgm:t>
    </dgm:pt>
    <dgm:pt modelId="{BEC2A827-A226-4497-BB30-7719E55AB38A}">
      <dgm:prSet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Модули работают на основе спутниковой навигации, радиосвязи или сотовой связи.</a:t>
          </a:r>
        </a:p>
      </dgm:t>
    </dgm:pt>
    <dgm:pt modelId="{CA2A0695-F726-4E19-A34F-5D609FBC0583}" type="parTrans" cxnId="{EDDBF754-0483-4C72-B221-DA0C02DDD4FF}">
      <dgm:prSet/>
      <dgm:spPr/>
      <dgm:t>
        <a:bodyPr/>
        <a:lstStyle/>
        <a:p>
          <a:endParaRPr lang="ru-RU"/>
        </a:p>
      </dgm:t>
    </dgm:pt>
    <dgm:pt modelId="{92ADADCF-5F7D-4972-A96F-24EDE67322FD}" type="sibTrans" cxnId="{EDDBF754-0483-4C72-B221-DA0C02DDD4FF}">
      <dgm:prSet/>
      <dgm:spPr/>
      <dgm:t>
        <a:bodyPr/>
        <a:lstStyle/>
        <a:p>
          <a:endParaRPr lang="ru-RU"/>
        </a:p>
      </dgm:t>
    </dgm:pt>
    <dgm:pt modelId="{2636DA40-304E-43A6-8B50-0C5FCD7300C3}" type="pres">
      <dgm:prSet presAssocID="{C5BEAC66-B560-405C-84AF-75127187F4B6}" presName="Name0" presStyleCnt="0">
        <dgm:presLayoutVars>
          <dgm:chMax val="7"/>
          <dgm:chPref val="7"/>
          <dgm:dir/>
        </dgm:presLayoutVars>
      </dgm:prSet>
      <dgm:spPr/>
    </dgm:pt>
    <dgm:pt modelId="{962E4A3C-A803-46D5-8A64-A656B2FA3DBC}" type="pres">
      <dgm:prSet presAssocID="{C5BEAC66-B560-405C-84AF-75127187F4B6}" presName="Name1" presStyleCnt="0"/>
      <dgm:spPr/>
    </dgm:pt>
    <dgm:pt modelId="{8863D2E8-72EE-4830-B5CD-54EA693A8E3E}" type="pres">
      <dgm:prSet presAssocID="{C5BEAC66-B560-405C-84AF-75127187F4B6}" presName="cycle" presStyleCnt="0"/>
      <dgm:spPr/>
    </dgm:pt>
    <dgm:pt modelId="{15AB903A-3E31-4C84-A142-E7A8B38AB781}" type="pres">
      <dgm:prSet presAssocID="{C5BEAC66-B560-405C-84AF-75127187F4B6}" presName="srcNode" presStyleLbl="node1" presStyleIdx="0" presStyleCnt="5"/>
      <dgm:spPr/>
    </dgm:pt>
    <dgm:pt modelId="{3605F7F2-4E7B-4B4A-8D97-74600A344E91}" type="pres">
      <dgm:prSet presAssocID="{C5BEAC66-B560-405C-84AF-75127187F4B6}" presName="conn" presStyleLbl="parChTrans1D2" presStyleIdx="0" presStyleCnt="1"/>
      <dgm:spPr/>
    </dgm:pt>
    <dgm:pt modelId="{949FE7D7-C653-4597-BF92-204B7EBA989A}" type="pres">
      <dgm:prSet presAssocID="{C5BEAC66-B560-405C-84AF-75127187F4B6}" presName="extraNode" presStyleLbl="node1" presStyleIdx="0" presStyleCnt="5"/>
      <dgm:spPr/>
    </dgm:pt>
    <dgm:pt modelId="{CD7B9576-E6E4-42AA-81AC-C3F063C6B98D}" type="pres">
      <dgm:prSet presAssocID="{C5BEAC66-B560-405C-84AF-75127187F4B6}" presName="dstNode" presStyleLbl="node1" presStyleIdx="0" presStyleCnt="5"/>
      <dgm:spPr/>
    </dgm:pt>
    <dgm:pt modelId="{82345CAE-4BB1-4BFD-8097-9B5DB0F074FF}" type="pres">
      <dgm:prSet presAssocID="{875032CA-6087-4FD1-BC3F-079DBD259C7F}" presName="text_1" presStyleLbl="node1" presStyleIdx="0" presStyleCnt="5">
        <dgm:presLayoutVars>
          <dgm:bulletEnabled val="1"/>
        </dgm:presLayoutVars>
      </dgm:prSet>
      <dgm:spPr/>
    </dgm:pt>
    <dgm:pt modelId="{A733E953-C6BB-4CF7-8241-C910D8D90DA1}" type="pres">
      <dgm:prSet presAssocID="{875032CA-6087-4FD1-BC3F-079DBD259C7F}" presName="accent_1" presStyleCnt="0"/>
      <dgm:spPr/>
    </dgm:pt>
    <dgm:pt modelId="{790A453A-8F37-4279-A941-07A51C38D526}" type="pres">
      <dgm:prSet presAssocID="{875032CA-6087-4FD1-BC3F-079DBD259C7F}" presName="accentRepeatNode" presStyleLbl="solidFgAcc1" presStyleIdx="0" presStyleCnt="5"/>
      <dgm:spPr/>
    </dgm:pt>
    <dgm:pt modelId="{EAEF9A49-AA36-41A7-9795-D22A339D71A3}" type="pres">
      <dgm:prSet presAssocID="{FF9A2F96-4322-4FAD-AA80-756D5B1725B6}" presName="text_2" presStyleLbl="node1" presStyleIdx="1" presStyleCnt="5">
        <dgm:presLayoutVars>
          <dgm:bulletEnabled val="1"/>
        </dgm:presLayoutVars>
      </dgm:prSet>
      <dgm:spPr/>
    </dgm:pt>
    <dgm:pt modelId="{6426D689-7F86-459F-AC9F-160095252E9B}" type="pres">
      <dgm:prSet presAssocID="{FF9A2F96-4322-4FAD-AA80-756D5B1725B6}" presName="accent_2" presStyleCnt="0"/>
      <dgm:spPr/>
    </dgm:pt>
    <dgm:pt modelId="{2ACD571E-CC7F-4C50-8CA9-967664E8F6FA}" type="pres">
      <dgm:prSet presAssocID="{FF9A2F96-4322-4FAD-AA80-756D5B1725B6}" presName="accentRepeatNode" presStyleLbl="solidFgAcc1" presStyleIdx="1" presStyleCnt="5" custLinFactNeighborX="-5880" custLinFactNeighborY="-6125"/>
      <dgm:spPr/>
    </dgm:pt>
    <dgm:pt modelId="{BFC227E5-CDEE-472E-9963-3FFF6EBB2E52}" type="pres">
      <dgm:prSet presAssocID="{53BA36D5-A5AA-4980-8FBE-FCAF3A07313B}" presName="text_3" presStyleLbl="node1" presStyleIdx="2" presStyleCnt="5">
        <dgm:presLayoutVars>
          <dgm:bulletEnabled val="1"/>
        </dgm:presLayoutVars>
      </dgm:prSet>
      <dgm:spPr/>
    </dgm:pt>
    <dgm:pt modelId="{1C928102-363D-4BE4-B8C0-2FCEFC75255E}" type="pres">
      <dgm:prSet presAssocID="{53BA36D5-A5AA-4980-8FBE-FCAF3A07313B}" presName="accent_3" presStyleCnt="0"/>
      <dgm:spPr/>
    </dgm:pt>
    <dgm:pt modelId="{D607D520-25CC-4944-A926-9645734F5583}" type="pres">
      <dgm:prSet presAssocID="{53BA36D5-A5AA-4980-8FBE-FCAF3A07313B}" presName="accentRepeatNode" presStyleLbl="solidFgAcc1" presStyleIdx="2" presStyleCnt="5"/>
      <dgm:spPr/>
    </dgm:pt>
    <dgm:pt modelId="{2CAF388C-F81C-432E-AD95-6EF61B773B11}" type="pres">
      <dgm:prSet presAssocID="{063A38F1-32AE-4466-9AD1-DAF3456A22CF}" presName="text_4" presStyleLbl="node1" presStyleIdx="3" presStyleCnt="5">
        <dgm:presLayoutVars>
          <dgm:bulletEnabled val="1"/>
        </dgm:presLayoutVars>
      </dgm:prSet>
      <dgm:spPr/>
    </dgm:pt>
    <dgm:pt modelId="{BC30AE5C-B414-4FBF-8FAD-53733C0DA7CA}" type="pres">
      <dgm:prSet presAssocID="{063A38F1-32AE-4466-9AD1-DAF3456A22CF}" presName="accent_4" presStyleCnt="0"/>
      <dgm:spPr/>
    </dgm:pt>
    <dgm:pt modelId="{F2426220-FBB1-44A0-8BBB-E55CDB438F8F}" type="pres">
      <dgm:prSet presAssocID="{063A38F1-32AE-4466-9AD1-DAF3456A22CF}" presName="accentRepeatNode" presStyleLbl="solidFgAcc1" presStyleIdx="3" presStyleCnt="5"/>
      <dgm:spPr/>
    </dgm:pt>
    <dgm:pt modelId="{AF2F8A09-C642-4158-9FC6-B2CBC6210582}" type="pres">
      <dgm:prSet presAssocID="{BEC2A827-A226-4497-BB30-7719E55AB38A}" presName="text_5" presStyleLbl="node1" presStyleIdx="4" presStyleCnt="5">
        <dgm:presLayoutVars>
          <dgm:bulletEnabled val="1"/>
        </dgm:presLayoutVars>
      </dgm:prSet>
      <dgm:spPr/>
    </dgm:pt>
    <dgm:pt modelId="{DDC3C93F-6012-4131-92E8-54A099FF4875}" type="pres">
      <dgm:prSet presAssocID="{BEC2A827-A226-4497-BB30-7719E55AB38A}" presName="accent_5" presStyleCnt="0"/>
      <dgm:spPr/>
    </dgm:pt>
    <dgm:pt modelId="{64F120AF-9B2D-437B-A717-3FD751F79296}" type="pres">
      <dgm:prSet presAssocID="{BEC2A827-A226-4497-BB30-7719E55AB38A}" presName="accentRepeatNode" presStyleLbl="solidFgAcc1" presStyleIdx="4" presStyleCnt="5"/>
      <dgm:spPr/>
    </dgm:pt>
  </dgm:ptLst>
  <dgm:cxnLst>
    <dgm:cxn modelId="{9F9A7B02-984E-4619-99EB-EA1A0F6C708E}" srcId="{C5BEAC66-B560-405C-84AF-75127187F4B6}" destId="{063A38F1-32AE-4466-9AD1-DAF3456A22CF}" srcOrd="3" destOrd="0" parTransId="{7236D42F-D166-46A8-B151-C9E9B46AC4C8}" sibTransId="{BF83248C-E081-43F7-87DC-C2F148C89AF3}"/>
    <dgm:cxn modelId="{0A276C2B-A8A5-4E2C-A81F-D30FAABACE16}" type="presOf" srcId="{FF9A2F96-4322-4FAD-AA80-756D5B1725B6}" destId="{EAEF9A49-AA36-41A7-9795-D22A339D71A3}" srcOrd="0" destOrd="0" presId="urn:microsoft.com/office/officeart/2008/layout/VerticalCurvedList"/>
    <dgm:cxn modelId="{8C0C6134-2C86-4897-BE67-18CD9A7E9290}" type="presOf" srcId="{4788DD7D-2561-4B90-BCBA-020A2242C1EC}" destId="{3605F7F2-4E7B-4B4A-8D97-74600A344E91}" srcOrd="0" destOrd="0" presId="urn:microsoft.com/office/officeart/2008/layout/VerticalCurvedList"/>
    <dgm:cxn modelId="{A8B30640-62A2-4C28-8222-C5AB10269EA2}" srcId="{C5BEAC66-B560-405C-84AF-75127187F4B6}" destId="{875032CA-6087-4FD1-BC3F-079DBD259C7F}" srcOrd="0" destOrd="0" parTransId="{6BACAFB0-510B-4C00-B312-54B70ACF9A03}" sibTransId="{4788DD7D-2561-4B90-BCBA-020A2242C1EC}"/>
    <dgm:cxn modelId="{5EF65C49-A7A3-4EC1-A6D6-A6606DE0BD82}" srcId="{C5BEAC66-B560-405C-84AF-75127187F4B6}" destId="{FF9A2F96-4322-4FAD-AA80-756D5B1725B6}" srcOrd="1" destOrd="0" parTransId="{66D5FD31-8EFC-4E17-8173-BC9422742CD5}" sibTransId="{307ED179-6C26-4BA9-9B10-4022BCADF2E5}"/>
    <dgm:cxn modelId="{3DB9CE6A-AD5D-4759-836D-5B3493E22632}" type="presOf" srcId="{53BA36D5-A5AA-4980-8FBE-FCAF3A07313B}" destId="{BFC227E5-CDEE-472E-9963-3FFF6EBB2E52}" srcOrd="0" destOrd="0" presId="urn:microsoft.com/office/officeart/2008/layout/VerticalCurvedList"/>
    <dgm:cxn modelId="{EA4A5C4F-0AA9-4599-9B5C-080422AAB5EB}" type="presOf" srcId="{063A38F1-32AE-4466-9AD1-DAF3456A22CF}" destId="{2CAF388C-F81C-432E-AD95-6EF61B773B11}" srcOrd="0" destOrd="0" presId="urn:microsoft.com/office/officeart/2008/layout/VerticalCurvedList"/>
    <dgm:cxn modelId="{EDDBF754-0483-4C72-B221-DA0C02DDD4FF}" srcId="{C5BEAC66-B560-405C-84AF-75127187F4B6}" destId="{BEC2A827-A226-4497-BB30-7719E55AB38A}" srcOrd="4" destOrd="0" parTransId="{CA2A0695-F726-4E19-A34F-5D609FBC0583}" sibTransId="{92ADADCF-5F7D-4972-A96F-24EDE67322FD}"/>
    <dgm:cxn modelId="{8303017F-2AFE-4CE2-A2F6-BB3B893D0117}" srcId="{C5BEAC66-B560-405C-84AF-75127187F4B6}" destId="{53BA36D5-A5AA-4980-8FBE-FCAF3A07313B}" srcOrd="2" destOrd="0" parTransId="{D71D304D-9D57-49FC-961F-79F231EB80AA}" sibTransId="{9A9B7BA6-1BF9-4773-AC05-D9A41BFE7B56}"/>
    <dgm:cxn modelId="{B88CEEBC-75A1-4635-840C-0A4577238724}" type="presOf" srcId="{BEC2A827-A226-4497-BB30-7719E55AB38A}" destId="{AF2F8A09-C642-4158-9FC6-B2CBC6210582}" srcOrd="0" destOrd="0" presId="urn:microsoft.com/office/officeart/2008/layout/VerticalCurvedList"/>
    <dgm:cxn modelId="{703314E1-D56C-43C4-95C2-BAADBCA157D8}" type="presOf" srcId="{C5BEAC66-B560-405C-84AF-75127187F4B6}" destId="{2636DA40-304E-43A6-8B50-0C5FCD7300C3}" srcOrd="0" destOrd="0" presId="urn:microsoft.com/office/officeart/2008/layout/VerticalCurvedList"/>
    <dgm:cxn modelId="{94B081F1-91BE-4B44-9E7D-CE18B67302EC}" type="presOf" srcId="{875032CA-6087-4FD1-BC3F-079DBD259C7F}" destId="{82345CAE-4BB1-4BFD-8097-9B5DB0F074FF}" srcOrd="0" destOrd="0" presId="urn:microsoft.com/office/officeart/2008/layout/VerticalCurvedList"/>
    <dgm:cxn modelId="{DDE8EB88-4502-4FFF-926B-1B9676ED9F05}" type="presParOf" srcId="{2636DA40-304E-43A6-8B50-0C5FCD7300C3}" destId="{962E4A3C-A803-46D5-8A64-A656B2FA3DBC}" srcOrd="0" destOrd="0" presId="urn:microsoft.com/office/officeart/2008/layout/VerticalCurvedList"/>
    <dgm:cxn modelId="{BDE34FD0-B442-41EF-8082-578EC6FF8C1E}" type="presParOf" srcId="{962E4A3C-A803-46D5-8A64-A656B2FA3DBC}" destId="{8863D2E8-72EE-4830-B5CD-54EA693A8E3E}" srcOrd="0" destOrd="0" presId="urn:microsoft.com/office/officeart/2008/layout/VerticalCurvedList"/>
    <dgm:cxn modelId="{1ECF6B33-089D-4F6F-9775-586C81065B6C}" type="presParOf" srcId="{8863D2E8-72EE-4830-B5CD-54EA693A8E3E}" destId="{15AB903A-3E31-4C84-A142-E7A8B38AB781}" srcOrd="0" destOrd="0" presId="urn:microsoft.com/office/officeart/2008/layout/VerticalCurvedList"/>
    <dgm:cxn modelId="{4EE45890-4B8D-4259-A564-2866621EDC2F}" type="presParOf" srcId="{8863D2E8-72EE-4830-B5CD-54EA693A8E3E}" destId="{3605F7F2-4E7B-4B4A-8D97-74600A344E91}" srcOrd="1" destOrd="0" presId="urn:microsoft.com/office/officeart/2008/layout/VerticalCurvedList"/>
    <dgm:cxn modelId="{AA06D1F0-28E4-495A-ADA1-F1C2EA679456}" type="presParOf" srcId="{8863D2E8-72EE-4830-B5CD-54EA693A8E3E}" destId="{949FE7D7-C653-4597-BF92-204B7EBA989A}" srcOrd="2" destOrd="0" presId="urn:microsoft.com/office/officeart/2008/layout/VerticalCurvedList"/>
    <dgm:cxn modelId="{C56B09EA-0EAC-4806-B06F-F01314489179}" type="presParOf" srcId="{8863D2E8-72EE-4830-B5CD-54EA693A8E3E}" destId="{CD7B9576-E6E4-42AA-81AC-C3F063C6B98D}" srcOrd="3" destOrd="0" presId="urn:microsoft.com/office/officeart/2008/layout/VerticalCurvedList"/>
    <dgm:cxn modelId="{B16A6072-DB8B-4E16-8CAB-4985CA776950}" type="presParOf" srcId="{962E4A3C-A803-46D5-8A64-A656B2FA3DBC}" destId="{82345CAE-4BB1-4BFD-8097-9B5DB0F074FF}" srcOrd="1" destOrd="0" presId="urn:microsoft.com/office/officeart/2008/layout/VerticalCurvedList"/>
    <dgm:cxn modelId="{CF3DFDC1-D5C5-431D-A1B8-3657CA2CA846}" type="presParOf" srcId="{962E4A3C-A803-46D5-8A64-A656B2FA3DBC}" destId="{A733E953-C6BB-4CF7-8241-C910D8D90DA1}" srcOrd="2" destOrd="0" presId="urn:microsoft.com/office/officeart/2008/layout/VerticalCurvedList"/>
    <dgm:cxn modelId="{CAE51BAD-6558-481B-B114-0B6BB9C076B3}" type="presParOf" srcId="{A733E953-C6BB-4CF7-8241-C910D8D90DA1}" destId="{790A453A-8F37-4279-A941-07A51C38D526}" srcOrd="0" destOrd="0" presId="urn:microsoft.com/office/officeart/2008/layout/VerticalCurvedList"/>
    <dgm:cxn modelId="{B22C9B95-FC9D-4917-8AE9-FFFBD9CED9D7}" type="presParOf" srcId="{962E4A3C-A803-46D5-8A64-A656B2FA3DBC}" destId="{EAEF9A49-AA36-41A7-9795-D22A339D71A3}" srcOrd="3" destOrd="0" presId="urn:microsoft.com/office/officeart/2008/layout/VerticalCurvedList"/>
    <dgm:cxn modelId="{5CF41912-96BF-4121-A592-95AC7926DEA1}" type="presParOf" srcId="{962E4A3C-A803-46D5-8A64-A656B2FA3DBC}" destId="{6426D689-7F86-459F-AC9F-160095252E9B}" srcOrd="4" destOrd="0" presId="urn:microsoft.com/office/officeart/2008/layout/VerticalCurvedList"/>
    <dgm:cxn modelId="{BF335E42-0C90-469A-A0FE-82D7742E0836}" type="presParOf" srcId="{6426D689-7F86-459F-AC9F-160095252E9B}" destId="{2ACD571E-CC7F-4C50-8CA9-967664E8F6FA}" srcOrd="0" destOrd="0" presId="urn:microsoft.com/office/officeart/2008/layout/VerticalCurvedList"/>
    <dgm:cxn modelId="{2EB06C23-B90F-4396-85C0-5AAD80C5C1AE}" type="presParOf" srcId="{962E4A3C-A803-46D5-8A64-A656B2FA3DBC}" destId="{BFC227E5-CDEE-472E-9963-3FFF6EBB2E52}" srcOrd="5" destOrd="0" presId="urn:microsoft.com/office/officeart/2008/layout/VerticalCurvedList"/>
    <dgm:cxn modelId="{F6ED7707-AEEF-4D19-8290-D8C5D03DA090}" type="presParOf" srcId="{962E4A3C-A803-46D5-8A64-A656B2FA3DBC}" destId="{1C928102-363D-4BE4-B8C0-2FCEFC75255E}" srcOrd="6" destOrd="0" presId="urn:microsoft.com/office/officeart/2008/layout/VerticalCurvedList"/>
    <dgm:cxn modelId="{C0EE8201-7AC3-4651-9C27-C79B2FFEC9F0}" type="presParOf" srcId="{1C928102-363D-4BE4-B8C0-2FCEFC75255E}" destId="{D607D520-25CC-4944-A926-9645734F5583}" srcOrd="0" destOrd="0" presId="urn:microsoft.com/office/officeart/2008/layout/VerticalCurvedList"/>
    <dgm:cxn modelId="{8811420B-A47A-4BAE-BFC1-FD0CFBB3AE7F}" type="presParOf" srcId="{962E4A3C-A803-46D5-8A64-A656B2FA3DBC}" destId="{2CAF388C-F81C-432E-AD95-6EF61B773B11}" srcOrd="7" destOrd="0" presId="urn:microsoft.com/office/officeart/2008/layout/VerticalCurvedList"/>
    <dgm:cxn modelId="{486EF8F4-2688-40A3-88E1-451B5B649080}" type="presParOf" srcId="{962E4A3C-A803-46D5-8A64-A656B2FA3DBC}" destId="{BC30AE5C-B414-4FBF-8FAD-53733C0DA7CA}" srcOrd="8" destOrd="0" presId="urn:microsoft.com/office/officeart/2008/layout/VerticalCurvedList"/>
    <dgm:cxn modelId="{98B3EE03-D4E3-4778-823B-051550C66B7F}" type="presParOf" srcId="{BC30AE5C-B414-4FBF-8FAD-53733C0DA7CA}" destId="{F2426220-FBB1-44A0-8BBB-E55CDB438F8F}" srcOrd="0" destOrd="0" presId="urn:microsoft.com/office/officeart/2008/layout/VerticalCurvedList"/>
    <dgm:cxn modelId="{ACA01858-0500-44C4-97FC-4EF6835AB64D}" type="presParOf" srcId="{962E4A3C-A803-46D5-8A64-A656B2FA3DBC}" destId="{AF2F8A09-C642-4158-9FC6-B2CBC6210582}" srcOrd="9" destOrd="0" presId="urn:microsoft.com/office/officeart/2008/layout/VerticalCurvedList"/>
    <dgm:cxn modelId="{5939652C-3F2B-4B6F-BDB5-F94C284C3089}" type="presParOf" srcId="{962E4A3C-A803-46D5-8A64-A656B2FA3DBC}" destId="{DDC3C93F-6012-4131-92E8-54A099FF4875}" srcOrd="10" destOrd="0" presId="urn:microsoft.com/office/officeart/2008/layout/VerticalCurvedList"/>
    <dgm:cxn modelId="{4A8EF2CB-55D3-4ED0-95CE-C4FEF527ECA3}" type="presParOf" srcId="{DDC3C93F-6012-4131-92E8-54A099FF4875}" destId="{64F120AF-9B2D-437B-A717-3FD751F79296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5F7F2-4E7B-4B4A-8D97-74600A344E91}">
      <dsp:nvSpPr>
        <dsp:cNvPr id="0" name=""/>
        <dsp:cNvSpPr/>
      </dsp:nvSpPr>
      <dsp:spPr>
        <a:xfrm>
          <a:off x="-6214678" y="-950742"/>
          <a:ext cx="7397665" cy="7397665"/>
        </a:xfrm>
        <a:prstGeom prst="blockArc">
          <a:avLst>
            <a:gd name="adj1" fmla="val 18900000"/>
            <a:gd name="adj2" fmla="val 2700000"/>
            <a:gd name="adj3" fmla="val 292"/>
          </a:avLst>
        </a:pr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45CAE-4BB1-4BFD-8097-9B5DB0F074FF}">
      <dsp:nvSpPr>
        <dsp:cNvPr id="0" name=""/>
        <dsp:cNvSpPr/>
      </dsp:nvSpPr>
      <dsp:spPr>
        <a:xfrm>
          <a:off x="516880" y="343401"/>
          <a:ext cx="6366404" cy="6872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9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Каждое транспортное средство объединяется в единую систему через технологию </a:t>
          </a:r>
          <a:r>
            <a:rPr lang="en-US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IoT</a:t>
          </a: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.</a:t>
          </a:r>
          <a:endParaRPr lang="ru-RU" sz="1200" kern="1200" dirty="0"/>
        </a:p>
      </dsp:txBody>
      <dsp:txXfrm>
        <a:off x="516880" y="343401"/>
        <a:ext cx="6366404" cy="687242"/>
      </dsp:txXfrm>
    </dsp:sp>
    <dsp:sp modelId="{790A453A-8F37-4279-A941-07A51C38D526}">
      <dsp:nvSpPr>
        <dsp:cNvPr id="0" name=""/>
        <dsp:cNvSpPr/>
      </dsp:nvSpPr>
      <dsp:spPr>
        <a:xfrm>
          <a:off x="87353" y="257496"/>
          <a:ext cx="859052" cy="8590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EF9A49-AA36-41A7-9795-D22A339D71A3}">
      <dsp:nvSpPr>
        <dsp:cNvPr id="0" name=""/>
        <dsp:cNvSpPr/>
      </dsp:nvSpPr>
      <dsp:spPr>
        <a:xfrm>
          <a:off x="1009338" y="1373935"/>
          <a:ext cx="5873946" cy="687242"/>
        </a:xfrm>
        <a:prstGeom prst="rect">
          <a:avLst/>
        </a:prstGeom>
        <a:solidFill>
          <a:schemeClr val="accent1">
            <a:shade val="80000"/>
            <a:hueOff val="67816"/>
            <a:satOff val="1294"/>
            <a:lumOff val="57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9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Статистика движения анализируется с применением интеллектуальных средств.</a:t>
          </a:r>
        </a:p>
      </dsp:txBody>
      <dsp:txXfrm>
        <a:off x="1009338" y="1373935"/>
        <a:ext cx="5873946" cy="687242"/>
      </dsp:txXfrm>
    </dsp:sp>
    <dsp:sp modelId="{2ACD571E-CC7F-4C50-8CA9-967664E8F6FA}">
      <dsp:nvSpPr>
        <dsp:cNvPr id="0" name=""/>
        <dsp:cNvSpPr/>
      </dsp:nvSpPr>
      <dsp:spPr>
        <a:xfrm>
          <a:off x="529299" y="1235412"/>
          <a:ext cx="859052" cy="8590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7816"/>
              <a:satOff val="1294"/>
              <a:lumOff val="57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C227E5-CDEE-472E-9963-3FFF6EBB2E52}">
      <dsp:nvSpPr>
        <dsp:cNvPr id="0" name=""/>
        <dsp:cNvSpPr/>
      </dsp:nvSpPr>
      <dsp:spPr>
        <a:xfrm>
          <a:off x="1160483" y="2404468"/>
          <a:ext cx="5722801" cy="687242"/>
        </a:xfrm>
        <a:prstGeom prst="rect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9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Удобство использования для пассажира обеспечивается наличием приложения.</a:t>
          </a:r>
        </a:p>
      </dsp:txBody>
      <dsp:txXfrm>
        <a:off x="1160483" y="2404468"/>
        <a:ext cx="5722801" cy="687242"/>
      </dsp:txXfrm>
    </dsp:sp>
    <dsp:sp modelId="{D607D520-25CC-4944-A926-9645734F5583}">
      <dsp:nvSpPr>
        <dsp:cNvPr id="0" name=""/>
        <dsp:cNvSpPr/>
      </dsp:nvSpPr>
      <dsp:spPr>
        <a:xfrm>
          <a:off x="730956" y="2318563"/>
          <a:ext cx="859052" cy="8590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35632"/>
              <a:satOff val="2588"/>
              <a:lumOff val="114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F388C-F81C-432E-AD95-6EF61B773B11}">
      <dsp:nvSpPr>
        <dsp:cNvPr id="0" name=""/>
        <dsp:cNvSpPr/>
      </dsp:nvSpPr>
      <dsp:spPr>
        <a:xfrm>
          <a:off x="1009338" y="3435002"/>
          <a:ext cx="5873946" cy="687242"/>
        </a:xfrm>
        <a:prstGeom prst="rect">
          <a:avLst/>
        </a:prstGeom>
        <a:solidFill>
          <a:schemeClr val="accent1">
            <a:shade val="80000"/>
            <a:hueOff val="203448"/>
            <a:satOff val="3881"/>
            <a:lumOff val="171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9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Компании за счет информационных технологий, в виде программируемых модулей, встроенных в транспортное средство, и облачных решений имеют достоверную информацию в режиме реального времени.</a:t>
          </a:r>
        </a:p>
      </dsp:txBody>
      <dsp:txXfrm>
        <a:off x="1009338" y="3435002"/>
        <a:ext cx="5873946" cy="687242"/>
      </dsp:txXfrm>
    </dsp:sp>
    <dsp:sp modelId="{F2426220-FBB1-44A0-8BBB-E55CDB438F8F}">
      <dsp:nvSpPr>
        <dsp:cNvPr id="0" name=""/>
        <dsp:cNvSpPr/>
      </dsp:nvSpPr>
      <dsp:spPr>
        <a:xfrm>
          <a:off x="579811" y="3349097"/>
          <a:ext cx="859052" cy="8590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03448"/>
              <a:satOff val="3881"/>
              <a:lumOff val="171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F8A09-C642-4158-9FC6-B2CBC6210582}">
      <dsp:nvSpPr>
        <dsp:cNvPr id="0" name=""/>
        <dsp:cNvSpPr/>
      </dsp:nvSpPr>
      <dsp:spPr>
        <a:xfrm>
          <a:off x="516880" y="4465536"/>
          <a:ext cx="6366404" cy="687242"/>
        </a:xfrm>
        <a:prstGeom prst="rect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9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Модули работают на основе спутниковой навигации, радиосвязи или сотовой связи.</a:t>
          </a:r>
        </a:p>
      </dsp:txBody>
      <dsp:txXfrm>
        <a:off x="516880" y="4465536"/>
        <a:ext cx="6366404" cy="687242"/>
      </dsp:txXfrm>
    </dsp:sp>
    <dsp:sp modelId="{64F120AF-9B2D-437B-A717-3FD751F79296}">
      <dsp:nvSpPr>
        <dsp:cNvPr id="0" name=""/>
        <dsp:cNvSpPr/>
      </dsp:nvSpPr>
      <dsp:spPr>
        <a:xfrm>
          <a:off x="87353" y="4379631"/>
          <a:ext cx="859052" cy="8590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1263"/>
              <a:satOff val="5175"/>
              <a:lumOff val="228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E6D5E-2775-4CF9-B728-0E6DC37E387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354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Данная система должна считывать данные со спутников, следить за передвижением транспорта, отслеживать какое время транспорт тратит на движение, сколько времени уходит на пробки, остановки и оптимизировать работу городского транспорта. 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Применение системы ГЛОНАСС при разработке интеллектуальной системы контроля перемещения городского транспорта позволит получить информацию о длительности простоя и месте стоянки транспортных средств.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E6D5E-2775-4CF9-B728-0E6DC37E387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544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5.jp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14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0.png"/><Relationship Id="rId7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32.png"/><Relationship Id="rId10" Type="http://schemas.openxmlformats.org/officeDocument/2006/relationships/image" Target="../media/image5.png"/><Relationship Id="rId4" Type="http://schemas.openxmlformats.org/officeDocument/2006/relationships/image" Target="../media/image31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89137" y="3193936"/>
            <a:ext cx="473505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3200" b="1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Радомир</a:t>
            </a:r>
            <a:r>
              <a:rPr lang="ru-RU" altLang="ru-RU" sz="32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МОЙСЯ</a:t>
            </a: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Роль в команде: лидер команды</a:t>
            </a: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E-mail: moisia@sfedu.ru</a:t>
            </a:r>
          </a:p>
          <a:p>
            <a:pPr algn="r"/>
            <a:endParaRPr lang="ru-RU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239795"/>
            <a:ext cx="55402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РАЗРАБОТКА ИНТЕЛЛЕКТУАЛЬНОЙ СИСТЕМЫ КОНТРОЛЯ ПЕРЕМЕЩЕНИЯ ТРАНСПОРТНЫХ СРЕДСТВ </a:t>
            </a:r>
            <a:endParaRPr lang="en-US" sz="20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899500" y="277343"/>
            <a:ext cx="7790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648850" y="1524703"/>
            <a:ext cx="9306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ПОТЕНЦИАЛЬНЫЕ ЗАКАЗЧИКИ 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6AF0552-C0D7-D170-1439-E15867E3F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3" r="610"/>
          <a:stretch/>
        </p:blipFill>
        <p:spPr bwMode="auto">
          <a:xfrm>
            <a:off x="7104450" y="2797883"/>
            <a:ext cx="5087550" cy="311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7D895E-399C-05DA-A3B8-0CD63583179A}"/>
              </a:ext>
            </a:extLst>
          </p:cNvPr>
          <p:cNvSpPr txBox="1"/>
          <p:nvPr/>
        </p:nvSpPr>
        <p:spPr>
          <a:xfrm>
            <a:off x="2276358" y="2586120"/>
            <a:ext cx="51187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транспортные компании;</a:t>
            </a:r>
          </a:p>
          <a:p>
            <a:endParaRPr lang="ru-RU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заводы по производству общественного транспорта.</a:t>
            </a:r>
            <a:endParaRPr lang="ru-RU" sz="3200" dirty="0"/>
          </a:p>
        </p:txBody>
      </p:sp>
      <p:pic>
        <p:nvPicPr>
          <p:cNvPr id="15" name="Рисунок 14" descr="Автобус со сплошной заливкой">
            <a:extLst>
              <a:ext uri="{FF2B5EF4-FFF2-40B4-BE49-F238E27FC236}">
                <a16:creationId xmlns:a16="http://schemas.microsoft.com/office/drawing/2014/main" id="{3F9191AB-6C1D-90BB-C36D-F62A7F17FF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95024" y="2586120"/>
            <a:ext cx="629770" cy="629770"/>
          </a:xfrm>
          <a:prstGeom prst="rect">
            <a:avLst/>
          </a:prstGeom>
        </p:spPr>
      </p:pic>
      <p:pic>
        <p:nvPicPr>
          <p:cNvPr id="11" name="Рисунок 10" descr="Автобус со сплошной заливкой">
            <a:extLst>
              <a:ext uri="{FF2B5EF4-FFF2-40B4-BE49-F238E27FC236}">
                <a16:creationId xmlns:a16="http://schemas.microsoft.com/office/drawing/2014/main" id="{0A7FC7AF-BD71-228C-0105-C8D47E4DAA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3515" y="3517730"/>
            <a:ext cx="629770" cy="62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899500" y="277343"/>
            <a:ext cx="7790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141672" y="1438134"/>
            <a:ext cx="93065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ПРОБЛЕМА</a:t>
            </a:r>
            <a:r>
              <a:rPr lang="en-US" altLang="ru-RU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заключается в необходимости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совершенствовать приборы, контролирующие перемещение городского транспорта и разработке программного обеспечения, способного отслеживать перемещение городского транспорта на карте, определять интенсивность движения, длительность остановок, фиксировать пассажиропоток, среднюю скорость, длину и длительность маршрута.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19A963D-E546-7517-9510-4D42A9BF2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t="6136" r="3221" b="9799"/>
          <a:stretch/>
        </p:blipFill>
        <p:spPr bwMode="auto">
          <a:xfrm>
            <a:off x="4332479" y="3891588"/>
            <a:ext cx="4924942" cy="296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621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65817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688841" y="91588"/>
            <a:ext cx="98025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 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6766" y="3527197"/>
            <a:ext cx="3924848" cy="10478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2290" y="3547517"/>
            <a:ext cx="4839375" cy="12003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8648" y="2327188"/>
            <a:ext cx="2543530" cy="91452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500" y="993547"/>
            <a:ext cx="1209675" cy="113347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886767" y="5279238"/>
            <a:ext cx="9704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Эти компании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работают над различными аспектами систем контроля перемещения, предоставляя инновационные решения для улучшения навигации, безопасности и управления транспортными средствами.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5BFBF8-DE5D-E5A3-B589-74F4F9AA76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9098" y="2464655"/>
            <a:ext cx="2168448" cy="55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8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899500" y="277343"/>
            <a:ext cx="7790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9068A41-E70C-CDEB-2336-0EA3F2A11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" t="14706" r="-1"/>
          <a:stretch/>
        </p:blipFill>
        <p:spPr bwMode="auto">
          <a:xfrm>
            <a:off x="10983233" y="191519"/>
            <a:ext cx="929989" cy="73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EA2896F-CBEE-3E9A-0B49-DD1A8DF87B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9259186"/>
              </p:ext>
            </p:extLst>
          </p:nvPr>
        </p:nvGraphicFramePr>
        <p:xfrm>
          <a:off x="2961840" y="1207464"/>
          <a:ext cx="6961091" cy="5496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1" name="Рисунок 10" descr="Автобус со сплошной заливкой">
            <a:extLst>
              <a:ext uri="{FF2B5EF4-FFF2-40B4-BE49-F238E27FC236}">
                <a16:creationId xmlns:a16="http://schemas.microsoft.com/office/drawing/2014/main" id="{557DB0F1-B489-CEC9-33AD-9273DCB2B4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74563" y="5708749"/>
            <a:ext cx="629770" cy="629770"/>
          </a:xfrm>
          <a:prstGeom prst="rect">
            <a:avLst/>
          </a:prstGeom>
        </p:spPr>
      </p:pic>
      <p:pic>
        <p:nvPicPr>
          <p:cNvPr id="15" name="Рисунок 14" descr="Автобус со сплошной заливкой">
            <a:extLst>
              <a:ext uri="{FF2B5EF4-FFF2-40B4-BE49-F238E27FC236}">
                <a16:creationId xmlns:a16="http://schemas.microsoft.com/office/drawing/2014/main" id="{5CDB8457-28D9-4254-4447-A24AA1CC3D9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27035" y="2555792"/>
            <a:ext cx="629770" cy="629770"/>
          </a:xfrm>
          <a:prstGeom prst="rect">
            <a:avLst/>
          </a:prstGeom>
        </p:spPr>
      </p:pic>
      <p:pic>
        <p:nvPicPr>
          <p:cNvPr id="17" name="Рисунок 16" descr="Автобус со сплошной заливкой">
            <a:extLst>
              <a:ext uri="{FF2B5EF4-FFF2-40B4-BE49-F238E27FC236}">
                <a16:creationId xmlns:a16="http://schemas.microsoft.com/office/drawing/2014/main" id="{0D7DD48B-9A4C-2D54-3BCF-8DB29B6F723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33208" y="3657806"/>
            <a:ext cx="629770" cy="629770"/>
          </a:xfrm>
          <a:prstGeom prst="rect">
            <a:avLst/>
          </a:prstGeom>
        </p:spPr>
      </p:pic>
      <p:pic>
        <p:nvPicPr>
          <p:cNvPr id="18" name="Рисунок 17" descr="Автобус со сплошной заливкой">
            <a:extLst>
              <a:ext uri="{FF2B5EF4-FFF2-40B4-BE49-F238E27FC236}">
                <a16:creationId xmlns:a16="http://schemas.microsoft.com/office/drawing/2014/main" id="{3D507C31-46C8-0042-EF7B-7E186207A7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63848" y="4677064"/>
            <a:ext cx="629770" cy="629770"/>
          </a:xfrm>
          <a:prstGeom prst="rect">
            <a:avLst/>
          </a:prstGeom>
        </p:spPr>
      </p:pic>
      <p:pic>
        <p:nvPicPr>
          <p:cNvPr id="19" name="Рисунок 18" descr="Автобус со сплошной заливкой">
            <a:extLst>
              <a:ext uri="{FF2B5EF4-FFF2-40B4-BE49-F238E27FC236}">
                <a16:creationId xmlns:a16="http://schemas.microsoft.com/office/drawing/2014/main" id="{ED1B0FBF-D8D5-BAA1-B06D-CE06AD297A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74563" y="1592305"/>
            <a:ext cx="629770" cy="62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9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899500" y="277343"/>
            <a:ext cx="7790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141672" y="1576113"/>
            <a:ext cx="930655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УНИКАЛЬНОСТЬ</a:t>
            </a:r>
            <a:r>
              <a:rPr lang="ru-RU" sz="28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данной системы заключается в:</a:t>
            </a: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</a:t>
            </a:r>
            <a:r>
              <a:rPr lang="ru-RU" sz="28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ростоте реализации;</a:t>
            </a: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</a:t>
            </a:r>
            <a:r>
              <a:rPr lang="ru-RU" sz="28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ибкости системы;</a:t>
            </a: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</a:t>
            </a:r>
            <a:r>
              <a:rPr lang="ru-RU" sz="28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адёжности системы;</a:t>
            </a: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</a:t>
            </a:r>
            <a:r>
              <a:rPr lang="ru-RU" sz="28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изкой стоимости системы.</a:t>
            </a:r>
          </a:p>
          <a:p>
            <a:pPr algn="just"/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64A3800-7ED2-D3C4-1856-42D48E3E6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06"/>
          <a:stretch/>
        </p:blipFill>
        <p:spPr bwMode="auto">
          <a:xfrm>
            <a:off x="3312715" y="4322378"/>
            <a:ext cx="6508307" cy="23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34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899500" y="277343"/>
            <a:ext cx="7790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296355-1948-705D-1232-B845528F6D2A}"/>
              </a:ext>
            </a:extLst>
          </p:cNvPr>
          <p:cNvSpPr txBox="1"/>
          <p:nvPr/>
        </p:nvSpPr>
        <p:spPr>
          <a:xfrm>
            <a:off x="1961555" y="1483568"/>
            <a:ext cx="9666790" cy="466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/>
              <a:t>В перспективе проект </a:t>
            </a:r>
            <a:r>
              <a:rPr lang="ru-RU" alt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«СИСТЕМА КОНТРОЛЯ ПЕРЕМЕЩЕНИЯ ТРАНСПОРТНЫХ СРЕДСТВ»</a:t>
            </a:r>
            <a:r>
              <a:rPr lang="ru-RU" sz="2000" dirty="0"/>
              <a:t> имеет ряд преимуществ перед конкурентами на рынке. 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/>
              <a:t>В данные преимущества следует отнести заметное удешевление производства, так как проект не использует отдельные модули для беспроводной сети и имеет небольшую стоимость при таких же выполняемых функциях. Стоимость всех заказанных модулей составила 3500 рублей. 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/>
              <a:t>Данная система будет подходить для коммерческого использования, так как она позволяет следить за перемещением транспортных средств, что позволяет использовать её для целей, которые необходимы заказчику.</a:t>
            </a:r>
          </a:p>
        </p:txBody>
      </p:sp>
    </p:spTree>
    <p:extLst>
      <p:ext uri="{BB962C8B-B14F-4D97-AF65-F5344CB8AC3E}">
        <p14:creationId xmlns:p14="http://schemas.microsoft.com/office/powerpoint/2010/main" val="355690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078820" y="351832"/>
            <a:ext cx="9292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A316E4-FF90-3F20-D665-7579B7C7A284}"/>
              </a:ext>
            </a:extLst>
          </p:cNvPr>
          <p:cNvSpPr txBox="1"/>
          <p:nvPr/>
        </p:nvSpPr>
        <p:spPr>
          <a:xfrm>
            <a:off x="1659227" y="1603425"/>
            <a:ext cx="101316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Проект находится на этапе закупки технических средств для реализации модуля контроля перемещения городского транспорта, способного работать автономно.</a:t>
            </a:r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4D7E767-2E9F-D1CC-C235-2953B9769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971" y="3135939"/>
            <a:ext cx="4826625" cy="349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BB91D4-F932-1E0C-2DDF-5A04C51504CC}"/>
              </a:ext>
            </a:extLst>
          </p:cNvPr>
          <p:cNvSpPr txBox="1"/>
          <p:nvPr/>
        </p:nvSpPr>
        <p:spPr>
          <a:xfrm>
            <a:off x="1737672" y="4320055"/>
            <a:ext cx="19675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TRL-2</a:t>
            </a:r>
            <a:endParaRPr lang="ru-RU" sz="3200" b="1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F7267B8-E228-D13E-7B38-5DD92108CD85}"/>
              </a:ext>
            </a:extLst>
          </p:cNvPr>
          <p:cNvSpPr/>
          <p:nvPr/>
        </p:nvSpPr>
        <p:spPr>
          <a:xfrm>
            <a:off x="1754845" y="4320055"/>
            <a:ext cx="2495754" cy="65440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C730F37-ECCF-CBC4-5C12-FE711C6414D4}"/>
              </a:ext>
            </a:extLst>
          </p:cNvPr>
          <p:cNvSpPr/>
          <p:nvPr/>
        </p:nvSpPr>
        <p:spPr>
          <a:xfrm>
            <a:off x="3678691" y="4320055"/>
            <a:ext cx="589081" cy="654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59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688841" y="374228"/>
            <a:ext cx="10193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B3CBB5-BF63-D71E-AA92-B5ADDAA1C5C2}"/>
              </a:ext>
            </a:extLst>
          </p:cNvPr>
          <p:cNvSpPr txBox="1"/>
          <p:nvPr/>
        </p:nvSpPr>
        <p:spPr>
          <a:xfrm>
            <a:off x="2220800" y="1882612"/>
            <a:ext cx="9971200" cy="88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268288" algn="just">
              <a:lnSpc>
                <a:spcPct val="120000"/>
              </a:lnSpc>
              <a:buNone/>
            </a:pPr>
            <a:r>
              <a:rPr lang="ru-RU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Следующими этапами развития проекта являются:</a:t>
            </a:r>
          </a:p>
          <a:p>
            <a:endParaRPr lang="ru-RU" dirty="0"/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1A47FC4B-5A31-0CE0-7680-E5D5EC45BF3A}"/>
              </a:ext>
            </a:extLst>
          </p:cNvPr>
          <p:cNvSpPr/>
          <p:nvPr/>
        </p:nvSpPr>
        <p:spPr>
          <a:xfrm flipV="1">
            <a:off x="3811519" y="2912202"/>
            <a:ext cx="5933438" cy="2218355"/>
          </a:xfrm>
          <a:prstGeom prst="wedgeRoundRectCallou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E59BA6-40FB-D0F0-24B4-CE1821E13A77}"/>
              </a:ext>
            </a:extLst>
          </p:cNvPr>
          <p:cNvSpPr txBox="1"/>
          <p:nvPr/>
        </p:nvSpPr>
        <p:spPr>
          <a:xfrm>
            <a:off x="3942080" y="3259548"/>
            <a:ext cx="569975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разработка программного обеспечения для модуля и ЭВМ;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проведение экспериментальных исследований.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639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899500" y="277343"/>
            <a:ext cx="7790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A2475E-6277-D73C-3203-E248D2CD78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62" y="1122360"/>
            <a:ext cx="1378080" cy="19565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FBA696-EB9E-51E6-5901-7667A426B047}"/>
              </a:ext>
            </a:extLst>
          </p:cNvPr>
          <p:cNvSpPr txBox="1"/>
          <p:nvPr/>
        </p:nvSpPr>
        <p:spPr>
          <a:xfrm>
            <a:off x="3670037" y="2977574"/>
            <a:ext cx="158693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Мойся Р.А.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</a:t>
            </a:r>
            <a:r>
              <a:rPr lang="ru-RU" sz="13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РТбо</a:t>
            </a:r>
            <a:r>
              <a:rPr lang="en-US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-70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 команды</a:t>
            </a:r>
          </a:p>
        </p:txBody>
      </p:sp>
      <p:pic>
        <p:nvPicPr>
          <p:cNvPr id="1028" name="Picture 4" descr="Елизавета Валерьевна Коптева">
            <a:extLst>
              <a:ext uri="{FF2B5EF4-FFF2-40B4-BE49-F238E27FC236}">
                <a16:creationId xmlns:a16="http://schemas.microsoft.com/office/drawing/2014/main" id="{28D8F589-9447-49B5-1FE2-C8DAFDD6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045" y="1254417"/>
            <a:ext cx="1710636" cy="171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8785882-442E-7CC9-1173-6C367D6FF3A5}"/>
              </a:ext>
            </a:extLst>
          </p:cNvPr>
          <p:cNvSpPr txBox="1"/>
          <p:nvPr/>
        </p:nvSpPr>
        <p:spPr>
          <a:xfrm>
            <a:off x="9981045" y="2898424"/>
            <a:ext cx="171063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Коптева Е.В.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РТбо3-91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 команды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409EDF-DF29-30EE-A009-D6E38F1F459B}"/>
              </a:ext>
            </a:extLst>
          </p:cNvPr>
          <p:cNvSpPr txBox="1"/>
          <p:nvPr/>
        </p:nvSpPr>
        <p:spPr>
          <a:xfrm>
            <a:off x="1875329" y="2946401"/>
            <a:ext cx="137807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Шестова Е.А.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к.т.н., доцент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Наставник команды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9C35E82-7307-C2BA-0B6B-F0FC6ED8A0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8890" y="3963091"/>
            <a:ext cx="1468904" cy="195658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25E099F-4891-5EA6-0635-BBA6A13B98E6}"/>
              </a:ext>
            </a:extLst>
          </p:cNvPr>
          <p:cNvSpPr txBox="1"/>
          <p:nvPr/>
        </p:nvSpPr>
        <p:spPr>
          <a:xfrm>
            <a:off x="3545292" y="5880510"/>
            <a:ext cx="183642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Попов О.О.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РТмо1-43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 команды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F88AF7C-773E-CE6B-8304-B973A5B61E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4610" y="1548117"/>
            <a:ext cx="1416936" cy="141693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F8EE466-D893-8678-4F6B-97300178A1B0}"/>
              </a:ext>
            </a:extLst>
          </p:cNvPr>
          <p:cNvSpPr txBox="1"/>
          <p:nvPr/>
        </p:nvSpPr>
        <p:spPr>
          <a:xfrm>
            <a:off x="5650451" y="2930401"/>
            <a:ext cx="15356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Виноградов Д.В.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РТмо2-42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 команды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CF3D86-E6A2-43A6-2712-A60311FEEB45}"/>
              </a:ext>
            </a:extLst>
          </p:cNvPr>
          <p:cNvSpPr txBox="1"/>
          <p:nvPr/>
        </p:nvSpPr>
        <p:spPr>
          <a:xfrm>
            <a:off x="7738639" y="2920688"/>
            <a:ext cx="161435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Виноградова Н.В.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РТмо2-42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 команды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C4F7CBF-A246-63C2-CE0F-165A28CA7B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4610" y="4288886"/>
            <a:ext cx="1630785" cy="163078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2F17AA9-EDA7-78D0-4CF4-246C9BE66ECA}"/>
              </a:ext>
            </a:extLst>
          </p:cNvPr>
          <p:cNvSpPr txBox="1"/>
          <p:nvPr/>
        </p:nvSpPr>
        <p:spPr>
          <a:xfrm>
            <a:off x="5623128" y="5877487"/>
            <a:ext cx="180982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Диков А.И.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РТмо1-63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 команды</a:t>
            </a:r>
            <a:endParaRPr lang="ru-RU" sz="1300" dirty="0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559E60D-AF83-1176-7C87-DB970FA27F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48964" y="4380431"/>
            <a:ext cx="1539240" cy="153924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F0674AD-73E2-81A9-59E3-0AC02533FB75}"/>
              </a:ext>
            </a:extLst>
          </p:cNvPr>
          <p:cNvSpPr txBox="1"/>
          <p:nvPr/>
        </p:nvSpPr>
        <p:spPr>
          <a:xfrm>
            <a:off x="7817482" y="5878000"/>
            <a:ext cx="183642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Толченников С.А.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гр. РТмо1-43</a:t>
            </a:r>
          </a:p>
          <a:p>
            <a:pPr algn="ctr"/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 команды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DD967F-3C98-3C60-70BE-8F1A5C141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428" y="1327221"/>
            <a:ext cx="1512824" cy="165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2012C02-9C75-327B-6B14-CDBC042C376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19352" b="20148"/>
          <a:stretch/>
        </p:blipFill>
        <p:spPr>
          <a:xfrm>
            <a:off x="7824296" y="1172992"/>
            <a:ext cx="1378080" cy="180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31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5D026F0-B7AC-D094-0EA6-77AFF8FBB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055" y="0"/>
            <a:ext cx="9870270" cy="769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245359" y="1276893"/>
            <a:ext cx="85268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СПАСИБО ЗА ВНИМАНИЕ!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55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1cf5ab-44f6-41ec-b5c9-7f9911316a2c">
      <Terms xmlns="http://schemas.microsoft.com/office/infopath/2007/PartnerControls"/>
    </lcf76f155ced4ddcb4097134ff3c332f>
    <TaxCatchAll xmlns="f78255e9-3bc1-4538-ae62-1ed3673d350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31B21D71922444A979C2354133B3255" ma:contentTypeVersion="12" ma:contentTypeDescription="Создание документа." ma:contentTypeScope="" ma:versionID="31162c974bbd8a799da09b7654b2b91d">
  <xsd:schema xmlns:xsd="http://www.w3.org/2001/XMLSchema" xmlns:xs="http://www.w3.org/2001/XMLSchema" xmlns:p="http://schemas.microsoft.com/office/2006/metadata/properties" xmlns:ns2="cf1cf5ab-44f6-41ec-b5c9-7f9911316a2c" xmlns:ns3="f78255e9-3bc1-4538-ae62-1ed3673d350f" targetNamespace="http://schemas.microsoft.com/office/2006/metadata/properties" ma:root="true" ma:fieldsID="1b77917033342d9500bc3b5542509fef" ns2:_="" ns3:_="">
    <xsd:import namespace="cf1cf5ab-44f6-41ec-b5c9-7f9911316a2c"/>
    <xsd:import namespace="f78255e9-3bc1-4538-ae62-1ed3673d35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cf5ab-44f6-41ec-b5c9-7f9911316a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8255e9-3bc1-4538-ae62-1ed3673d350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0cf2e5e-74a9-484f-b6ce-c105c070e9e3}" ma:internalName="TaxCatchAll" ma:showField="CatchAllData" ma:web="f78255e9-3bc1-4538-ae62-1ed3673d35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1AAFCB-E0AA-462A-8D99-D1EAB66518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D241C6-0B26-4452-94CE-9C5C9270716A}">
  <ds:schemaRefs>
    <ds:schemaRef ds:uri="http://schemas.microsoft.com/office/2006/metadata/properties"/>
    <ds:schemaRef ds:uri="http://schemas.microsoft.com/office/infopath/2007/PartnerControls"/>
    <ds:schemaRef ds:uri="cf1cf5ab-44f6-41ec-b5c9-7f9911316a2c"/>
    <ds:schemaRef ds:uri="f78255e9-3bc1-4538-ae62-1ed3673d350f"/>
  </ds:schemaRefs>
</ds:datastoreItem>
</file>

<file path=customXml/itemProps3.xml><?xml version="1.0" encoding="utf-8"?>
<ds:datastoreItem xmlns:ds="http://schemas.openxmlformats.org/officeDocument/2006/customXml" ds:itemID="{933D54D1-CB7E-4564-B505-E1169CD8E3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cf5ab-44f6-41ec-b5c9-7f9911316a2c"/>
    <ds:schemaRef ds:uri="f78255e9-3bc1-4538-ae62-1ed3673d35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509</Words>
  <Application>Microsoft Office PowerPoint</Application>
  <PresentationFormat>Широкоэкранный</PresentationFormat>
  <Paragraphs>82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Desperado</cp:lastModifiedBy>
  <cp:revision>40</cp:revision>
  <cp:lastPrinted>2022-09-29T12:11:38Z</cp:lastPrinted>
  <dcterms:created xsi:type="dcterms:W3CDTF">2022-09-27T13:57:51Z</dcterms:created>
  <dcterms:modified xsi:type="dcterms:W3CDTF">2023-11-22T14:51:01Z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0x010100231B21D71922444A979C2354133B3255</vt:lpwstr>
  </property>
</Properties>
</file>