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FACDD6-7895-44A7-9487-568C5E7B06CD}">
  <a:tblStyle styleId="{67FACDD6-7895-44A7-9487-568C5E7B06C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013B062-BB62-4379-AA42-843CD8CF53C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(При необходимости выбрать одно </a:t>
            </a:r>
            <a:r>
              <a:rPr lang="ru-RU" sz="1100" b="0" i="0" u="none" strike="noStrike" cap="none" dirty="0" err="1" smtClean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напарвления</a:t>
            </a:r>
            <a:r>
              <a:rPr lang="ru-RU" sz="1100" b="0" i="0" u="none" strike="noStrike" cap="none" dirty="0" smtClean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из полного перечня,</a:t>
            </a:r>
            <a:r>
              <a:rPr lang="ru-RU" sz="1100" b="0" i="0" u="none" strike="noStrike" cap="none" baseline="0" dirty="0" smtClean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комментарий удалить</a:t>
            </a:r>
            <a:r>
              <a:rPr lang="ru-RU" sz="1100" b="0" i="0" u="none" strike="noStrike" cap="none" dirty="0" smtClean="0">
                <a:solidFill>
                  <a:schemeClr val="dk2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):</a:t>
            </a:r>
            <a:endParaRPr lang="ru-RU" dirty="0" smtClean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 smtClean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 smtClean="0"/>
              <a:t>Биокаталитические</a:t>
            </a:r>
            <a:r>
              <a:rPr lang="ru-RU" dirty="0" smtClean="0"/>
              <a:t>, биосинтетические и </a:t>
            </a:r>
            <a:r>
              <a:rPr lang="ru-RU" dirty="0" err="1" smtClean="0"/>
              <a:t>биосенсорные</a:t>
            </a:r>
            <a:r>
              <a:rPr lang="ru-RU" dirty="0" smtClean="0"/>
              <a:t> технологии. 4) Биомедицинские и ветеринарные технологии. 5) Геномные, </a:t>
            </a:r>
            <a:r>
              <a:rPr lang="ru-RU" dirty="0" err="1" smtClean="0"/>
              <a:t>протеомные</a:t>
            </a:r>
            <a:r>
              <a:rPr lang="ru-RU" dirty="0" smtClean="0"/>
              <a:t> и </a:t>
            </a:r>
            <a:r>
              <a:rPr lang="ru-RU" dirty="0" err="1" smtClean="0"/>
              <a:t>постгеномные</a:t>
            </a:r>
            <a:r>
              <a:rPr lang="ru-RU" dirty="0" smtClean="0"/>
              <a:t> технологии. 6) Клеточные технологии. 7) Компьютерное моделирование </a:t>
            </a:r>
            <a:r>
              <a:rPr lang="ru-RU" dirty="0" err="1" smtClean="0"/>
              <a:t>наноматериалов</a:t>
            </a:r>
            <a:r>
              <a:rPr lang="ru-RU" dirty="0" smtClean="0"/>
              <a:t>, </a:t>
            </a:r>
            <a:r>
              <a:rPr lang="ru-RU" dirty="0" err="1" smtClean="0"/>
              <a:t>наноустройств</a:t>
            </a:r>
            <a:r>
              <a:rPr lang="ru-RU" dirty="0" smtClean="0"/>
              <a:t> и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. 8) Нано-, </a:t>
            </a:r>
            <a:r>
              <a:rPr lang="ru-RU" dirty="0" err="1" smtClean="0"/>
              <a:t>био</a:t>
            </a:r>
            <a:r>
              <a:rPr lang="ru-RU" dirty="0" smtClean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 smtClean="0"/>
              <a:t>наноматериалов</a:t>
            </a:r>
            <a:r>
              <a:rPr lang="ru-RU" dirty="0" smtClean="0"/>
              <a:t> и </a:t>
            </a:r>
            <a:r>
              <a:rPr lang="ru-RU" dirty="0" err="1" smtClean="0"/>
              <a:t>наноустройств</a:t>
            </a:r>
            <a:r>
              <a:rPr lang="ru-RU" dirty="0" smtClean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 smtClean="0"/>
              <a:t>наноустройств</a:t>
            </a:r>
            <a:r>
              <a:rPr lang="ru-RU" dirty="0" smtClean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 smtClean="0"/>
              <a:t>наноматериалов</a:t>
            </a:r>
            <a:r>
              <a:rPr lang="ru-RU" dirty="0" smtClean="0"/>
              <a:t>. 17) Технологии получения и обработки функциональных </a:t>
            </a:r>
            <a:r>
              <a:rPr lang="ru-RU" dirty="0" err="1" smtClean="0"/>
              <a:t>наноматериалов</a:t>
            </a:r>
            <a:r>
              <a:rPr lang="ru-RU" dirty="0" smtClean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 smtClean="0"/>
              <a:t>энергоэффективных</a:t>
            </a:r>
            <a:r>
              <a:rPr lang="ru-RU" dirty="0" smtClean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 smtClean="0"/>
              <a:t>энергоэффективного</a:t>
            </a:r>
            <a:r>
              <a:rPr lang="ru-RU" dirty="0" smtClean="0"/>
              <a:t> производства и преобразования энергии на органическом топливе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35297" y="1286445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>
              <a:buClr>
                <a:schemeClr val="dk2"/>
              </a:buClr>
              <a:buSzPct val="117647"/>
            </a:pPr>
            <a:r>
              <a:rPr lang="en-US" sz="4400" dirty="0" err="1">
                <a:solidFill>
                  <a:schemeClr val="tx1"/>
                </a:solidFill>
              </a:rPr>
              <a:t>Zhivotnovod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sz="2700" dirty="0">
                <a:solidFill>
                  <a:schemeClr val="lt1"/>
                </a:solidFill>
              </a:rPr>
              <a:t>Панькова Екатерина Константиновна</a:t>
            </a:r>
            <a:endParaRPr sz="2700" dirty="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 </a:t>
            </a:r>
            <a:r>
              <a:rPr lang="ru-RU" sz="2900" dirty="0">
                <a:solidFill>
                  <a:schemeClr val="dk2"/>
                </a:solidFill>
              </a:rPr>
              <a:t>:</a:t>
            </a:r>
            <a:endParaRPr sz="2900" dirty="0">
              <a:solidFill>
                <a:schemeClr val="dk2"/>
              </a:solidFill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•"/>
            </a:pP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Информационные технологии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Пользователь и его проблема</a:t>
            </a: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619649" cy="3866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Частные владельцы домашних животных:</a:t>
            </a: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своим питомцам качественный уход, найти надежные советы по правильному кормлению и содержанию, а также возможность общения и поддержки с другими владельцами.</a:t>
            </a:r>
          </a:p>
          <a:p>
            <a:pPr marL="0" lvl="0" indent="0">
              <a:buNone/>
            </a:pP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Фермеры и владельцы сельского хозяйства:</a:t>
            </a: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Оптимизировать уход за сельскохозяйственными животными, получить доступ к современным ветеринарным услугам, обмениваться опытом с другими фермерами и находить решения для улучшения здоровья и продуктивности животных.</a:t>
            </a:r>
          </a:p>
          <a:p>
            <a:pPr marL="0" lvl="0" indent="0">
              <a:buNone/>
            </a:pP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Студенты и профессионалы в области ветеринарии и зоотехники:</a:t>
            </a:r>
          </a:p>
          <a:p>
            <a:pPr marL="0" lvl="0" indent="0">
              <a:buNone/>
            </a:pP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актуальную информацию и практический опыт в области ветеринарии, найти возможности для стажировок и улучшения своих профессиональных навыков, а также обменяться знаниями с коллегами и опытными практиками.</a:t>
            </a:r>
          </a:p>
          <a:p>
            <a:pPr marL="0" lvl="0" indent="0">
              <a:buNone/>
            </a:pP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Кинологи и зоозащитники:</a:t>
            </a: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Обмениваться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знаниями о правильном ухода за животными, находить информационные ресурсы по обучению и социализации питомцев, а также участвовать в мероприятиях по защите прав животных и пропаганде ответственного отношения к ним.</a:t>
            </a:r>
          </a:p>
          <a:p>
            <a:pPr marL="0" lvl="0" indent="0">
              <a:buNone/>
            </a:pP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Хозяйки и хозяева сельскохозяйственных видов животных:</a:t>
            </a:r>
          </a:p>
          <a:p>
            <a:pPr marL="0" lvl="0" indent="0">
              <a:buNone/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Убедиться в благополучии своих животных, получить практические советы по уходу и содержанию, а также находить сообщество единомышленников для обмена опытом и получения поддержки в вопросах здоровья и ухода за животными.</a:t>
            </a:r>
            <a:endParaRPr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выполнять функцию комплексной платформы для поддержки и обучения владельцев животных и профессионалов, предоставляя доступ к информации, ресурсам и услугам, связанным с уходом, здоровьем и благополучием животных. </a:t>
            </a:r>
          </a:p>
          <a:p>
            <a:pPr marL="0" lv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платформа объединит владельцев домашних и сельскохозяйственных животных, ветеринаров, зоозащитников и студентов в области ветеринарии, предоставляя им возможность обмениваться опытом, получать консультации экспертов и находить полезные ресурсы в одном месте.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традиционных платформ для ухода за животными и ветеринарных ресурсов, наш продукт лучше тем, что объединяет в себе интегрированные инструменты для общения между владельцами животных и специалистами, предоставляет доступ к персонализированным рекомендациям по уходу и медицинским услугам на основе индивидуальных потребностей животных, а также предлагает интерактивные курсы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повышения общей грамотности в области ветеринарии и зоологии. Благодаря этому владельцы домашних животных получают актуальную информацию и поддержку в удобном формате, а специалисты — возможность расширить свою аудиторию и улучшить качество обслуживания клиентов.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-1"/>
            <a:ext cx="8520600" cy="67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Портрет целевой </a:t>
            </a:r>
            <a:r>
              <a:rPr lang="ru-RU" dirty="0" smtClean="0"/>
              <a:t>аудитории</a:t>
            </a:r>
            <a:r>
              <a:rPr lang="ru-RU" sz="1600" dirty="0"/>
              <a:t> </a:t>
            </a:r>
            <a:r>
              <a:rPr lang="ru-RU" sz="1600" dirty="0" smtClean="0"/>
              <a:t>для </a:t>
            </a:r>
            <a:r>
              <a:rPr lang="ru-RU" sz="1600" dirty="0"/>
              <a:t>рынка </a:t>
            </a:r>
            <a:r>
              <a:rPr lang="ru-RU" sz="1600" dirty="0" smtClean="0">
                <a:highlight>
                  <a:srgbClr val="00FF00"/>
                </a:highlight>
              </a:rPr>
              <a:t>B2C</a:t>
            </a:r>
            <a:endParaRPr dirty="0"/>
          </a:p>
        </p:txBody>
      </p:sp>
      <p:graphicFrame>
        <p:nvGraphicFramePr>
          <p:cNvPr id="80" name="Google Shape;80;p17"/>
          <p:cNvGraphicFramePr/>
          <p:nvPr>
            <p:extLst>
              <p:ext uri="{D42A27DB-BD31-4B8C-83A1-F6EECF244321}">
                <p14:modId xmlns:p14="http://schemas.microsoft.com/office/powerpoint/2010/main" val="2061416990"/>
              </p:ext>
            </p:extLst>
          </p:nvPr>
        </p:nvGraphicFramePr>
        <p:xfrm>
          <a:off x="207388" y="606722"/>
          <a:ext cx="8624912" cy="4410140"/>
        </p:xfrm>
        <a:graphic>
          <a:graphicData uri="http://schemas.openxmlformats.org/drawingml/2006/table">
            <a:tbl>
              <a:tblPr>
                <a:noFill/>
                <a:tableStyleId>{67FACDD6-7895-44A7-9487-568C5E7B06CD}</a:tableStyleId>
              </a:tblPr>
              <a:tblGrid>
                <a:gridCol w="1337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7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9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Кто он?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Имя клиента: Жанна,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в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озраст: 34 года,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з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анятие: Менеджер по продажам,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Семья: Замужем, имеет двух детей (7 и 4 года), а также собаку породы лабрадор,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Хобби: Путешествия, чтение книг, активные прогулки с семьей на природе,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Интересы: </a:t>
                      </a:r>
                      <a:r>
                        <a:rPr lang="ru-RU" sz="105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Зож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, экология, современные технологии,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Где живет: Большой городской район,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Что читает: Книги по личной эффективности, статьи о воспитании детей и уходе за домашними животными в блогах и специализированных изданиях,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К чьему мнению прислушивается: Семейные советы, мнения </a:t>
                      </a:r>
                      <a:r>
                        <a:rPr lang="ru-RU" sz="105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блогеров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и экспертов в области ухода за животными и воспитания детей,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ее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мотивирует: Безопасность и здоровье своей семьи, счастье и хорошее состояние домашнего питомца, возможность качественно организовать свободное время с близкими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38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Что он делает?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Анна встает рано, готовит завтрак для семьи, собирает детей в школу и себя на работу. В течение дня она активно работает, отвечает на письма и проводит встречи. После работы заходит в магазин, забирает детей из школы и старается провести время на свежем воздухе с собакой. На ночь помогает детям подготовить уроки, а затем читает книги или смотрит фильмы. Проблемы:</a:t>
                      </a:r>
                      <a:r>
                        <a:rPr lang="ru-RU" sz="1050" u="none" strike="noStrike" cap="non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Часто испытывает нехватку времени, чтобы уделять внимание уходу за собакой и обеспечению её здоровья. Хочет найти оптимальные решения для ухода за питомцем и снизить стресс. Также ее беспокоит влияние на детей, а именно: как донести до них важность заботы о животных.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7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Как взаимодействует с продуктом?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Анна взаимодействует с продуктом, используя приложение на своем смартфоне, чтобы получать советы по уходу за собакой, записываться на </a:t>
                      </a:r>
                      <a:r>
                        <a:rPr lang="ru-RU" sz="1050" u="none" strike="noStrike" cap="none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вебинары</a:t>
                      </a: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и получать доступ к сбалансированным рационам и здоровым угощениям. Она использует текстовые уведомления и напоминания, чтобы оставаться в курсе графика прививок и осмотров, а также получает информацию о местных ветеринарах.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35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Ценностное предложение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продукт помогает Анне обеспечить профессиональный уход за своим питомцем, предлагая простые и эффективные решения для ухода и здоровья собаки. 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225" marR="41225" marT="41225" marB="412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843516"/>
            <a:ext cx="8520600" cy="372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/>
              <a:t>Александра Нилогова – </a:t>
            </a:r>
            <a:r>
              <a:rPr lang="ru-RU" dirty="0" err="1"/>
              <a:t>хастлер</a:t>
            </a:r>
            <a:r>
              <a:rPr lang="ru-RU" dirty="0"/>
              <a:t>-лидер; Алсу </a:t>
            </a:r>
            <a:r>
              <a:rPr lang="ru-RU" dirty="0" err="1"/>
              <a:t>Сабитова</a:t>
            </a:r>
            <a:r>
              <a:rPr lang="ru-RU" dirty="0"/>
              <a:t> – аналитик-фиксатор; Дарья </a:t>
            </a:r>
            <a:r>
              <a:rPr lang="ru-RU" dirty="0" err="1"/>
              <a:t>Ращупкина</a:t>
            </a:r>
            <a:r>
              <a:rPr lang="ru-RU" dirty="0"/>
              <a:t> – дизайнер.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4" y="1808459"/>
            <a:ext cx="4749208" cy="28951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68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специалистов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включить юр лица в ЦА?</a:t>
            </a: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привлечь инвесторов?</a:t>
            </a: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можно добавить в наш проект, чтобы он стал лучше?</a:t>
            </a: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пойти дальше и включать свои ветеринарные и зоотехнические пункты в деревнях, селах, фермах  в тех местах, где это нужно?</a:t>
            </a: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получить лицензию для обучения специалистов? (В дальнейшем обучать в  программе своих специалистов, сделать свою школу экспертов, где я смогу прикреплять  консультантов в деревни)</a:t>
            </a:r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endParaRPr lang="ru-RU" dirty="0" smtClean="0"/>
          </a:p>
          <a:p>
            <a:pPr marL="342900">
              <a:spcBef>
                <a:spcPts val="1200"/>
              </a:spcBef>
              <a:spcAft>
                <a:spcPts val="1200"/>
              </a:spcAft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1128</Words>
  <Application>Microsoft Office PowerPoint</Application>
  <PresentationFormat>Экран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Simple Light</vt:lpstr>
      <vt:lpstr>Zhivotnovod </vt:lpstr>
      <vt:lpstr>Пользователь и его проблема</vt:lpstr>
      <vt:lpstr>Решение</vt:lpstr>
      <vt:lpstr>Аналоги решения</vt:lpstr>
      <vt:lpstr>Портрет целевой аудитории для рынка B2C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Вадим</dc:creator>
  <cp:lastModifiedBy>12345</cp:lastModifiedBy>
  <cp:revision>13</cp:revision>
  <dcterms:modified xsi:type="dcterms:W3CDTF">2024-10-17T10:46:41Z</dcterms:modified>
</cp:coreProperties>
</file>