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0E9A75-62CC-4B18-8F84-86D7BCD801A7}">
  <a:tblStyle styleId="{F60E9A75-62CC-4B18-8F84-86D7BCD801A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A90DF49-9D2F-4A25-9562-FEDBC765720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53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88392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</p:txBody>
      </p:sp>
      <p:sp>
        <p:nvSpPr>
          <p:cNvPr id="223" name="Google Shape;22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mmoglobus.ru/top-10-samyh-populyarnyh-mmorpg-po-chislu-aktivnyh-igrokov" TargetMode="External"/><Relationship Id="rId4" Type="http://schemas.openxmlformats.org/officeDocument/2006/relationships/hyperlink" Target="https://dtf.ru/gameindustry/1213292-issledovanie-69-zhiteley-rossii-igrayut-v-igry-pochti-polovina-iz-nih-predpochitaet-mobilnyy-geym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525"/>
            <a:ext cx="12192003" cy="687106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2137224" y="2341118"/>
            <a:ext cx="79176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Студия разработки компьютерных игр.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"SpeakerBox"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A84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639100" y="18224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Команда проекта</a:t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4528507" y="4802777"/>
            <a:ext cx="31350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Изместьев Игорь: 3D-художник, аниматор, UI/UX-дизайнер, Моушн-дизайнер.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964239" y="4802777"/>
            <a:ext cx="26673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Зиннатов Наиль: level-дизайнер, Нарративный дизайнер, Художник по концепт-арту и текстурам, програмист.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9096546" y="4802777"/>
            <a:ext cx="22572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Лидер: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Гайтиев Лев: Программист, ответственный за обратную коммуникацию с пользователями.</a:t>
            </a:r>
            <a:endParaRPr sz="3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8735" y="1507808"/>
            <a:ext cx="2153148" cy="329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6721" y="1507808"/>
            <a:ext cx="2118575" cy="329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95595" y="1507808"/>
            <a:ext cx="1859112" cy="329496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/>
        </p:nvSpPr>
        <p:spPr>
          <a:xfrm>
            <a:off x="152400" y="1524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 l="-560" r="559"/>
          <a:stretch/>
        </p:blipFill>
        <p:spPr>
          <a:xfrm>
            <a:off x="-81467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1375250" y="2768700"/>
            <a:ext cx="841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1082925" y="1242400"/>
            <a:ext cx="103737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Потребность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российских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пользователей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видеоиграх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существует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растет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года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исследованиям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60%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населения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играет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видеоигры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причем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большинство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игроков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находятся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возрастной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категории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18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35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Видеоигры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стали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неотъемлемой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частью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жизни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многих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людей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предоставляя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развлечение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отдых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повседневной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рутины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пообщаться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другими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игроками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В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популярны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мобильные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компьютерные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также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консолях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Большой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спрос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существует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жанры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шутеры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RPG.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838200" y="3797850"/>
            <a:ext cx="105156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Решение проблемы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582900" y="5016829"/>
            <a:ext cx="10373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компании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видеоигр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пользователей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ПК 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которые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прочь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провести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свободное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время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видеоигрой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развлечься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О проекте. Что есть сейчас.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375250" y="2768700"/>
            <a:ext cx="841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838200" y="1151125"/>
            <a:ext cx="102552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Сейчас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идет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тщательная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игры,проделаны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первые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Level-design.</a:t>
            </a:r>
            <a:endParaRPr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500" y="2007987"/>
            <a:ext cx="5124150" cy="2477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0786" y="4716825"/>
            <a:ext cx="4117618" cy="196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20343" y="1945225"/>
            <a:ext cx="5419376" cy="260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788" y="4649700"/>
            <a:ext cx="4163565" cy="196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Цель проекта по SMART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"/>
          </p:nvPr>
        </p:nvSpPr>
        <p:spPr>
          <a:xfrm>
            <a:off x="838200" y="18893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Целью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нашего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проекта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является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развитие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игровой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индустрии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К 2024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году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хотим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привлечь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к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Российскому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рынку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игровую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аудиторию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количестве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100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тыс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через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распространение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нашей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компанией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“the way of survivor”.</a:t>
            </a:r>
            <a:endParaRPr sz="1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67"/>
              <a:buFont typeface="Calibri"/>
              <a:buNone/>
            </a:pPr>
            <a:r>
              <a:rPr lang="en-US" sz="3200"/>
              <a:t>Целевая аудитория проекта</a:t>
            </a:r>
            <a:endParaRPr sz="2200"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838200" y="1534650"/>
            <a:ext cx="10441500" cy="5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Пол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потребителя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семейное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положение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место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жительства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сфера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деятельности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должность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уровень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дохода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социальный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статус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важны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Наиболее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популярны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видеоигры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среди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людей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возрасте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18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24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лет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(40%) и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25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34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лет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(25%).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Они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же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чаще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представителей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других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возрастных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групп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используют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специальные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приставки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видеоигр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(19% и 17%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соответственно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),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проводят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среднем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больше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времени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игрой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(8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часов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неделю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) и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тратят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видеоигры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больше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других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возрастных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группах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(1456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руб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./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мес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.).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Численность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ЦА 50,2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млн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России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/>
          </a:p>
        </p:txBody>
      </p:sp>
      <p:sp>
        <p:nvSpPr>
          <p:cNvPr id="147" name="Google Shape;147;p20"/>
          <p:cNvSpPr txBox="1"/>
          <p:nvPr/>
        </p:nvSpPr>
        <p:spPr>
          <a:xfrm>
            <a:off x="838189" y="4247571"/>
            <a:ext cx="4427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igromania.ru/news/119072/Issledovanie_88_mln_rossiyan_igrayut_v_igry_no_mnogie_vidyat_v_nih_negativnyy_yeffekt.html#:~:text=В%20рамках%20исследования%20было%20выявлено%2C,популярностью%20пользуются%20мобильные%20устройства%20(74%25)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7049850" y="4247575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https://dtf.ru/life/1843290-issledovanie-srednestatisticheskiy-geymer-v-rossii-eto-muzhchina-s-vysshim-obrazovaniem-srednim-dohodom-pk-i-smartfonom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xfrm>
            <a:off x="838200" y="345950"/>
            <a:ext cx="105156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Роль проекта в обеспечении технологического суверенитета страны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5" name="Google Shape;155;p21"/>
          <p:cNvGraphicFramePr/>
          <p:nvPr/>
        </p:nvGraphicFramePr>
        <p:xfrm>
          <a:off x="409750" y="1506450"/>
          <a:ext cx="10944050" cy="2032335"/>
        </p:xfrm>
        <a:graphic>
          <a:graphicData uri="http://schemas.openxmlformats.org/drawingml/2006/table">
            <a:tbl>
              <a:tblPr>
                <a:noFill/>
                <a:tableStyleId>{F60E9A75-62CC-4B18-8F84-86D7BCD801A7}</a:tableStyleId>
              </a:tblPr>
              <a:tblGrid>
                <a:gridCol w="547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Импортозамещение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Рынок НТИ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Neuro</a:t>
                      </a: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Сквозные технологии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5156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Потенциальный объём рынка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22"/>
          <p:cNvSpPr txBox="1">
            <a:spLocks noGrp="1"/>
          </p:cNvSpPr>
          <p:nvPr>
            <p:ph type="body" idx="1"/>
          </p:nvPr>
        </p:nvSpPr>
        <p:spPr>
          <a:xfrm>
            <a:off x="5448000" y="872100"/>
            <a:ext cx="6744000" cy="56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РАМ: 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Потенциальный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объём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составляет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около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90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млн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является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числом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всех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людей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проводящих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досуг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видеоиграми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ТАМ: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Общий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объём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целевого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составляет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30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млн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представляет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из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себя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игроков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пользующихся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ПК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SAM: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Доступный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объём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составляет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примерно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5.5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млн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SOM: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Реально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достижимый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объём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составляет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около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100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тыс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человек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-51965" y="1311276"/>
            <a:ext cx="5325900" cy="5181600"/>
          </a:xfrm>
          <a:prstGeom prst="ellipse">
            <a:avLst/>
          </a:prstGeom>
          <a:solidFill>
            <a:srgbClr val="3D8F9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келклеклелклекллкл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495379" y="2488615"/>
            <a:ext cx="4315200" cy="4070400"/>
          </a:xfrm>
          <a:prstGeom prst="ellipse">
            <a:avLst/>
          </a:prstGeom>
          <a:solidFill>
            <a:srgbClr val="3D8F9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2"/>
          <p:cNvSpPr/>
          <p:nvPr/>
        </p:nvSpPr>
        <p:spPr>
          <a:xfrm>
            <a:off x="1090859" y="3458768"/>
            <a:ext cx="3144300" cy="3063900"/>
          </a:xfrm>
          <a:prstGeom prst="ellipse">
            <a:avLst/>
          </a:prstGeom>
          <a:solidFill>
            <a:srgbClr val="37C6D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1608217" y="4523874"/>
            <a:ext cx="2109600" cy="1968900"/>
          </a:xfrm>
          <a:prstGeom prst="ellipse">
            <a:avLst/>
          </a:prstGeom>
          <a:solidFill>
            <a:srgbClr val="5BABA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Тактика 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1833126" y="3585925"/>
            <a:ext cx="1555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Стратегия и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конкуренты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1949273" y="2699625"/>
            <a:ext cx="155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Перспектива 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1914577" y="1645175"/>
            <a:ext cx="139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РАМ</a:t>
            </a: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5227350" y="4799725"/>
            <a:ext cx="3635400" cy="20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sng" strike="noStrike" cap="none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https://dtf.ru/gameindustry/1213292-issledovanie-69-zhiteley-rossii-igrayut-v-igry-pochti-polovina-iz-nih-predpochitaet-mobilnyy-geyming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sng" strike="noStrike" cap="none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https://mmoglobus.ru/top-10-samyh-populyarnyh-mmorpg-po-chislu-aktivnyh-igrokov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1" name="Google Shape;171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98350" y="4799725"/>
            <a:ext cx="3293649" cy="13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3200"/>
              <a:t>Анализ конкурентов</a:t>
            </a:r>
            <a:endParaRPr sz="3200"/>
          </a:p>
        </p:txBody>
      </p:sp>
      <p:pic>
        <p:nvPicPr>
          <p:cNvPr id="177" name="Google Shape;17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 txBox="1">
            <a:spLocks noGrp="1"/>
          </p:cNvSpPr>
          <p:nvPr>
            <p:ph type="body" idx="1"/>
          </p:nvPr>
        </p:nvSpPr>
        <p:spPr>
          <a:xfrm>
            <a:off x="838200" y="1294875"/>
            <a:ext cx="10515600" cy="48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Общий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объём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рынка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видеоигр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состоянию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конец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ноября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2022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года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составил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 453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млн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рублей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Наши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преимущества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качество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приемлемая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цена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товар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компании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разработке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игр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Tallboys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Dark crystal games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Sever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Redruins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softworks 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Аналогичные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продукты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Militsioner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 5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тыс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копий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The Life and  Suffering of sir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Brante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10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тыс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копий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Breathedge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28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тыс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копий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200"/>
              <a:t>Бизнес-модель</a:t>
            </a:r>
            <a:endParaRPr sz="320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838200" y="1131925"/>
            <a:ext cx="10515600" cy="56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Ключевые</a:t>
            </a:r>
            <a:r>
              <a:rPr lang="en-US" sz="1600" dirty="0"/>
              <a:t> </a:t>
            </a:r>
            <a:r>
              <a:rPr lang="en-US" sz="1600" dirty="0" err="1"/>
              <a:t>партнеры</a:t>
            </a:r>
            <a:r>
              <a:rPr lang="en-US" sz="1600" dirty="0"/>
              <a:t>: Epic Games, Steam, GOG Games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Ключевые</a:t>
            </a:r>
            <a:r>
              <a:rPr lang="en-US" sz="1600" dirty="0"/>
              <a:t> </a:t>
            </a:r>
            <a:r>
              <a:rPr lang="en-US" sz="1600" dirty="0" err="1"/>
              <a:t>деятельности</a:t>
            </a:r>
            <a:r>
              <a:rPr lang="en-US" sz="1600" dirty="0"/>
              <a:t>: </a:t>
            </a:r>
            <a:r>
              <a:rPr lang="en-US" sz="1600" dirty="0" err="1"/>
              <a:t>Разработка</a:t>
            </a:r>
            <a:r>
              <a:rPr lang="en-US" sz="1600" dirty="0"/>
              <a:t> </a:t>
            </a:r>
            <a:r>
              <a:rPr lang="en-US" sz="1600" dirty="0" err="1"/>
              <a:t>игровых</a:t>
            </a:r>
            <a:r>
              <a:rPr lang="en-US" sz="1600" dirty="0"/>
              <a:t> </a:t>
            </a:r>
            <a:r>
              <a:rPr lang="en-US" sz="1600" dirty="0" err="1"/>
              <a:t>механик</a:t>
            </a:r>
            <a:r>
              <a:rPr lang="en-US" sz="1600" dirty="0"/>
              <a:t>, </a:t>
            </a:r>
            <a:r>
              <a:rPr lang="en-US" sz="1600" dirty="0" err="1"/>
              <a:t>текстур</a:t>
            </a:r>
            <a:r>
              <a:rPr lang="en-US" sz="1600" dirty="0"/>
              <a:t>, </a:t>
            </a:r>
            <a:r>
              <a:rPr lang="en-US" sz="1600" dirty="0" err="1"/>
              <a:t>моделей</a:t>
            </a:r>
            <a:r>
              <a:rPr lang="en-US" sz="1600" dirty="0"/>
              <a:t>, </a:t>
            </a:r>
            <a:r>
              <a:rPr lang="en-US" sz="1600" dirty="0" err="1"/>
              <a:t>создание</a:t>
            </a:r>
            <a:r>
              <a:rPr lang="en-US" sz="1600" dirty="0"/>
              <a:t> </a:t>
            </a:r>
            <a:r>
              <a:rPr lang="en-US" sz="1600" dirty="0" err="1"/>
              <a:t>групп</a:t>
            </a:r>
            <a:r>
              <a:rPr lang="en-US" sz="1600" dirty="0"/>
              <a:t> </a:t>
            </a:r>
            <a:r>
              <a:rPr lang="en-US" sz="1600" dirty="0" err="1"/>
              <a:t>для</a:t>
            </a:r>
            <a:r>
              <a:rPr lang="en-US" sz="1600" dirty="0"/>
              <a:t> </a:t>
            </a:r>
            <a:r>
              <a:rPr lang="en-US" sz="1600" dirty="0" err="1"/>
              <a:t>продвижения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Ключевые</a:t>
            </a:r>
            <a:r>
              <a:rPr lang="en-US" sz="1600" dirty="0"/>
              <a:t> </a:t>
            </a:r>
            <a:r>
              <a:rPr lang="en-US" sz="1600" dirty="0" err="1"/>
              <a:t>ресурсы</a:t>
            </a:r>
            <a:r>
              <a:rPr lang="en-US" sz="1600" dirty="0"/>
              <a:t>: ПК, Unreal Engine 4, Blender, </a:t>
            </a:r>
            <a:r>
              <a:rPr lang="en-US" sz="1600" dirty="0" err="1"/>
              <a:t>ZBrush</a:t>
            </a:r>
            <a:r>
              <a:rPr lang="en-US" sz="1600" dirty="0"/>
              <a:t>, 3ds Max, Maya;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Ценностные</a:t>
            </a:r>
            <a:r>
              <a:rPr lang="en-US" sz="1600" dirty="0"/>
              <a:t> </a:t>
            </a:r>
            <a:r>
              <a:rPr lang="en-US" sz="1600" dirty="0" err="1"/>
              <a:t>предложения</a:t>
            </a:r>
            <a:r>
              <a:rPr lang="en-US" sz="1600" dirty="0"/>
              <a:t>: </a:t>
            </a:r>
            <a:r>
              <a:rPr lang="en-US" sz="1600" dirty="0" err="1"/>
              <a:t>необычный</a:t>
            </a:r>
            <a:r>
              <a:rPr lang="en-US" sz="1600" dirty="0"/>
              <a:t> </a:t>
            </a:r>
            <a:r>
              <a:rPr lang="en-US" sz="1600" dirty="0" err="1"/>
              <a:t>графический</a:t>
            </a:r>
            <a:r>
              <a:rPr lang="en-US" sz="1600" dirty="0"/>
              <a:t> </a:t>
            </a:r>
            <a:r>
              <a:rPr lang="en-US" sz="1600" dirty="0" err="1"/>
              <a:t>дизайн</a:t>
            </a:r>
            <a:r>
              <a:rPr lang="en-US" sz="1600" dirty="0"/>
              <a:t>, </a:t>
            </a:r>
            <a:r>
              <a:rPr lang="en-US" sz="1600" dirty="0" err="1"/>
              <a:t>интересный</a:t>
            </a:r>
            <a:r>
              <a:rPr lang="en-US" sz="1600" dirty="0"/>
              <a:t> </a:t>
            </a:r>
            <a:r>
              <a:rPr lang="en-US" sz="1600" dirty="0" err="1"/>
              <a:t>сюжет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Отношения</a:t>
            </a:r>
            <a:r>
              <a:rPr lang="en-US" sz="1600" dirty="0"/>
              <a:t> с </a:t>
            </a:r>
            <a:r>
              <a:rPr lang="en-US" sz="1600" dirty="0" err="1"/>
              <a:t>клиентами</a:t>
            </a:r>
            <a:r>
              <a:rPr lang="en-US" sz="1600" dirty="0"/>
              <a:t>: </a:t>
            </a:r>
            <a:r>
              <a:rPr lang="en-US" sz="1600" dirty="0" err="1"/>
              <a:t>привлечение</a:t>
            </a:r>
            <a:r>
              <a:rPr lang="en-US" sz="1600" dirty="0"/>
              <a:t> </a:t>
            </a:r>
            <a:r>
              <a:rPr lang="en-US" sz="1600" dirty="0" err="1"/>
              <a:t>для</a:t>
            </a:r>
            <a:r>
              <a:rPr lang="en-US" sz="1600" dirty="0"/>
              <a:t> </a:t>
            </a:r>
            <a:r>
              <a:rPr lang="en-US" sz="1600" dirty="0" err="1"/>
              <a:t>разовой</a:t>
            </a:r>
            <a:r>
              <a:rPr lang="en-US" sz="1600" dirty="0"/>
              <a:t> </a:t>
            </a:r>
            <a:r>
              <a:rPr lang="en-US" sz="1600" dirty="0" err="1"/>
              <a:t>продажи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Каналы</a:t>
            </a:r>
            <a:r>
              <a:rPr lang="en-US" sz="1600" dirty="0"/>
              <a:t> </a:t>
            </a:r>
            <a:r>
              <a:rPr lang="en-US" sz="1600" dirty="0" err="1"/>
              <a:t>сбыта</a:t>
            </a:r>
            <a:r>
              <a:rPr lang="en-US" sz="1600" dirty="0"/>
              <a:t>: </a:t>
            </a:r>
            <a:r>
              <a:rPr lang="en-US" sz="1600" dirty="0" err="1"/>
              <a:t>игровые</a:t>
            </a:r>
            <a:r>
              <a:rPr lang="en-US" sz="1600" dirty="0"/>
              <a:t> </a:t>
            </a:r>
            <a:r>
              <a:rPr lang="en-US" sz="1600" dirty="0" err="1"/>
              <a:t>платформы</a:t>
            </a:r>
            <a:r>
              <a:rPr lang="en-US" sz="1600" dirty="0"/>
              <a:t> steam, epic games, </a:t>
            </a:r>
            <a:r>
              <a:rPr lang="en-US" sz="1600" dirty="0" err="1"/>
              <a:t>gog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dirty="0" err="1"/>
              <a:t>Потребительские</a:t>
            </a:r>
            <a:r>
              <a:rPr lang="en-US" sz="1600" dirty="0"/>
              <a:t> </a:t>
            </a:r>
            <a:r>
              <a:rPr lang="en-US" sz="1600" dirty="0" err="1"/>
              <a:t>сегменты</a:t>
            </a:r>
            <a:r>
              <a:rPr lang="en-US" sz="1600" dirty="0"/>
              <a:t>: 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Для</a:t>
            </a:r>
            <a:r>
              <a:rPr lang="en-US" sz="1600" dirty="0"/>
              <a:t> </a:t>
            </a:r>
            <a:r>
              <a:rPr lang="en-US" sz="1600" dirty="0" err="1"/>
              <a:t>кого</a:t>
            </a:r>
            <a:r>
              <a:rPr lang="en-US" sz="1600" dirty="0"/>
              <a:t> </a:t>
            </a:r>
            <a:r>
              <a:rPr lang="en-US" sz="1600" dirty="0" err="1"/>
              <a:t>создаем</a:t>
            </a:r>
            <a:r>
              <a:rPr lang="en-US" sz="1600" dirty="0"/>
              <a:t> </a:t>
            </a:r>
            <a:r>
              <a:rPr lang="en-US" sz="1600" dirty="0" err="1"/>
              <a:t>продукты</a:t>
            </a:r>
            <a:r>
              <a:rPr lang="en-US" sz="1600" dirty="0"/>
              <a:t>: </a:t>
            </a:r>
            <a:r>
              <a:rPr lang="en-US" sz="1600" dirty="0" err="1"/>
              <a:t>для</a:t>
            </a:r>
            <a:r>
              <a:rPr lang="en-US" sz="1600" dirty="0"/>
              <a:t> </a:t>
            </a:r>
            <a:r>
              <a:rPr lang="en-US" sz="1600" dirty="0" err="1"/>
              <a:t>любителей</a:t>
            </a:r>
            <a:r>
              <a:rPr lang="en-US" sz="1600" dirty="0"/>
              <a:t> </a:t>
            </a:r>
            <a:r>
              <a:rPr lang="en-US" sz="1600" dirty="0" err="1"/>
              <a:t>поиграть</a:t>
            </a:r>
            <a:r>
              <a:rPr lang="en-US" sz="1600" dirty="0"/>
              <a:t> в </a:t>
            </a:r>
            <a:r>
              <a:rPr lang="en-US" sz="1600" dirty="0" err="1"/>
              <a:t>игры</a:t>
            </a:r>
            <a:r>
              <a:rPr lang="en-US" sz="1600" dirty="0"/>
              <a:t>;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Как</a:t>
            </a:r>
            <a:r>
              <a:rPr lang="en-US" sz="1600" dirty="0"/>
              <a:t> </a:t>
            </a:r>
            <a:r>
              <a:rPr lang="en-US" sz="1600" dirty="0" err="1"/>
              <a:t>можно</a:t>
            </a:r>
            <a:r>
              <a:rPr lang="en-US" sz="1600" dirty="0"/>
              <a:t> </a:t>
            </a:r>
            <a:r>
              <a:rPr lang="en-US" sz="1600" dirty="0" err="1"/>
              <a:t>охарактеризовать</a:t>
            </a:r>
            <a:r>
              <a:rPr lang="en-US" sz="1600" dirty="0"/>
              <a:t> </a:t>
            </a:r>
            <a:r>
              <a:rPr lang="en-US" sz="1600" dirty="0" err="1"/>
              <a:t>наших</a:t>
            </a:r>
            <a:r>
              <a:rPr lang="en-US" sz="1600" dirty="0"/>
              <a:t> </a:t>
            </a:r>
            <a:r>
              <a:rPr lang="en-US" sz="1600" dirty="0" err="1"/>
              <a:t>потребителей</a:t>
            </a:r>
            <a:r>
              <a:rPr lang="en-US" sz="1600" dirty="0"/>
              <a:t> </a:t>
            </a:r>
            <a:r>
              <a:rPr lang="en-US" sz="1600" dirty="0" err="1"/>
              <a:t>одним</a:t>
            </a:r>
            <a:r>
              <a:rPr lang="en-US" sz="1600" dirty="0"/>
              <a:t> </a:t>
            </a:r>
            <a:r>
              <a:rPr lang="en-US" sz="1600" dirty="0" err="1"/>
              <a:t>словом</a:t>
            </a:r>
            <a:r>
              <a:rPr lang="en-US" sz="1600" dirty="0"/>
              <a:t>: </a:t>
            </a:r>
            <a:r>
              <a:rPr lang="en-US" sz="1600" dirty="0" err="1"/>
              <a:t>игроки</a:t>
            </a:r>
            <a:r>
              <a:rPr lang="en-US" sz="1600" dirty="0"/>
              <a:t>;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Можно</a:t>
            </a:r>
            <a:r>
              <a:rPr lang="en-US" sz="1600" dirty="0"/>
              <a:t> </a:t>
            </a:r>
            <a:r>
              <a:rPr lang="en-US" sz="1600" dirty="0" err="1"/>
              <a:t>ли</a:t>
            </a:r>
            <a:r>
              <a:rPr lang="en-US" sz="1600" dirty="0"/>
              <a:t> </a:t>
            </a:r>
            <a:r>
              <a:rPr lang="en-US" sz="1600" dirty="0" err="1"/>
              <a:t>быстро</a:t>
            </a:r>
            <a:r>
              <a:rPr lang="en-US" sz="1600" dirty="0"/>
              <a:t> </a:t>
            </a:r>
            <a:r>
              <a:rPr lang="en-US" sz="1600" dirty="0" err="1"/>
              <a:t>найти</a:t>
            </a:r>
            <a:r>
              <a:rPr lang="en-US" sz="1600" dirty="0"/>
              <a:t> </a:t>
            </a:r>
            <a:r>
              <a:rPr lang="en-US" sz="1600" dirty="0" err="1"/>
              <a:t>целевую</a:t>
            </a:r>
            <a:r>
              <a:rPr lang="en-US" sz="1600" dirty="0"/>
              <a:t> </a:t>
            </a:r>
            <a:r>
              <a:rPr lang="en-US" sz="1600" dirty="0" err="1"/>
              <a:t>аудиторию</a:t>
            </a:r>
            <a:r>
              <a:rPr lang="en-US" sz="1600" dirty="0"/>
              <a:t> и </a:t>
            </a:r>
            <a:r>
              <a:rPr lang="en-US" sz="1600" dirty="0" err="1"/>
              <a:t>поговорить</a:t>
            </a:r>
            <a:r>
              <a:rPr lang="en-US" sz="1600" dirty="0"/>
              <a:t> с </a:t>
            </a:r>
            <a:r>
              <a:rPr lang="en-US" sz="1600" dirty="0" err="1"/>
              <a:t>ней</a:t>
            </a:r>
            <a:r>
              <a:rPr lang="en-US" sz="1600" dirty="0"/>
              <a:t> о </a:t>
            </a:r>
            <a:r>
              <a:rPr lang="en-US" sz="1600" dirty="0" err="1"/>
              <a:t>предлагаемом</a:t>
            </a:r>
            <a:r>
              <a:rPr lang="en-US" sz="1600" dirty="0"/>
              <a:t> </a:t>
            </a:r>
            <a:r>
              <a:rPr lang="en-US" sz="1600" dirty="0" err="1"/>
              <a:t>продукте</a:t>
            </a:r>
            <a:r>
              <a:rPr lang="en-US" sz="1600" dirty="0"/>
              <a:t>: </a:t>
            </a:r>
            <a:r>
              <a:rPr lang="en-US" sz="1600" dirty="0" err="1"/>
              <a:t>возможно</a:t>
            </a:r>
            <a:r>
              <a:rPr lang="en-US" sz="1600" dirty="0"/>
              <a:t> </a:t>
            </a:r>
            <a:r>
              <a:rPr lang="en-US" sz="1600" dirty="0" err="1"/>
              <a:t>благодаря</a:t>
            </a:r>
            <a:r>
              <a:rPr lang="en-US" sz="1600" dirty="0"/>
              <a:t> </a:t>
            </a:r>
            <a:r>
              <a:rPr lang="en-US" sz="1600" dirty="0" err="1"/>
              <a:t>специальным</a:t>
            </a:r>
            <a:r>
              <a:rPr lang="en-US" sz="1600" dirty="0"/>
              <a:t> </a:t>
            </a:r>
            <a:r>
              <a:rPr lang="en-US" sz="1600" dirty="0" err="1"/>
              <a:t>обсуждениям</a:t>
            </a:r>
            <a:r>
              <a:rPr lang="en-US" sz="1600" dirty="0"/>
              <a:t> и </a:t>
            </a:r>
            <a:r>
              <a:rPr lang="en-US" sz="1600" dirty="0" err="1"/>
              <a:t>форумам</a:t>
            </a:r>
            <a:r>
              <a:rPr lang="en-US" sz="1600" dirty="0"/>
              <a:t>/</a:t>
            </a:r>
            <a:r>
              <a:rPr lang="en-US" sz="1600" dirty="0" err="1"/>
              <a:t>сообществам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различных</a:t>
            </a:r>
            <a:r>
              <a:rPr lang="en-US" sz="1600" dirty="0"/>
              <a:t> </a:t>
            </a:r>
            <a:r>
              <a:rPr lang="en-US" sz="1600" dirty="0" err="1"/>
              <a:t>сайтах</a:t>
            </a:r>
            <a:r>
              <a:rPr lang="en-US" sz="1600" dirty="0"/>
              <a:t>;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Кто</a:t>
            </a:r>
            <a:r>
              <a:rPr lang="en-US" sz="1600" dirty="0"/>
              <a:t> </a:t>
            </a: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разных</a:t>
            </a:r>
            <a:r>
              <a:rPr lang="en-US" sz="1600" dirty="0"/>
              <a:t> </a:t>
            </a:r>
            <a:r>
              <a:rPr lang="en-US" sz="1600" dirty="0" err="1"/>
              <a:t>групп</a:t>
            </a:r>
            <a:r>
              <a:rPr lang="en-US" sz="1600" dirty="0"/>
              <a:t> </a:t>
            </a:r>
            <a:r>
              <a:rPr lang="en-US" sz="1600" dirty="0" err="1"/>
              <a:t>покупателей</a:t>
            </a:r>
            <a:r>
              <a:rPr lang="en-US" sz="1600" dirty="0"/>
              <a:t> </a:t>
            </a:r>
            <a:r>
              <a:rPr lang="en-US" sz="1600" dirty="0" err="1"/>
              <a:t>наиболее</a:t>
            </a:r>
            <a:r>
              <a:rPr lang="en-US" sz="1600" dirty="0"/>
              <a:t> </a:t>
            </a:r>
            <a:r>
              <a:rPr lang="en-US" sz="1600" dirty="0" err="1"/>
              <a:t>важен</a:t>
            </a:r>
            <a:r>
              <a:rPr lang="en-US" sz="1600" dirty="0"/>
              <a:t>: </a:t>
            </a:r>
            <a:r>
              <a:rPr lang="en-US" sz="1600" dirty="0" err="1"/>
              <a:t>все</a:t>
            </a:r>
            <a:r>
              <a:rPr lang="en-US" sz="1600" dirty="0"/>
              <a:t> </a:t>
            </a:r>
            <a:r>
              <a:rPr lang="en-US" sz="1600" dirty="0" err="1"/>
              <a:t>покупатели</a:t>
            </a:r>
            <a:r>
              <a:rPr lang="en-US" sz="1600" dirty="0"/>
              <a:t> </a:t>
            </a:r>
            <a:r>
              <a:rPr lang="en-US" sz="1600" dirty="0" err="1"/>
              <a:t>важны</a:t>
            </a:r>
            <a:r>
              <a:rPr lang="en-US" sz="1600" dirty="0"/>
              <a:t>;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 startAt="8"/>
            </a:pPr>
            <a:r>
              <a:rPr lang="en-US" sz="1600" dirty="0" err="1"/>
              <a:t>Структура</a:t>
            </a:r>
            <a:r>
              <a:rPr lang="en-US" sz="1600" dirty="0"/>
              <a:t> </a:t>
            </a:r>
            <a:r>
              <a:rPr lang="en-US" sz="1600" dirty="0" err="1"/>
              <a:t>издержек</a:t>
            </a:r>
            <a:r>
              <a:rPr lang="en-US" sz="1600" dirty="0"/>
              <a:t>:</a:t>
            </a:r>
            <a:endParaRPr sz="1600"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600" dirty="0" err="1"/>
              <a:t>Постоянные</a:t>
            </a:r>
            <a:r>
              <a:rPr lang="en-US" sz="1600" dirty="0"/>
              <a:t> </a:t>
            </a:r>
            <a:r>
              <a:rPr lang="en-US" sz="1600" dirty="0" err="1"/>
              <a:t>издержки</a:t>
            </a:r>
            <a:r>
              <a:rPr lang="en-US" sz="1600" dirty="0"/>
              <a:t>:</a:t>
            </a:r>
            <a:endParaRPr sz="1600"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600" dirty="0" err="1"/>
              <a:t>Реклама</a:t>
            </a:r>
            <a:r>
              <a:rPr lang="en-US" sz="1600" dirty="0"/>
              <a:t>(10 </a:t>
            </a:r>
            <a:r>
              <a:rPr lang="en-US" sz="1600" dirty="0" err="1"/>
              <a:t>тыс.руб</a:t>
            </a:r>
            <a:r>
              <a:rPr lang="en-US" sz="1600" dirty="0"/>
              <a:t>.)</a:t>
            </a:r>
            <a:endParaRPr sz="1600"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600" dirty="0" err="1"/>
              <a:t>Переменные</a:t>
            </a:r>
            <a:r>
              <a:rPr lang="en-US" sz="1600" dirty="0"/>
              <a:t> </a:t>
            </a:r>
            <a:r>
              <a:rPr lang="en-US" sz="1600" dirty="0" err="1"/>
              <a:t>издержки</a:t>
            </a:r>
            <a:r>
              <a:rPr lang="en-US" sz="1600" dirty="0"/>
              <a:t>: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Выставление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игровые</a:t>
            </a:r>
            <a:r>
              <a:rPr lang="en-US" sz="1600" dirty="0"/>
              <a:t> </a:t>
            </a:r>
            <a:r>
              <a:rPr lang="en-US" sz="1600" dirty="0" err="1"/>
              <a:t>платформы</a:t>
            </a:r>
            <a:r>
              <a:rPr lang="en-US" sz="1600" dirty="0"/>
              <a:t>(8 </a:t>
            </a:r>
            <a:r>
              <a:rPr lang="en-US" sz="1600" dirty="0" err="1"/>
              <a:t>тыс.руб</a:t>
            </a:r>
            <a:r>
              <a:rPr lang="en-US" sz="1600" dirty="0"/>
              <a:t>/</a:t>
            </a:r>
            <a:r>
              <a:rPr lang="en-US" sz="1600" dirty="0" err="1"/>
              <a:t>бесплатно</a:t>
            </a:r>
            <a:r>
              <a:rPr lang="en-US" sz="1600" dirty="0"/>
              <a:t> в </a:t>
            </a:r>
            <a:r>
              <a:rPr lang="en-US" sz="1600" dirty="0" err="1"/>
              <a:t>случае</a:t>
            </a:r>
            <a:r>
              <a:rPr lang="en-US" sz="1600" dirty="0"/>
              <a:t> </a:t>
            </a:r>
            <a:r>
              <a:rPr lang="en-US" sz="1600" dirty="0" err="1"/>
              <a:t>продаж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сумму</a:t>
            </a:r>
            <a:r>
              <a:rPr lang="en-US" sz="1600" dirty="0"/>
              <a:t> </a:t>
            </a:r>
            <a:r>
              <a:rPr lang="en-US" sz="1600" dirty="0" err="1"/>
              <a:t>более</a:t>
            </a:r>
            <a:r>
              <a:rPr lang="en-US" sz="1600" dirty="0"/>
              <a:t> 80 </a:t>
            </a:r>
            <a:r>
              <a:rPr lang="en-US" sz="1600" dirty="0" err="1"/>
              <a:t>тыс</a:t>
            </a:r>
            <a:r>
              <a:rPr lang="en-US" sz="1600" dirty="0"/>
              <a:t>.)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Зарплата</a:t>
            </a:r>
            <a:r>
              <a:rPr lang="en-US" sz="1600" dirty="0"/>
              <a:t> : </a:t>
            </a:r>
            <a:r>
              <a:rPr lang="en-US" sz="1600" dirty="0" err="1"/>
              <a:t>Директор</a:t>
            </a:r>
            <a:r>
              <a:rPr lang="en-US" sz="1600" dirty="0"/>
              <a:t> - 20 </a:t>
            </a:r>
            <a:r>
              <a:rPr lang="en-US" sz="1600" dirty="0" err="1"/>
              <a:t>тыс.рублей</a:t>
            </a:r>
            <a:r>
              <a:rPr lang="en-US" sz="1600" dirty="0"/>
              <a:t> , </a:t>
            </a:r>
            <a:r>
              <a:rPr lang="en-US" sz="1600" dirty="0" err="1"/>
              <a:t>Бухгалтер</a:t>
            </a:r>
            <a:r>
              <a:rPr lang="en-US" sz="1600" dirty="0"/>
              <a:t> 20 </a:t>
            </a:r>
            <a:r>
              <a:rPr lang="en-US" sz="1600" dirty="0" err="1"/>
              <a:t>тыс.рублей</a:t>
            </a:r>
            <a:r>
              <a:rPr lang="en-US" sz="1600" dirty="0"/>
              <a:t> , </a:t>
            </a:r>
            <a:r>
              <a:rPr lang="en-US" sz="1600" dirty="0" err="1"/>
              <a:t>Разработчик</a:t>
            </a:r>
            <a:r>
              <a:rPr lang="en-US" sz="1600" dirty="0"/>
              <a:t> 20 </a:t>
            </a:r>
            <a:r>
              <a:rPr lang="en-US" sz="1600" dirty="0" err="1"/>
              <a:t>тыс</a:t>
            </a:r>
            <a:r>
              <a:rPr lang="en-US" sz="1600" dirty="0"/>
              <a:t>. </a:t>
            </a:r>
            <a:r>
              <a:rPr lang="en-US" sz="1600" dirty="0" err="1"/>
              <a:t>рублей</a:t>
            </a:r>
            <a:r>
              <a:rPr lang="en-US" sz="1600" dirty="0"/>
              <a:t>.</a:t>
            </a:r>
            <a:endParaRPr sz="1600"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600" dirty="0" err="1"/>
              <a:t>Фиксированные</a:t>
            </a:r>
            <a:r>
              <a:rPr lang="en-US" sz="1600" dirty="0"/>
              <a:t> </a:t>
            </a:r>
            <a:r>
              <a:rPr lang="en-US" sz="1600" dirty="0" err="1"/>
              <a:t>издержки</a:t>
            </a:r>
            <a:r>
              <a:rPr lang="en-US" sz="1600" dirty="0"/>
              <a:t>: 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dirty="0" err="1"/>
              <a:t>Программное</a:t>
            </a:r>
            <a:r>
              <a:rPr lang="en-US" sz="1600" dirty="0"/>
              <a:t> </a:t>
            </a:r>
            <a:r>
              <a:rPr lang="en-US" sz="1600" dirty="0" err="1"/>
              <a:t>обеспечение</a:t>
            </a:r>
            <a:r>
              <a:rPr lang="en-US" sz="1600" dirty="0"/>
              <a:t>(20 </a:t>
            </a:r>
            <a:r>
              <a:rPr lang="en-US" sz="1600" dirty="0" err="1"/>
              <a:t>тыс.руб</a:t>
            </a:r>
            <a:r>
              <a:rPr lang="en-US" sz="1600" dirty="0"/>
              <a:t>./</a:t>
            </a:r>
            <a:r>
              <a:rPr lang="en-US" sz="1600" dirty="0" err="1"/>
              <a:t>месяц</a:t>
            </a:r>
            <a:r>
              <a:rPr lang="en-US" sz="1600" dirty="0"/>
              <a:t>)</a:t>
            </a:r>
            <a:endParaRPr sz="1600" dirty="0"/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 startAt="9"/>
            </a:pPr>
            <a:r>
              <a:rPr lang="en-US" sz="1600" dirty="0" err="1"/>
              <a:t>Потоки</a:t>
            </a:r>
            <a:r>
              <a:rPr lang="en-US" sz="1600" dirty="0"/>
              <a:t> </a:t>
            </a:r>
            <a:r>
              <a:rPr lang="en-US" sz="1600" dirty="0" err="1"/>
              <a:t>доходов</a:t>
            </a:r>
            <a:r>
              <a:rPr lang="en-US" sz="1600" dirty="0"/>
              <a:t>: </a:t>
            </a:r>
            <a:r>
              <a:rPr lang="en-US" sz="1600" dirty="0" err="1"/>
              <a:t>Продажа</a:t>
            </a:r>
            <a:r>
              <a:rPr lang="en-US" sz="1600" dirty="0"/>
              <a:t> </a:t>
            </a:r>
            <a:r>
              <a:rPr lang="en-US" sz="1600" dirty="0" err="1"/>
              <a:t>игр</a:t>
            </a:r>
            <a:r>
              <a:rPr lang="en-US" sz="1600" dirty="0"/>
              <a:t> </a:t>
            </a:r>
            <a:r>
              <a:rPr lang="en-US" sz="1600" dirty="0" err="1"/>
              <a:t>через</a:t>
            </a:r>
            <a:r>
              <a:rPr lang="en-US" sz="1600" dirty="0"/>
              <a:t> </a:t>
            </a:r>
            <a:r>
              <a:rPr lang="en-US" sz="1600" dirty="0" err="1"/>
              <a:t>игровые</a:t>
            </a:r>
            <a:r>
              <a:rPr lang="en-US" sz="1600" dirty="0"/>
              <a:t> </a:t>
            </a:r>
            <a:r>
              <a:rPr lang="en-US" sz="1600" dirty="0" err="1"/>
              <a:t>платформы</a:t>
            </a:r>
            <a:endParaRPr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5"/>
          <p:cNvSpPr txBox="1">
            <a:spLocks noGrp="1"/>
          </p:cNvSpPr>
          <p:nvPr>
            <p:ph type="title"/>
          </p:nvPr>
        </p:nvSpPr>
        <p:spPr>
          <a:xfrm>
            <a:off x="838200" y="950250"/>
            <a:ext cx="105156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200"/>
              <a:t>Процесс оказания услуги</a:t>
            </a:r>
            <a:endParaRPr sz="3200"/>
          </a:p>
        </p:txBody>
      </p:sp>
      <p:pic>
        <p:nvPicPr>
          <p:cNvPr id="192" name="Google Shape;192;p25"/>
          <p:cNvPicPr preferRelativeResize="0"/>
          <p:nvPr/>
        </p:nvPicPr>
        <p:blipFill rotWithShape="1">
          <a:blip r:embed="rId4">
            <a:alphaModFix/>
          </a:blip>
          <a:srcRect r="2745"/>
          <a:stretch/>
        </p:blipFill>
        <p:spPr>
          <a:xfrm>
            <a:off x="3152363" y="1717050"/>
            <a:ext cx="5725630" cy="447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Стартовые инвестиции</a:t>
            </a:r>
            <a:endParaRPr/>
          </a:p>
        </p:txBody>
      </p:sp>
      <p:graphicFrame>
        <p:nvGraphicFramePr>
          <p:cNvPr id="199" name="Google Shape;199;p26"/>
          <p:cNvGraphicFramePr/>
          <p:nvPr/>
        </p:nvGraphicFramePr>
        <p:xfrm>
          <a:off x="67125" y="1387875"/>
          <a:ext cx="12124875" cy="3015900"/>
        </p:xfrm>
        <a:graphic>
          <a:graphicData uri="http://schemas.openxmlformats.org/drawingml/2006/table">
            <a:tbl>
              <a:tblPr>
                <a:noFill/>
                <a:tableStyleId>{F60E9A75-62CC-4B18-8F84-86D7BCD801A7}</a:tableStyleId>
              </a:tblPr>
              <a:tblGrid>
                <a:gridCol w="404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 затрат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Сумма, руб.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Источник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Персональный компьютер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сбережения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Программное обеспечение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сбережения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180000</a:t>
                      </a: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Выбрана организационно-правовая форма- ООО для того, чтобы учредители получали прибыль в размере своего вклада в уставный капитал.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Компанией  владеют три учредителя , с долей  по 33 %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 Выбрана система налогообложения  УСН  -  6% от дохода, в Удмуртии  1% с доходов в течении одного календарного года.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</p:txBody>
      </p:sp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Организационный план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0630"/>
            <a:ext cx="12228676" cy="687863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8"/>
          <p:cNvSpPr txBox="1">
            <a:spLocks noGrp="1"/>
          </p:cNvSpPr>
          <p:nvPr>
            <p:ph type="title"/>
          </p:nvPr>
        </p:nvSpPr>
        <p:spPr>
          <a:xfrm>
            <a:off x="838213" y="-148537"/>
            <a:ext cx="10515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Финансовый план</a:t>
            </a:r>
            <a:endParaRPr/>
          </a:p>
        </p:txBody>
      </p:sp>
      <p:graphicFrame>
        <p:nvGraphicFramePr>
          <p:cNvPr id="213" name="Google Shape;213;p28"/>
          <p:cNvGraphicFramePr/>
          <p:nvPr>
            <p:extLst>
              <p:ext uri="{D42A27DB-BD31-4B8C-83A1-F6EECF244321}">
                <p14:modId xmlns:p14="http://schemas.microsoft.com/office/powerpoint/2010/main" val="3374568181"/>
              </p:ext>
            </p:extLst>
          </p:nvPr>
        </p:nvGraphicFramePr>
        <p:xfrm>
          <a:off x="-1" y="295325"/>
          <a:ext cx="12215954" cy="7180915"/>
        </p:xfrm>
        <a:graphic>
          <a:graphicData uri="http://schemas.openxmlformats.org/drawingml/2006/table">
            <a:tbl>
              <a:tblPr>
                <a:noFill/>
                <a:tableStyleId>{F60E9A75-62CC-4B18-8F84-86D7BCD801A7}</a:tableStyleId>
              </a:tblPr>
              <a:tblGrid>
                <a:gridCol w="516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276">
                  <a:extLst>
                    <a:ext uri="{9D8B030D-6E8A-4147-A177-3AD203B41FA5}">
                      <a16:colId xmlns:a16="http://schemas.microsoft.com/office/drawing/2014/main" val="3750245131"/>
                    </a:ext>
                  </a:extLst>
                </a:gridCol>
                <a:gridCol w="9356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5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7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09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95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33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34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57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0711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945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580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70571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81590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69123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3226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60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операционной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расходы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Подписка на ПО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расходы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Зарплата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Выставление на игровые платформы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9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5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налогообложения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9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-56,5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-16,7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-6,8</a:t>
                      </a:r>
                      <a:endPara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-6,8</a:t>
                      </a:r>
                      <a:endParaRPr sz="120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293,7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260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r>
                        <a:rPr lang="en-US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инвестиционной</a:t>
                      </a:r>
                      <a:r>
                        <a:rPr lang="en-US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4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Экономика проекта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0" name="Google Shape;220;p29"/>
          <p:cNvGraphicFramePr/>
          <p:nvPr>
            <p:extLst>
              <p:ext uri="{D42A27DB-BD31-4B8C-83A1-F6EECF244321}">
                <p14:modId xmlns:p14="http://schemas.microsoft.com/office/powerpoint/2010/main" val="2111700603"/>
              </p:ext>
            </p:extLst>
          </p:nvPr>
        </p:nvGraphicFramePr>
        <p:xfrm>
          <a:off x="838200" y="1391050"/>
          <a:ext cx="10287000" cy="5303190"/>
        </p:xfrm>
        <a:graphic>
          <a:graphicData uri="http://schemas.openxmlformats.org/drawingml/2006/table">
            <a:tbl>
              <a:tblPr>
                <a:noFill/>
                <a:tableStyleId>{F60E9A75-62CC-4B18-8F84-86D7BCD801A7}</a:tableStyleId>
              </a:tblPr>
              <a:tblGrid>
                <a:gridCol w="38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Показатель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Ед.изм.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Объём продаж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копий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14300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 от операционной деятельности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1430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 от операционной деятельности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1122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Прибыль(после налогообложения)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293,7</a:t>
                      </a:r>
                      <a:endParaRPr sz="18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копий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343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343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 окупаемости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мес.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стартовых инвестиций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затрат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Маркетинговый план</a:t>
            </a: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5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</p:txBody>
      </p:sp>
      <p:sp>
        <p:nvSpPr>
          <p:cNvPr id="228" name="Google Shape;228;p30"/>
          <p:cNvSpPr/>
          <p:nvPr/>
        </p:nvSpPr>
        <p:spPr>
          <a:xfrm>
            <a:off x="460925" y="1985426"/>
            <a:ext cx="5145900" cy="221580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Товар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Свойства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свободная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развивающая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деятельность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предпринимаемая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лишь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желанию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ради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удовольствия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самого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процесса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деятельности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а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только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результата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процедурное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удовольствие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54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Ассортимент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Стандартное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издание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GOLD Edition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Качество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AA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Ассортимент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безгранично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0"/>
          <p:cNvSpPr/>
          <p:nvPr/>
        </p:nvSpPr>
        <p:spPr>
          <a:xfrm>
            <a:off x="6321775" y="1947324"/>
            <a:ext cx="5258700" cy="2215800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Цена: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Цена:100 рублей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Форма оплаты: электронная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Скидки: нет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Сроки платежа: оплата при оформлении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0"/>
          <p:cNvSpPr/>
          <p:nvPr/>
        </p:nvSpPr>
        <p:spPr>
          <a:xfrm>
            <a:off x="460962" y="4402666"/>
            <a:ext cx="5145900" cy="20979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Расположение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Интернет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Онлайн-сервис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цифрового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распространения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компьютерных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игр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программ</a:t>
            </a:r>
            <a:r>
              <a:rPr lang="en-US" sz="1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Steam, Epic Games, GOG.com, </a:t>
            </a:r>
            <a:r>
              <a:rPr lang="en-U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vk</a:t>
            </a:r>
            <a:r>
              <a:rPr lang="en-U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play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0"/>
          <p:cNvSpPr/>
          <p:nvPr/>
        </p:nvSpPr>
        <p:spPr>
          <a:xfrm>
            <a:off x="6321778" y="4402666"/>
            <a:ext cx="5258700" cy="2097900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Продвижение: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Реклама: SMM: Вконтакте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 txBox="1">
            <a:spLocks noGrp="1"/>
          </p:cNvSpPr>
          <p:nvPr>
            <p:ph type="title"/>
          </p:nvPr>
        </p:nvSpPr>
        <p:spPr>
          <a:xfrm>
            <a:off x="838200" y="-14703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План реализации проекта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31"/>
          <p:cNvGraphicFramePr/>
          <p:nvPr/>
        </p:nvGraphicFramePr>
        <p:xfrm>
          <a:off x="-1" y="899409"/>
          <a:ext cx="12189500" cy="5384075"/>
        </p:xfrm>
        <a:graphic>
          <a:graphicData uri="http://schemas.openxmlformats.org/drawingml/2006/table">
            <a:tbl>
              <a:tblPr firstRow="1" bandRow="1">
                <a:noFill/>
                <a:tableStyleId>{6A90DF49-9D2F-4A25-9562-FEDBC7657207}</a:tableStyleId>
              </a:tblPr>
              <a:tblGrid>
                <a:gridCol w="243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7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8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Задача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Действие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Ресурс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Ответственный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Исследование</a:t>
                      </a:r>
                      <a:r>
                        <a:rPr lang="en-US" sz="18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рынка</a:t>
                      </a:r>
                      <a:r>
                        <a:rPr lang="en-US" sz="18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компьютерных</a:t>
                      </a:r>
                      <a:r>
                        <a:rPr lang="en-US" sz="18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игр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Просмотр продуктов конкурентов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Анализ аналогичных продуктов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12.05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Сайты и данные о конкурентах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Лев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Анализ</a:t>
                      </a:r>
                      <a:r>
                        <a:rPr lang="en-US" sz="18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конкурентов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Расчёт объёма рынка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Выявление основных и главенствующих игроков на рынке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12.05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 исследование рынка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Наиль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0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Определение</a:t>
                      </a:r>
                      <a:r>
                        <a:rPr lang="en-US" sz="18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ЦА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Определение точек соприкосновения с ЦА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•"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Формирование ядра ЦА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12.05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Результаты опроса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Лев</a:t>
                      </a:r>
                      <a:endParaRPr sz="1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0931"/>
            <a:ext cx="11080501" cy="547706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 txBox="1">
            <a:spLocks noGrp="1"/>
          </p:cNvSpPr>
          <p:nvPr>
            <p:ph type="title"/>
          </p:nvPr>
        </p:nvSpPr>
        <p:spPr>
          <a:xfrm>
            <a:off x="1496300" y="449225"/>
            <a:ext cx="105156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140"/>
              <a:buFont typeface="Calibri"/>
              <a:buNone/>
            </a:pPr>
            <a:r>
              <a:rPr lang="en-US" sz="3550" dirty="0" err="1">
                <a:latin typeface="Times New Roman"/>
                <a:ea typeface="Times New Roman"/>
                <a:cs typeface="Times New Roman"/>
                <a:sym typeface="Times New Roman"/>
              </a:rPr>
              <a:t>Прототип</a:t>
            </a:r>
            <a:r>
              <a:rPr lang="en-US" sz="35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550" dirty="0" err="1"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br>
              <a:rPr lang="en-US" sz="3200" dirty="0"/>
            </a:br>
            <a:endParaRPr dirty="0">
              <a:solidFill>
                <a:srgbClr val="FF0000"/>
              </a:solidFill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 rotWithShape="1">
          <a:blip r:embed="rId4">
            <a:alphaModFix/>
          </a:blip>
          <a:srcRect r="1729"/>
          <a:stretch/>
        </p:blipFill>
        <p:spPr>
          <a:xfrm>
            <a:off x="5956350" y="1602109"/>
            <a:ext cx="5124151" cy="246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550" y="1594212"/>
            <a:ext cx="5124150" cy="2477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6300" y="4283350"/>
            <a:ext cx="1325700" cy="1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2"/>
          <p:cNvSpPr txBox="1"/>
          <p:nvPr/>
        </p:nvSpPr>
        <p:spPr>
          <a:xfrm>
            <a:off x="744350" y="5668650"/>
            <a:ext cx="2829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WAY OF SURVIVOR</a:t>
            </a:r>
            <a:endParaRPr sz="3200" b="0" i="0" u="none" strike="noStrike" cap="none" dirty="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9" name="Google Shape;249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1127" y="4381203"/>
            <a:ext cx="4633850" cy="19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9150" y="4926651"/>
            <a:ext cx="954376" cy="6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46;p32">
            <a:extLst>
              <a:ext uri="{FF2B5EF4-FFF2-40B4-BE49-F238E27FC236}">
                <a16:creationId xmlns:a16="http://schemas.microsoft.com/office/drawing/2014/main" id="{4A2B8D73-EBB1-C096-6618-8321307C3B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9925" y="1594201"/>
            <a:ext cx="5124150" cy="2477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6;p32">
            <a:extLst>
              <a:ext uri="{FF2B5EF4-FFF2-40B4-BE49-F238E27FC236}">
                <a16:creationId xmlns:a16="http://schemas.microsoft.com/office/drawing/2014/main" id="{3CD0AF55-9FCC-72A3-0D23-9CD92BBC61E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550" y="1574563"/>
            <a:ext cx="5124150" cy="2477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6;p32">
            <a:extLst>
              <a:ext uri="{FF2B5EF4-FFF2-40B4-BE49-F238E27FC236}">
                <a16:creationId xmlns:a16="http://schemas.microsoft.com/office/drawing/2014/main" id="{A34C58FD-22D1-EE8F-1513-EBFAA2437DE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550" y="1574563"/>
            <a:ext cx="5124150" cy="2477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3"/>
          <p:cNvSpPr txBox="1">
            <a:spLocks noGrp="1"/>
          </p:cNvSpPr>
          <p:nvPr>
            <p:ph type="ctrTitle"/>
          </p:nvPr>
        </p:nvSpPr>
        <p:spPr>
          <a:xfrm>
            <a:off x="1524000" y="568150"/>
            <a:ext cx="91440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Финансовые результаты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33"/>
          <p:cNvSpPr txBox="1">
            <a:spLocks noGrp="1"/>
          </p:cNvSpPr>
          <p:nvPr>
            <p:ph type="subTitle" idx="1"/>
          </p:nvPr>
        </p:nvSpPr>
        <p:spPr>
          <a:xfrm>
            <a:off x="1159450" y="1261775"/>
            <a:ext cx="9996600" cy="39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Точка безубыточности –160 копий/мес.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Прибыль за 2024 год – </a:t>
            </a:r>
            <a:r>
              <a:rPr lang="en-US" sz="1800"/>
              <a:t>195040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рублей.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l" rtl="0">
              <a:lnSpc>
                <a:spcPct val="1375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Координаты команды проекта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838200" y="5659050"/>
            <a:ext cx="26184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Зинатов Наиль: archimedpeleny@gmail.com, 89120198892;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p34"/>
          <p:cNvSpPr txBox="1"/>
          <p:nvPr/>
        </p:nvSpPr>
        <p:spPr>
          <a:xfrm>
            <a:off x="4614150" y="5659050"/>
            <a:ext cx="29637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Изместьев Игорь: Izmestev.02@inbox.ru, 89120129234;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34"/>
          <p:cNvSpPr txBox="1"/>
          <p:nvPr/>
        </p:nvSpPr>
        <p:spPr>
          <a:xfrm>
            <a:off x="8850300" y="5659050"/>
            <a:ext cx="25035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Гайтиев Лев: 9gluk91@gmail.com, 89867043731;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7" name="Google Shape;26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72495" y="2027396"/>
            <a:ext cx="1859112" cy="329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6721" y="2027396"/>
            <a:ext cx="2118575" cy="329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9535" y="2027383"/>
            <a:ext cx="2153148" cy="3294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/>
          <p:nvPr/>
        </p:nvSpPr>
        <p:spPr>
          <a:xfrm>
            <a:off x="566651" y="4893307"/>
            <a:ext cx="66171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33"/>
              <a:buFont typeface="Arial"/>
              <a:buNone/>
            </a:pPr>
            <a:r>
              <a:rPr lang="en-US" sz="423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42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7" y="0"/>
            <a:ext cx="12170365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729"/>
            <a:ext cx="12192000" cy="6861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1453</Words>
  <Application>Microsoft Office PowerPoint</Application>
  <PresentationFormat>Широкоэкранный</PresentationFormat>
  <Paragraphs>410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office theme</vt:lpstr>
      <vt:lpstr>Презентация PowerPoint</vt:lpstr>
      <vt:lpstr>Команда проекта</vt:lpstr>
      <vt:lpstr>Проблема</vt:lpstr>
      <vt:lpstr>О проекте. Что есть сейчас.</vt:lpstr>
      <vt:lpstr>Цель проекта по SMART</vt:lpstr>
      <vt:lpstr>Целевая аудитория проекта</vt:lpstr>
      <vt:lpstr>Роль проекта в обеспечении технологического суверенитета страны</vt:lpstr>
      <vt:lpstr>Потенциальный объём рынка</vt:lpstr>
      <vt:lpstr>Анализ конкурентов</vt:lpstr>
      <vt:lpstr>Бизнес-модель</vt:lpstr>
      <vt:lpstr>Процесс оказания услуги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Маркетинговый план</vt:lpstr>
      <vt:lpstr>План реализации проекта</vt:lpstr>
      <vt:lpstr>Прототип Игры </vt:lpstr>
      <vt:lpstr>Финансовые результаты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5</cp:revision>
  <dcterms:modified xsi:type="dcterms:W3CDTF">2023-07-18T14:49:32Z</dcterms:modified>
</cp:coreProperties>
</file>