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880" r:id="rId1"/>
  </p:sldMasterIdLst>
  <p:notesMasterIdLst>
    <p:notesMasterId r:id="rId19"/>
  </p:notesMasterIdLst>
  <p:sldIdLst>
    <p:sldId id="257" r:id="rId2"/>
    <p:sldId id="258" r:id="rId3"/>
    <p:sldId id="259" r:id="rId4"/>
    <p:sldId id="260" r:id="rId5"/>
    <p:sldId id="261" r:id="rId6"/>
    <p:sldId id="273" r:id="rId7"/>
    <p:sldId id="274" r:id="rId8"/>
    <p:sldId id="269" r:id="rId9"/>
    <p:sldId id="262" r:id="rId10"/>
    <p:sldId id="263" r:id="rId11"/>
    <p:sldId id="264" r:id="rId12"/>
    <p:sldId id="270" r:id="rId13"/>
    <p:sldId id="265" r:id="rId14"/>
    <p:sldId id="266" r:id="rId15"/>
    <p:sldId id="272" r:id="rId16"/>
    <p:sldId id="267" r:id="rId17"/>
    <p:sldId id="268" r:id="rId18"/>
  </p:sldIdLst>
  <p:sldSz cx="9144000" cy="5143500" type="screen16x9"/>
  <p:notesSz cx="6858000" cy="9144000"/>
  <p:embeddedFontLst>
    <p:embeddedFont>
      <p:font typeface="Calibri Light" panose="020F0302020204030204" pitchFamily="34" charset="0"/>
      <p:regular r:id="rId20"/>
      <p:italic r:id="rId21"/>
    </p:embeddedFont>
    <p:embeddedFont>
      <p:font typeface="Montserrat" panose="020B0604020202020204" charset="-52"/>
      <p:regular r:id="rId22"/>
      <p:bold r:id="rId23"/>
      <p:italic r:id="rId24"/>
      <p:boldItalic r:id="rId25"/>
    </p:embeddedFont>
    <p:embeddedFont>
      <p:font typeface="Nunito" panose="020B0604020202020204" charset="-52"/>
      <p:regular r:id="rId26"/>
      <p:bold r:id="rId27"/>
      <p:italic r:id="rId28"/>
      <p:boldItalic r:id="rId29"/>
    </p:embeddedFont>
    <p:embeddedFont>
      <p:font typeface="Calleo-Trial SemiBold" panose="020B0604020202020204" charset="0"/>
      <p:regular r:id="rId30"/>
      <p:bold r:id="rId31"/>
      <p:italic r:id="rId32"/>
      <p:boldItalic r:id="rId33"/>
    </p:embeddedFont>
    <p:embeddedFont>
      <p:font typeface="Abadi" panose="020B0604020202020204" charset="0"/>
      <p:regular r:id="rId34"/>
    </p:embeddedFont>
    <p:embeddedFont>
      <p:font typeface="Calibri" panose="020F0502020204030204" pitchFamily="34" charset="0"/>
      <p:regular r:id="rId35"/>
      <p:bold r:id="rId36"/>
      <p:italic r:id="rId37"/>
      <p:boldItalic r:id="rId38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DEA"/>
    <a:srgbClr val="3FCDFF"/>
    <a:srgbClr val="AFEA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F2DE63D5-997A-4646-A377-4702673A728D}" styleName="Светлый стиль 2 — акцент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D113A9D2-9D6B-4929-AA2D-F23B5EE8CBE7}" styleName="Стиль из темы 2 - акцент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5758FB7-9AC5-4552-8A53-C91805E547FA}" styleName="Стиль из темы 1 - акцент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327F97BB-C833-4FB7-BDE5-3F7075034690}" styleName="Стиль из темы 2 - акцент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8FD4443E-F989-4FC4-A0C8-D5A2AF1F390B}" styleName="Темный стиль 1 — акцент 5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wholeTbl>
    <a:band1H>
      <a:tcStyle>
        <a:tcBdr/>
        <a:fill>
          <a:solidFill>
            <a:schemeClr val="accent5">
              <a:shade val="60000"/>
            </a:schemeClr>
          </a:solidFill>
        </a:fill>
      </a:tcStyle>
    </a:band1H>
    <a:band1V>
      <a:tcStyle>
        <a:tcBdr/>
        <a:fill>
          <a:solidFill>
            <a:schemeClr val="accent5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5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5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5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125E5076-3810-47DD-B79F-674D7AD40C01}" styleName="Темный стиль 1 — акцент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22838BEF-8BB2-4498-84A7-C5851F593DF1}" styleName="Средний стиль 4 —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BC89EF96-8CEA-46FF-86C4-4CE0E7609802}" styleName="Светлый стиль 3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4121" autoAdjust="0"/>
  </p:normalViewPr>
  <p:slideViewPr>
    <p:cSldViewPr snapToGrid="0">
      <p:cViewPr>
        <p:scale>
          <a:sx n="85" d="100"/>
          <a:sy n="85" d="100"/>
        </p:scale>
        <p:origin x="-852" y="-7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7.fntdata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font" Target="fonts/font2.fntdata"/><Relationship Id="rId34" Type="http://schemas.openxmlformats.org/officeDocument/2006/relationships/font" Target="fonts/font15.fntdata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6.fntdata"/><Relationship Id="rId33" Type="http://schemas.openxmlformats.org/officeDocument/2006/relationships/font" Target="fonts/font14.fntdata"/><Relationship Id="rId38" Type="http://schemas.openxmlformats.org/officeDocument/2006/relationships/font" Target="fonts/font19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1.fntdata"/><Relationship Id="rId29" Type="http://schemas.openxmlformats.org/officeDocument/2006/relationships/font" Target="fonts/font10.fntdata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5.fntdata"/><Relationship Id="rId32" Type="http://schemas.openxmlformats.org/officeDocument/2006/relationships/font" Target="fonts/font13.fntdata"/><Relationship Id="rId37" Type="http://schemas.openxmlformats.org/officeDocument/2006/relationships/font" Target="fonts/font18.fntdata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4.fntdata"/><Relationship Id="rId28" Type="http://schemas.openxmlformats.org/officeDocument/2006/relationships/font" Target="fonts/font9.fntdata"/><Relationship Id="rId36" Type="http://schemas.openxmlformats.org/officeDocument/2006/relationships/font" Target="fonts/font17.fntdata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31" Type="http://schemas.openxmlformats.org/officeDocument/2006/relationships/font" Target="fonts/font1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3.fntdata"/><Relationship Id="rId27" Type="http://schemas.openxmlformats.org/officeDocument/2006/relationships/font" Target="fonts/font8.fntdata"/><Relationship Id="rId30" Type="http://schemas.openxmlformats.org/officeDocument/2006/relationships/font" Target="fonts/font11.fntdata"/><Relationship Id="rId35" Type="http://schemas.openxmlformats.org/officeDocument/2006/relationships/font" Target="fonts/font16.fntdata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image" Target="../media/image20.png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image" Target="../media/image24.jpe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image" Target="../media/image20.pn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image" Target="../media/image24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042B4EC-7FA5-4B53-8E1D-58850A06F409}" type="doc">
      <dgm:prSet loTypeId="urn:microsoft.com/office/officeart/2005/8/layout/vList3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C65306DB-DA16-46C3-8FD8-09B3D59C9516}">
      <dgm:prSet phldrT="[Текст]"/>
      <dgm:spPr/>
      <dgm:t>
        <a:bodyPr/>
        <a:lstStyle/>
        <a:p>
          <a:r>
            <a:rPr lang="ru-RU" dirty="0"/>
            <a:t>“Монокристалл”. Глобальный лидер в производстве сапфира для индустрии светоизлучающих диодов и потребительской электроники, а также </a:t>
          </a:r>
          <a:r>
            <a:rPr lang="ru-RU" dirty="0" err="1"/>
            <a:t>металлизационных</a:t>
          </a:r>
          <a:r>
            <a:rPr lang="ru-RU" dirty="0"/>
            <a:t> паст для солнечной энергетики. Компания экспортирует более 98% продукции в более чем 25 стран мира. </a:t>
          </a:r>
        </a:p>
      </dgm:t>
    </dgm:pt>
    <dgm:pt modelId="{B4B3E085-510C-478C-9294-A93E5EA707AB}" type="parTrans" cxnId="{C49FFE55-E526-41F9-BA51-B1338B00F4DE}">
      <dgm:prSet/>
      <dgm:spPr/>
      <dgm:t>
        <a:bodyPr/>
        <a:lstStyle/>
        <a:p>
          <a:endParaRPr lang="ru-RU"/>
        </a:p>
      </dgm:t>
    </dgm:pt>
    <dgm:pt modelId="{C5F211E1-DAF3-49B2-ADA3-F67E4BACC594}" type="sibTrans" cxnId="{C49FFE55-E526-41F9-BA51-B1338B00F4DE}">
      <dgm:prSet/>
      <dgm:spPr/>
      <dgm:t>
        <a:bodyPr/>
        <a:lstStyle/>
        <a:p>
          <a:endParaRPr lang="ru-RU"/>
        </a:p>
      </dgm:t>
    </dgm:pt>
    <dgm:pt modelId="{89862C7D-A290-42CD-A4F3-3235E110C4BC}">
      <dgm:prSet phldrT="[Текст]"/>
      <dgm:spPr/>
      <dgm:t>
        <a:bodyPr/>
        <a:lstStyle/>
        <a:p>
          <a:r>
            <a:rPr lang="ru-RU" dirty="0"/>
            <a:t>ЗАО «Холдинговая компания «Синтетические кристаллы». Ведущий отечественный производитель искусственных кристаллов оптического и пьезокварца, а также изделий из высокочистого кварцевого стекла. Производит 30% мирового объема производства кристаллов оптического кварца</a:t>
          </a:r>
        </a:p>
      </dgm:t>
    </dgm:pt>
    <dgm:pt modelId="{16F46764-2146-47AD-BCEC-42133C5F659B}" type="parTrans" cxnId="{C7567DCF-A49B-4F86-8E26-EE8755481CAC}">
      <dgm:prSet/>
      <dgm:spPr/>
      <dgm:t>
        <a:bodyPr/>
        <a:lstStyle/>
        <a:p>
          <a:endParaRPr lang="ru-RU"/>
        </a:p>
      </dgm:t>
    </dgm:pt>
    <dgm:pt modelId="{C761A9B1-DA64-4D55-901D-D0BA9EC124D0}" type="sibTrans" cxnId="{C7567DCF-A49B-4F86-8E26-EE8755481CAC}">
      <dgm:prSet/>
      <dgm:spPr/>
      <dgm:t>
        <a:bodyPr/>
        <a:lstStyle/>
        <a:p>
          <a:endParaRPr lang="ru-RU"/>
        </a:p>
      </dgm:t>
    </dgm:pt>
    <dgm:pt modelId="{B2743ECD-BE44-4062-A253-BE30249426DE}">
      <dgm:prSet phldrT="[Текст]"/>
      <dgm:spPr/>
      <dgm:t>
        <a:bodyPr/>
        <a:lstStyle/>
        <a:p>
          <a:r>
            <a:rPr lang="ru-RU" dirty="0"/>
            <a:t>“</a:t>
          </a:r>
          <a:r>
            <a:rPr lang="ru-RU" dirty="0" err="1"/>
            <a:t>Лассард</a:t>
          </a:r>
          <a:r>
            <a:rPr lang="ru-RU" dirty="0"/>
            <a:t>” - российская компания полного цикла, созданная в 2015 году. Ведёт деятельность по разработке, производству и продаже лазеров, лазерных систем и оборудования на их основе, а также </a:t>
          </a:r>
          <a:r>
            <a:rPr lang="ru-RU" dirty="0" err="1"/>
            <a:t>оптомеханических</a:t>
          </a:r>
          <a:r>
            <a:rPr lang="ru-RU" dirty="0"/>
            <a:t> изделий и оптических столов. </a:t>
          </a:r>
        </a:p>
      </dgm:t>
    </dgm:pt>
    <dgm:pt modelId="{D20ADB94-33E4-4EC6-A2D8-44A14CFDF741}" type="parTrans" cxnId="{0A3877F5-FC15-4247-A0EA-8717D5C44895}">
      <dgm:prSet/>
      <dgm:spPr/>
      <dgm:t>
        <a:bodyPr/>
        <a:lstStyle/>
        <a:p>
          <a:endParaRPr lang="ru-RU"/>
        </a:p>
      </dgm:t>
    </dgm:pt>
    <dgm:pt modelId="{AA47D7B0-113A-4C43-B312-73411123ED0E}" type="sibTrans" cxnId="{0A3877F5-FC15-4247-A0EA-8717D5C44895}">
      <dgm:prSet/>
      <dgm:spPr/>
      <dgm:t>
        <a:bodyPr/>
        <a:lstStyle/>
        <a:p>
          <a:endParaRPr lang="ru-RU"/>
        </a:p>
      </dgm:t>
    </dgm:pt>
    <dgm:pt modelId="{8C481EF4-2A25-49AB-9B58-32851B5B8502}" type="pres">
      <dgm:prSet presAssocID="{A042B4EC-7FA5-4B53-8E1D-58850A06F409}" presName="linearFlow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6450DB5B-1F6B-4603-97CE-487C5B41B18B}" type="pres">
      <dgm:prSet presAssocID="{C65306DB-DA16-46C3-8FD8-09B3D59C9516}" presName="composite" presStyleCnt="0"/>
      <dgm:spPr/>
    </dgm:pt>
    <dgm:pt modelId="{457AD252-8916-4D0C-910F-E71896DE647B}" type="pres">
      <dgm:prSet presAssocID="{C65306DB-DA16-46C3-8FD8-09B3D59C9516}" presName="imgShp" presStyleLbl="fgImgPlace1" presStyleIdx="0" presStyleCnt="3"/>
      <dgm:spPr>
        <a:blipFill dpi="0" rotWithShape="1">
          <a:blip xmlns:r="http://schemas.openxmlformats.org/officeDocument/2006/relationships" r:embed="rId1"/>
          <a:srcRect/>
          <a:stretch>
            <a:fillRect l="13216" t="25101" r="16580" b="30467"/>
          </a:stretch>
        </a:blipFill>
      </dgm:spPr>
    </dgm:pt>
    <dgm:pt modelId="{149B0CB8-103B-4402-B4A6-2B894FD27E22}" type="pres">
      <dgm:prSet presAssocID="{C65306DB-DA16-46C3-8FD8-09B3D59C9516}" presName="txShp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1BDA2CF-EB87-431F-946A-865C65E892F0}" type="pres">
      <dgm:prSet presAssocID="{C5F211E1-DAF3-49B2-ADA3-F67E4BACC594}" presName="spacing" presStyleCnt="0"/>
      <dgm:spPr/>
    </dgm:pt>
    <dgm:pt modelId="{D69C3BC5-D276-44CB-A92C-4C6ECA1562E2}" type="pres">
      <dgm:prSet presAssocID="{89862C7D-A290-42CD-A4F3-3235E110C4BC}" presName="composite" presStyleCnt="0"/>
      <dgm:spPr/>
    </dgm:pt>
    <dgm:pt modelId="{2B6E5F08-E81A-4F92-8C17-A57F8FDBBB2B}" type="pres">
      <dgm:prSet presAssocID="{89862C7D-A290-42CD-A4F3-3235E110C4BC}" presName="imgShp" presStyleLbl="fgImgPlace1" presStyleIdx="1" presStyleCnt="3"/>
      <dgm:spPr>
        <a:blipFill dpi="0" rotWithShape="1">
          <a:blip xmlns:r="http://schemas.openxmlformats.org/officeDocument/2006/relationships" r:embed="rId2"/>
          <a:srcRect/>
          <a:stretch>
            <a:fillRect l="11664" t="22616" r="15682" b="23963"/>
          </a:stretch>
        </a:blipFill>
      </dgm:spPr>
    </dgm:pt>
    <dgm:pt modelId="{75A85A21-3F73-40B4-A694-5E87765CD9E4}" type="pres">
      <dgm:prSet presAssocID="{89862C7D-A290-42CD-A4F3-3235E110C4BC}" presName="txShp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C785BD2-682B-4132-88E3-BBF4348E6F85}" type="pres">
      <dgm:prSet presAssocID="{C761A9B1-DA64-4D55-901D-D0BA9EC124D0}" presName="spacing" presStyleCnt="0"/>
      <dgm:spPr/>
    </dgm:pt>
    <dgm:pt modelId="{56869CA4-2284-4518-8D1E-1DAA91FE4FB1}" type="pres">
      <dgm:prSet presAssocID="{B2743ECD-BE44-4062-A253-BE30249426DE}" presName="composite" presStyleCnt="0"/>
      <dgm:spPr/>
    </dgm:pt>
    <dgm:pt modelId="{E3564062-2315-472C-AFF8-954970C8862F}" type="pres">
      <dgm:prSet presAssocID="{B2743ECD-BE44-4062-A253-BE30249426DE}" presName="imgShp" presStyleLbl="fgImgPlace1" presStyleIdx="2" presStyleCnt="3"/>
      <dgm:spPr>
        <a:blipFill dpi="0" rotWithShape="1">
          <a:blip xmlns:r="http://schemas.openxmlformats.org/officeDocument/2006/relationships" r:embed="rId3"/>
          <a:srcRect/>
          <a:stretch>
            <a:fillRect l="6022" t="32320" r="5024" b="29664"/>
          </a:stretch>
        </a:blipFill>
      </dgm:spPr>
    </dgm:pt>
    <dgm:pt modelId="{63CA7CEE-A60D-4BCC-A222-425AEEE13D0B}" type="pres">
      <dgm:prSet presAssocID="{B2743ECD-BE44-4062-A253-BE30249426DE}" presName="txShp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A649A2FE-F02B-4F4B-BF41-8AE5EFC431F0}" type="presOf" srcId="{A042B4EC-7FA5-4B53-8E1D-58850A06F409}" destId="{8C481EF4-2A25-49AB-9B58-32851B5B8502}" srcOrd="0" destOrd="0" presId="urn:microsoft.com/office/officeart/2005/8/layout/vList3"/>
    <dgm:cxn modelId="{A64A196D-4A0E-48DE-8F6B-B0A9282F4B90}" type="presOf" srcId="{B2743ECD-BE44-4062-A253-BE30249426DE}" destId="{63CA7CEE-A60D-4BCC-A222-425AEEE13D0B}" srcOrd="0" destOrd="0" presId="urn:microsoft.com/office/officeart/2005/8/layout/vList3"/>
    <dgm:cxn modelId="{C49FFE55-E526-41F9-BA51-B1338B00F4DE}" srcId="{A042B4EC-7FA5-4B53-8E1D-58850A06F409}" destId="{C65306DB-DA16-46C3-8FD8-09B3D59C9516}" srcOrd="0" destOrd="0" parTransId="{B4B3E085-510C-478C-9294-A93E5EA707AB}" sibTransId="{C5F211E1-DAF3-49B2-ADA3-F67E4BACC594}"/>
    <dgm:cxn modelId="{0A3877F5-FC15-4247-A0EA-8717D5C44895}" srcId="{A042B4EC-7FA5-4B53-8E1D-58850A06F409}" destId="{B2743ECD-BE44-4062-A253-BE30249426DE}" srcOrd="2" destOrd="0" parTransId="{D20ADB94-33E4-4EC6-A2D8-44A14CFDF741}" sibTransId="{AA47D7B0-113A-4C43-B312-73411123ED0E}"/>
    <dgm:cxn modelId="{780089C0-EACD-42B0-A88F-A1770785A4ED}" type="presOf" srcId="{89862C7D-A290-42CD-A4F3-3235E110C4BC}" destId="{75A85A21-3F73-40B4-A694-5E87765CD9E4}" srcOrd="0" destOrd="0" presId="urn:microsoft.com/office/officeart/2005/8/layout/vList3"/>
    <dgm:cxn modelId="{891F4FDA-DB0D-4D8A-B545-C7667F2D86D6}" type="presOf" srcId="{C65306DB-DA16-46C3-8FD8-09B3D59C9516}" destId="{149B0CB8-103B-4402-B4A6-2B894FD27E22}" srcOrd="0" destOrd="0" presId="urn:microsoft.com/office/officeart/2005/8/layout/vList3"/>
    <dgm:cxn modelId="{C7567DCF-A49B-4F86-8E26-EE8755481CAC}" srcId="{A042B4EC-7FA5-4B53-8E1D-58850A06F409}" destId="{89862C7D-A290-42CD-A4F3-3235E110C4BC}" srcOrd="1" destOrd="0" parTransId="{16F46764-2146-47AD-BCEC-42133C5F659B}" sibTransId="{C761A9B1-DA64-4D55-901D-D0BA9EC124D0}"/>
    <dgm:cxn modelId="{82A09E2E-5C86-4F7B-BD24-89690A801483}" type="presParOf" srcId="{8C481EF4-2A25-49AB-9B58-32851B5B8502}" destId="{6450DB5B-1F6B-4603-97CE-487C5B41B18B}" srcOrd="0" destOrd="0" presId="urn:microsoft.com/office/officeart/2005/8/layout/vList3"/>
    <dgm:cxn modelId="{8B32344E-CC1B-4936-B697-898224E3E50A}" type="presParOf" srcId="{6450DB5B-1F6B-4603-97CE-487C5B41B18B}" destId="{457AD252-8916-4D0C-910F-E71896DE647B}" srcOrd="0" destOrd="0" presId="urn:microsoft.com/office/officeart/2005/8/layout/vList3"/>
    <dgm:cxn modelId="{1D35C91C-FD68-4483-935F-4401A27C8E8B}" type="presParOf" srcId="{6450DB5B-1F6B-4603-97CE-487C5B41B18B}" destId="{149B0CB8-103B-4402-B4A6-2B894FD27E22}" srcOrd="1" destOrd="0" presId="urn:microsoft.com/office/officeart/2005/8/layout/vList3"/>
    <dgm:cxn modelId="{3D8A09AC-88F4-4705-AFA3-D748E8589996}" type="presParOf" srcId="{8C481EF4-2A25-49AB-9B58-32851B5B8502}" destId="{31BDA2CF-EB87-431F-946A-865C65E892F0}" srcOrd="1" destOrd="0" presId="urn:microsoft.com/office/officeart/2005/8/layout/vList3"/>
    <dgm:cxn modelId="{96DD1AC4-BE81-44AD-BA24-FECEF87FED39}" type="presParOf" srcId="{8C481EF4-2A25-49AB-9B58-32851B5B8502}" destId="{D69C3BC5-D276-44CB-A92C-4C6ECA1562E2}" srcOrd="2" destOrd="0" presId="urn:microsoft.com/office/officeart/2005/8/layout/vList3"/>
    <dgm:cxn modelId="{8427C396-DA1D-49C7-A773-EC75A9E9F419}" type="presParOf" srcId="{D69C3BC5-D276-44CB-A92C-4C6ECA1562E2}" destId="{2B6E5F08-E81A-4F92-8C17-A57F8FDBBB2B}" srcOrd="0" destOrd="0" presId="urn:microsoft.com/office/officeart/2005/8/layout/vList3"/>
    <dgm:cxn modelId="{64C61F72-31B4-4961-A4E8-46280AE1FC9E}" type="presParOf" srcId="{D69C3BC5-D276-44CB-A92C-4C6ECA1562E2}" destId="{75A85A21-3F73-40B4-A694-5E87765CD9E4}" srcOrd="1" destOrd="0" presId="urn:microsoft.com/office/officeart/2005/8/layout/vList3"/>
    <dgm:cxn modelId="{B442AC76-D4FC-4D2B-A6FE-C701B501EB5B}" type="presParOf" srcId="{8C481EF4-2A25-49AB-9B58-32851B5B8502}" destId="{8C785BD2-682B-4132-88E3-BBF4348E6F85}" srcOrd="3" destOrd="0" presId="urn:microsoft.com/office/officeart/2005/8/layout/vList3"/>
    <dgm:cxn modelId="{62B5F3A3-D266-4A38-B007-8F53DF1B6E5B}" type="presParOf" srcId="{8C481EF4-2A25-49AB-9B58-32851B5B8502}" destId="{56869CA4-2284-4518-8D1E-1DAA91FE4FB1}" srcOrd="4" destOrd="0" presId="urn:microsoft.com/office/officeart/2005/8/layout/vList3"/>
    <dgm:cxn modelId="{BAB09D71-50A5-4EF9-AD5A-455AF33D0744}" type="presParOf" srcId="{56869CA4-2284-4518-8D1E-1DAA91FE4FB1}" destId="{E3564062-2315-472C-AFF8-954970C8862F}" srcOrd="0" destOrd="0" presId="urn:microsoft.com/office/officeart/2005/8/layout/vList3"/>
    <dgm:cxn modelId="{8FAD8F94-126C-41CC-B024-E775D9221E8F}" type="presParOf" srcId="{56869CA4-2284-4518-8D1E-1DAA91FE4FB1}" destId="{63CA7CEE-A60D-4BCC-A222-425AEEE13D0B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1F1E662-F9E3-403D-AC83-2DC29CE0549E}" type="doc">
      <dgm:prSet loTypeId="urn:microsoft.com/office/officeart/2005/8/layout/vList4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530029E6-411D-494F-A12F-82A588787284}">
      <dgm:prSet phldrT="[Текст]"/>
      <dgm:spPr/>
      <dgm:t>
        <a:bodyPr/>
        <a:lstStyle/>
        <a:p>
          <a:r>
            <a:rPr lang="ru-RU" dirty="0"/>
            <a:t>Мунтян Карина Вячеславовна</a:t>
          </a:r>
        </a:p>
      </dgm:t>
    </dgm:pt>
    <dgm:pt modelId="{8CDCA5AB-675A-4F2C-929B-1276970929CC}" type="parTrans" cxnId="{78DA24D7-524F-413D-BECC-BE8C61AC9893}">
      <dgm:prSet/>
      <dgm:spPr/>
      <dgm:t>
        <a:bodyPr/>
        <a:lstStyle/>
        <a:p>
          <a:endParaRPr lang="ru-RU"/>
        </a:p>
      </dgm:t>
    </dgm:pt>
    <dgm:pt modelId="{D769E743-EC7D-4A64-B217-F6299B661214}" type="sibTrans" cxnId="{78DA24D7-524F-413D-BECC-BE8C61AC9893}">
      <dgm:prSet/>
      <dgm:spPr/>
      <dgm:t>
        <a:bodyPr/>
        <a:lstStyle/>
        <a:p>
          <a:endParaRPr lang="ru-RU"/>
        </a:p>
      </dgm:t>
    </dgm:pt>
    <dgm:pt modelId="{B76CBB4C-3B74-476C-950E-C170E8C1224E}">
      <dgm:prSet phldrT="[Текст]"/>
      <dgm:spPr/>
      <dgm:t>
        <a:bodyPr/>
        <a:lstStyle/>
        <a:p>
          <a:r>
            <a:rPr lang="ru-RU" dirty="0"/>
            <a:t>Лидер, технический специалист</a:t>
          </a:r>
        </a:p>
      </dgm:t>
    </dgm:pt>
    <dgm:pt modelId="{02801C78-F99C-4C52-B830-ED10CAAC8BFE}" type="parTrans" cxnId="{5D32826A-49C0-4BA7-9255-16265EAF1AE0}">
      <dgm:prSet/>
      <dgm:spPr/>
      <dgm:t>
        <a:bodyPr/>
        <a:lstStyle/>
        <a:p>
          <a:endParaRPr lang="ru-RU"/>
        </a:p>
      </dgm:t>
    </dgm:pt>
    <dgm:pt modelId="{9103195D-2B71-4128-97D0-9694580D331B}" type="sibTrans" cxnId="{5D32826A-49C0-4BA7-9255-16265EAF1AE0}">
      <dgm:prSet/>
      <dgm:spPr/>
      <dgm:t>
        <a:bodyPr/>
        <a:lstStyle/>
        <a:p>
          <a:endParaRPr lang="ru-RU"/>
        </a:p>
      </dgm:t>
    </dgm:pt>
    <dgm:pt modelId="{D0168A27-1E2E-4B2B-89FA-AFBFF412E4E2}">
      <dgm:prSet phldrT="[Текст]"/>
      <dgm:spPr/>
      <dgm:t>
        <a:bodyPr/>
        <a:lstStyle/>
        <a:p>
          <a:r>
            <a:rPr lang="ru-RU" dirty="0"/>
            <a:t>Григорьева Алёна Геннадьевна</a:t>
          </a:r>
        </a:p>
      </dgm:t>
    </dgm:pt>
    <dgm:pt modelId="{1D5B5229-14E1-4C68-BE6B-1CF8F28F4FF2}" type="parTrans" cxnId="{2460F9BC-FBA4-4328-98D9-4D28839D49C1}">
      <dgm:prSet/>
      <dgm:spPr/>
      <dgm:t>
        <a:bodyPr/>
        <a:lstStyle/>
        <a:p>
          <a:endParaRPr lang="ru-RU"/>
        </a:p>
      </dgm:t>
    </dgm:pt>
    <dgm:pt modelId="{2507314D-FE82-4375-B943-ABAC3B2587E6}" type="sibTrans" cxnId="{2460F9BC-FBA4-4328-98D9-4D28839D49C1}">
      <dgm:prSet/>
      <dgm:spPr/>
      <dgm:t>
        <a:bodyPr/>
        <a:lstStyle/>
        <a:p>
          <a:endParaRPr lang="ru-RU"/>
        </a:p>
      </dgm:t>
    </dgm:pt>
    <dgm:pt modelId="{BEC83023-1D97-4727-BAB0-5A7FE5DA7218}">
      <dgm:prSet phldrT="[Текст]"/>
      <dgm:spPr/>
      <dgm:t>
        <a:bodyPr/>
        <a:lstStyle/>
        <a:p>
          <a:r>
            <a:rPr lang="ru-RU" dirty="0"/>
            <a:t>Координатор, технический специалист</a:t>
          </a:r>
        </a:p>
      </dgm:t>
    </dgm:pt>
    <dgm:pt modelId="{BFB1FDB6-C2FD-4263-BE8F-53509FB809A8}" type="parTrans" cxnId="{8D9C2C88-2516-47E8-9650-A0B25914EA9C}">
      <dgm:prSet/>
      <dgm:spPr/>
      <dgm:t>
        <a:bodyPr/>
        <a:lstStyle/>
        <a:p>
          <a:endParaRPr lang="ru-RU"/>
        </a:p>
      </dgm:t>
    </dgm:pt>
    <dgm:pt modelId="{10548F33-DBDE-4109-85B3-D1A479A32B7B}" type="sibTrans" cxnId="{8D9C2C88-2516-47E8-9650-A0B25914EA9C}">
      <dgm:prSet/>
      <dgm:spPr/>
      <dgm:t>
        <a:bodyPr/>
        <a:lstStyle/>
        <a:p>
          <a:endParaRPr lang="ru-RU"/>
        </a:p>
      </dgm:t>
    </dgm:pt>
    <dgm:pt modelId="{4CD5A09B-0ED9-4056-8922-0FC0E7786705}">
      <dgm:prSet phldrT="[Текст]"/>
      <dgm:spPr/>
      <dgm:t>
        <a:bodyPr/>
        <a:lstStyle/>
        <a:p>
          <a:r>
            <a:rPr lang="ru-RU" dirty="0"/>
            <a:t>Данилов Дмитрий Александрович</a:t>
          </a:r>
        </a:p>
      </dgm:t>
    </dgm:pt>
    <dgm:pt modelId="{94176038-AF05-4079-A171-977AC3325AF8}" type="parTrans" cxnId="{0862ACE6-05C4-4B4A-8EE6-C846D315E67B}">
      <dgm:prSet/>
      <dgm:spPr/>
      <dgm:t>
        <a:bodyPr/>
        <a:lstStyle/>
        <a:p>
          <a:endParaRPr lang="ru-RU"/>
        </a:p>
      </dgm:t>
    </dgm:pt>
    <dgm:pt modelId="{8237DD96-1D43-451D-AEDA-3007525D45D9}" type="sibTrans" cxnId="{0862ACE6-05C4-4B4A-8EE6-C846D315E67B}">
      <dgm:prSet/>
      <dgm:spPr/>
      <dgm:t>
        <a:bodyPr/>
        <a:lstStyle/>
        <a:p>
          <a:endParaRPr lang="ru-RU"/>
        </a:p>
      </dgm:t>
    </dgm:pt>
    <dgm:pt modelId="{769A86DA-3BCC-4A08-945E-D98660228E46}">
      <dgm:prSet phldrT="[Текст]"/>
      <dgm:spPr/>
      <dgm:t>
        <a:bodyPr/>
        <a:lstStyle/>
        <a:p>
          <a:r>
            <a:rPr lang="ru-RU" dirty="0"/>
            <a:t>Аналитик</a:t>
          </a:r>
        </a:p>
      </dgm:t>
    </dgm:pt>
    <dgm:pt modelId="{BDFFE5EF-A9EF-4ED1-A073-9E1993F82C3B}" type="parTrans" cxnId="{A7CB6217-CCAD-4B55-9F5A-65560B633269}">
      <dgm:prSet/>
      <dgm:spPr/>
      <dgm:t>
        <a:bodyPr/>
        <a:lstStyle/>
        <a:p>
          <a:endParaRPr lang="ru-RU"/>
        </a:p>
      </dgm:t>
    </dgm:pt>
    <dgm:pt modelId="{6980AA53-2635-47E4-A1C6-6CA97D4B47D7}" type="sibTrans" cxnId="{A7CB6217-CCAD-4B55-9F5A-65560B633269}">
      <dgm:prSet/>
      <dgm:spPr/>
      <dgm:t>
        <a:bodyPr/>
        <a:lstStyle/>
        <a:p>
          <a:endParaRPr lang="ru-RU"/>
        </a:p>
      </dgm:t>
    </dgm:pt>
    <dgm:pt modelId="{C1B43472-C566-4C1D-9220-8C24FB942949}">
      <dgm:prSet phldrT="[Текст]"/>
      <dgm:spPr/>
      <dgm:t>
        <a:bodyPr/>
        <a:lstStyle/>
        <a:p>
          <a:r>
            <a:rPr lang="ru-RU" dirty="0"/>
            <a:t>Опыт работы с информацией и системными запросами</a:t>
          </a:r>
        </a:p>
      </dgm:t>
    </dgm:pt>
    <dgm:pt modelId="{50020B97-80D6-439F-AE4D-9C61540A510A}" type="parTrans" cxnId="{9D5989AD-341C-45D1-9311-0A3B2A09CA8C}">
      <dgm:prSet/>
      <dgm:spPr/>
      <dgm:t>
        <a:bodyPr/>
        <a:lstStyle/>
        <a:p>
          <a:endParaRPr lang="ru-RU"/>
        </a:p>
      </dgm:t>
    </dgm:pt>
    <dgm:pt modelId="{A541E604-3EE3-4DF6-9799-837243BBE495}" type="sibTrans" cxnId="{9D5989AD-341C-45D1-9311-0A3B2A09CA8C}">
      <dgm:prSet/>
      <dgm:spPr/>
      <dgm:t>
        <a:bodyPr/>
        <a:lstStyle/>
        <a:p>
          <a:endParaRPr lang="ru-RU"/>
        </a:p>
      </dgm:t>
    </dgm:pt>
    <dgm:pt modelId="{3BBACE01-781A-483C-8946-3F61F3987001}">
      <dgm:prSet phldrT="[Текст]"/>
      <dgm:spPr/>
      <dgm:t>
        <a:bodyPr/>
        <a:lstStyle/>
        <a:p>
          <a:r>
            <a:rPr lang="ru-RU" dirty="0"/>
            <a:t>Опыт в научно-исследовательской работе с кристаллами</a:t>
          </a:r>
        </a:p>
      </dgm:t>
    </dgm:pt>
    <dgm:pt modelId="{4C10819A-C55F-4B0E-BC6C-0E1DA57C8398}" type="parTrans" cxnId="{701932A1-BD5B-4C4B-A33A-2083A797D359}">
      <dgm:prSet/>
      <dgm:spPr/>
      <dgm:t>
        <a:bodyPr/>
        <a:lstStyle/>
        <a:p>
          <a:endParaRPr lang="ru-RU"/>
        </a:p>
      </dgm:t>
    </dgm:pt>
    <dgm:pt modelId="{203ABC6C-647B-46C6-B81E-7DA9BA28ECB7}" type="sibTrans" cxnId="{701932A1-BD5B-4C4B-A33A-2083A797D359}">
      <dgm:prSet/>
      <dgm:spPr/>
      <dgm:t>
        <a:bodyPr/>
        <a:lstStyle/>
        <a:p>
          <a:endParaRPr lang="ru-RU"/>
        </a:p>
      </dgm:t>
    </dgm:pt>
    <dgm:pt modelId="{9D61FD7A-F07A-4B9E-8958-5F93FB213D7E}">
      <dgm:prSet phldrT="[Текст]"/>
      <dgm:spPr/>
      <dgm:t>
        <a:bodyPr/>
        <a:lstStyle/>
        <a:p>
          <a:r>
            <a:rPr lang="ru-RU" dirty="0"/>
            <a:t>Опыт работы с кристаллическими материалами</a:t>
          </a:r>
        </a:p>
      </dgm:t>
    </dgm:pt>
    <dgm:pt modelId="{59B03980-3143-4588-8CA2-8C03F1A22F15}" type="parTrans" cxnId="{0ED2D0DD-09AE-4449-98BE-9ECDD41399B3}">
      <dgm:prSet/>
      <dgm:spPr/>
      <dgm:t>
        <a:bodyPr/>
        <a:lstStyle/>
        <a:p>
          <a:endParaRPr lang="ru-RU"/>
        </a:p>
      </dgm:t>
    </dgm:pt>
    <dgm:pt modelId="{A32AAB1A-CFF6-465A-82D0-8E0BB0D7C5D5}" type="sibTrans" cxnId="{0ED2D0DD-09AE-4449-98BE-9ECDD41399B3}">
      <dgm:prSet/>
      <dgm:spPr/>
      <dgm:t>
        <a:bodyPr/>
        <a:lstStyle/>
        <a:p>
          <a:endParaRPr lang="ru-RU"/>
        </a:p>
      </dgm:t>
    </dgm:pt>
    <dgm:pt modelId="{84D78187-5410-4197-BF1C-2E1C8D7FB207}">
      <dgm:prSet phldrT="[Текст]"/>
      <dgm:spPr/>
      <dgm:t>
        <a:bodyPr/>
        <a:lstStyle/>
        <a:p>
          <a:r>
            <a:rPr lang="ru-RU" dirty="0"/>
            <a:t>Аттестация по курсу материаловедения, в том числе, кристаллофизики</a:t>
          </a:r>
        </a:p>
      </dgm:t>
    </dgm:pt>
    <dgm:pt modelId="{3EFC390B-8EC4-44AC-BA77-DE42136FAAD4}" type="parTrans" cxnId="{459230AA-0EC3-415F-85EA-50D65254BEF7}">
      <dgm:prSet/>
      <dgm:spPr/>
      <dgm:t>
        <a:bodyPr/>
        <a:lstStyle/>
        <a:p>
          <a:endParaRPr lang="ru-RU"/>
        </a:p>
      </dgm:t>
    </dgm:pt>
    <dgm:pt modelId="{A990B24F-300F-40A1-9100-6DDD60D61908}" type="sibTrans" cxnId="{459230AA-0EC3-415F-85EA-50D65254BEF7}">
      <dgm:prSet/>
      <dgm:spPr/>
      <dgm:t>
        <a:bodyPr/>
        <a:lstStyle/>
        <a:p>
          <a:endParaRPr lang="ru-RU"/>
        </a:p>
      </dgm:t>
    </dgm:pt>
    <dgm:pt modelId="{2255B92D-DE8C-4B72-8C3D-236A768A51D1}">
      <dgm:prSet phldrT="[Текст]"/>
      <dgm:spPr/>
      <dgm:t>
        <a:bodyPr/>
        <a:lstStyle/>
        <a:p>
          <a:r>
            <a:rPr lang="ru-RU" dirty="0"/>
            <a:t>Аттестация по курсу материаловедения, в том числе, кристаллофизики</a:t>
          </a:r>
        </a:p>
      </dgm:t>
    </dgm:pt>
    <dgm:pt modelId="{E94B3BCA-FC80-42A0-B153-2258C1F3AF65}" type="parTrans" cxnId="{7A4D97B5-D044-4FA9-B99E-678808E7CAC2}">
      <dgm:prSet/>
      <dgm:spPr/>
      <dgm:t>
        <a:bodyPr/>
        <a:lstStyle/>
        <a:p>
          <a:endParaRPr lang="ru-RU"/>
        </a:p>
      </dgm:t>
    </dgm:pt>
    <dgm:pt modelId="{87483F32-04D6-4408-B04C-C8BE6FFEFE7F}" type="sibTrans" cxnId="{7A4D97B5-D044-4FA9-B99E-678808E7CAC2}">
      <dgm:prSet/>
      <dgm:spPr/>
      <dgm:t>
        <a:bodyPr/>
        <a:lstStyle/>
        <a:p>
          <a:endParaRPr lang="ru-RU"/>
        </a:p>
      </dgm:t>
    </dgm:pt>
    <dgm:pt modelId="{0F44E522-34B1-4E59-A91F-E784E74583CA}" type="pres">
      <dgm:prSet presAssocID="{21F1E662-F9E3-403D-AC83-2DC29CE0549E}" presName="linear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8A9E4870-0C6F-40BA-9BF4-81A5EF4E1D5C}" type="pres">
      <dgm:prSet presAssocID="{530029E6-411D-494F-A12F-82A588787284}" presName="comp" presStyleCnt="0"/>
      <dgm:spPr/>
    </dgm:pt>
    <dgm:pt modelId="{CB9CA74E-6ACC-44F9-9B25-C7A8248371FA}" type="pres">
      <dgm:prSet presAssocID="{530029E6-411D-494F-A12F-82A588787284}" presName="box" presStyleLbl="node1" presStyleIdx="0" presStyleCnt="3"/>
      <dgm:spPr/>
      <dgm:t>
        <a:bodyPr/>
        <a:lstStyle/>
        <a:p>
          <a:endParaRPr lang="ru-RU"/>
        </a:p>
      </dgm:t>
    </dgm:pt>
    <dgm:pt modelId="{B18FD738-0755-4EAB-AA90-E319498EDF7C}" type="pres">
      <dgm:prSet presAssocID="{530029E6-411D-494F-A12F-82A588787284}" presName="img" presStyleLbl="fgImgPlace1" presStyleIdx="0" presStyleCnt="3" custAng="5400000"/>
      <dgm:spPr>
        <a:blipFill dpi="0" rotWithShape="1"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44004" t="-18500" r="-12000" b="-12250"/>
          </a:stretch>
        </a:blipFill>
      </dgm:spPr>
    </dgm:pt>
    <dgm:pt modelId="{B56B2249-11BA-4078-B464-873EB32E2E7E}" type="pres">
      <dgm:prSet presAssocID="{530029E6-411D-494F-A12F-82A588787284}" presName="text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3B95481-C1A3-46FC-B1A8-7DBFC9B294C9}" type="pres">
      <dgm:prSet presAssocID="{D769E743-EC7D-4A64-B217-F6299B661214}" presName="spacer" presStyleCnt="0"/>
      <dgm:spPr/>
    </dgm:pt>
    <dgm:pt modelId="{E28A08BF-32B2-46C1-8475-E68362B10944}" type="pres">
      <dgm:prSet presAssocID="{D0168A27-1E2E-4B2B-89FA-AFBFF412E4E2}" presName="comp" presStyleCnt="0"/>
      <dgm:spPr/>
    </dgm:pt>
    <dgm:pt modelId="{178D0716-7E97-478A-B62E-6EA1F8A775DC}" type="pres">
      <dgm:prSet presAssocID="{D0168A27-1E2E-4B2B-89FA-AFBFF412E4E2}" presName="box" presStyleLbl="node1" presStyleIdx="1" presStyleCnt="3"/>
      <dgm:spPr/>
      <dgm:t>
        <a:bodyPr/>
        <a:lstStyle/>
        <a:p>
          <a:endParaRPr lang="ru-RU"/>
        </a:p>
      </dgm:t>
    </dgm:pt>
    <dgm:pt modelId="{64E3665C-AD71-432B-8C23-0439F2A7E506}" type="pres">
      <dgm:prSet presAssocID="{D0168A27-1E2E-4B2B-89FA-AFBFF412E4E2}" presName="img" presStyleLbl="fgImgPlace1" presStyleIdx="1" presStyleCnt="3" custAng="5400000"/>
      <dgm:spPr>
        <a:blipFill dpi="0" rotWithShape="1"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54656" t="-15720" r="-5948" b="-15030"/>
          </a:stretch>
        </a:blipFill>
      </dgm:spPr>
    </dgm:pt>
    <dgm:pt modelId="{7A3454D7-86B5-4C2E-A08F-E082D14D420F}" type="pres">
      <dgm:prSet presAssocID="{D0168A27-1E2E-4B2B-89FA-AFBFF412E4E2}" presName="text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170AA49-81F3-460A-ACCF-D5A2044D5C35}" type="pres">
      <dgm:prSet presAssocID="{2507314D-FE82-4375-B943-ABAC3B2587E6}" presName="spacer" presStyleCnt="0"/>
      <dgm:spPr/>
    </dgm:pt>
    <dgm:pt modelId="{07ED37C6-5B2C-472E-BAEF-823009CCE6A8}" type="pres">
      <dgm:prSet presAssocID="{4CD5A09B-0ED9-4056-8922-0FC0E7786705}" presName="comp" presStyleCnt="0"/>
      <dgm:spPr/>
    </dgm:pt>
    <dgm:pt modelId="{752A8088-2476-4767-9A8F-8D0D32219AEA}" type="pres">
      <dgm:prSet presAssocID="{4CD5A09B-0ED9-4056-8922-0FC0E7786705}" presName="box" presStyleLbl="node1" presStyleIdx="2" presStyleCnt="3"/>
      <dgm:spPr/>
      <dgm:t>
        <a:bodyPr/>
        <a:lstStyle/>
        <a:p>
          <a:endParaRPr lang="ru-RU"/>
        </a:p>
      </dgm:t>
    </dgm:pt>
    <dgm:pt modelId="{6340B732-0A51-4CE7-9FEB-B5E92C2AC430}" type="pres">
      <dgm:prSet presAssocID="{4CD5A09B-0ED9-4056-8922-0FC0E7786705}" presName="img" presStyleLbl="fgImgPlace1" presStyleIdx="2" presStyleCnt="3" custAng="5400000"/>
      <dgm:spPr>
        <a:blipFill dpi="0" rotWithShape="1"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53491" t="-4909" r="-10999" b="-25841"/>
          </a:stretch>
        </a:blipFill>
      </dgm:spPr>
    </dgm:pt>
    <dgm:pt modelId="{41DB1C6F-0429-4270-A5A2-64B1DAC67AC6}" type="pres">
      <dgm:prSet presAssocID="{4CD5A09B-0ED9-4056-8922-0FC0E7786705}" presName="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AE8E2957-3401-4548-81D0-4D95E49C69D2}" type="presOf" srcId="{530029E6-411D-494F-A12F-82A588787284}" destId="{B56B2249-11BA-4078-B464-873EB32E2E7E}" srcOrd="1" destOrd="0" presId="urn:microsoft.com/office/officeart/2005/8/layout/vList4"/>
    <dgm:cxn modelId="{9D5989AD-341C-45D1-9311-0A3B2A09CA8C}" srcId="{4CD5A09B-0ED9-4056-8922-0FC0E7786705}" destId="{C1B43472-C566-4C1D-9220-8C24FB942949}" srcOrd="1" destOrd="0" parTransId="{50020B97-80D6-439F-AE4D-9C61540A510A}" sibTransId="{A541E604-3EE3-4DF6-9799-837243BBE495}"/>
    <dgm:cxn modelId="{A87457E1-524F-490C-A8DE-ACC6A152D14B}" type="presOf" srcId="{D0168A27-1E2E-4B2B-89FA-AFBFF412E4E2}" destId="{7A3454D7-86B5-4C2E-A08F-E082D14D420F}" srcOrd="1" destOrd="0" presId="urn:microsoft.com/office/officeart/2005/8/layout/vList4"/>
    <dgm:cxn modelId="{8D9C2C88-2516-47E8-9650-A0B25914EA9C}" srcId="{D0168A27-1E2E-4B2B-89FA-AFBFF412E4E2}" destId="{BEC83023-1D97-4727-BAB0-5A7FE5DA7218}" srcOrd="0" destOrd="0" parTransId="{BFB1FDB6-C2FD-4263-BE8F-53509FB809A8}" sibTransId="{10548F33-DBDE-4109-85B3-D1A479A32B7B}"/>
    <dgm:cxn modelId="{D0512E43-A62A-47C3-A778-AA48B32309D9}" type="presOf" srcId="{B76CBB4C-3B74-476C-950E-C170E8C1224E}" destId="{CB9CA74E-6ACC-44F9-9B25-C7A8248371FA}" srcOrd="0" destOrd="1" presId="urn:microsoft.com/office/officeart/2005/8/layout/vList4"/>
    <dgm:cxn modelId="{5E5150C8-E6DB-49EB-8A8C-95F24AE68CEE}" type="presOf" srcId="{84D78187-5410-4197-BF1C-2E1C8D7FB207}" destId="{B56B2249-11BA-4078-B464-873EB32E2E7E}" srcOrd="1" destOrd="2" presId="urn:microsoft.com/office/officeart/2005/8/layout/vList4"/>
    <dgm:cxn modelId="{78DA24D7-524F-413D-BECC-BE8C61AC9893}" srcId="{21F1E662-F9E3-403D-AC83-2DC29CE0549E}" destId="{530029E6-411D-494F-A12F-82A588787284}" srcOrd="0" destOrd="0" parTransId="{8CDCA5AB-675A-4F2C-929B-1276970929CC}" sibTransId="{D769E743-EC7D-4A64-B217-F6299B661214}"/>
    <dgm:cxn modelId="{95219151-4046-44D8-B531-A8508CA011A2}" type="presOf" srcId="{769A86DA-3BCC-4A08-945E-D98660228E46}" destId="{752A8088-2476-4767-9A8F-8D0D32219AEA}" srcOrd="0" destOrd="1" presId="urn:microsoft.com/office/officeart/2005/8/layout/vList4"/>
    <dgm:cxn modelId="{701932A1-BD5B-4C4B-A33A-2083A797D359}" srcId="{D0168A27-1E2E-4B2B-89FA-AFBFF412E4E2}" destId="{3BBACE01-781A-483C-8946-3F61F3987001}" srcOrd="2" destOrd="0" parTransId="{4C10819A-C55F-4B0E-BC6C-0E1DA57C8398}" sibTransId="{203ABC6C-647B-46C6-B81E-7DA9BA28ECB7}"/>
    <dgm:cxn modelId="{2460F9BC-FBA4-4328-98D9-4D28839D49C1}" srcId="{21F1E662-F9E3-403D-AC83-2DC29CE0549E}" destId="{D0168A27-1E2E-4B2B-89FA-AFBFF412E4E2}" srcOrd="1" destOrd="0" parTransId="{1D5B5229-14E1-4C68-BE6B-1CF8F28F4FF2}" sibTransId="{2507314D-FE82-4375-B943-ABAC3B2587E6}"/>
    <dgm:cxn modelId="{5D32826A-49C0-4BA7-9255-16265EAF1AE0}" srcId="{530029E6-411D-494F-A12F-82A588787284}" destId="{B76CBB4C-3B74-476C-950E-C170E8C1224E}" srcOrd="0" destOrd="0" parTransId="{02801C78-F99C-4C52-B830-ED10CAAC8BFE}" sibTransId="{9103195D-2B71-4128-97D0-9694580D331B}"/>
    <dgm:cxn modelId="{8802CEA0-864C-4FE8-A4B3-C88148F2F8BA}" type="presOf" srcId="{2255B92D-DE8C-4B72-8C3D-236A768A51D1}" destId="{7A3454D7-86B5-4C2E-A08F-E082D14D420F}" srcOrd="1" destOrd="2" presId="urn:microsoft.com/office/officeart/2005/8/layout/vList4"/>
    <dgm:cxn modelId="{F37A57B3-35D7-47A5-A282-5DEC3D00FEB6}" type="presOf" srcId="{2255B92D-DE8C-4B72-8C3D-236A768A51D1}" destId="{178D0716-7E97-478A-B62E-6EA1F8A775DC}" srcOrd="0" destOrd="2" presId="urn:microsoft.com/office/officeart/2005/8/layout/vList4"/>
    <dgm:cxn modelId="{459230AA-0EC3-415F-85EA-50D65254BEF7}" srcId="{530029E6-411D-494F-A12F-82A588787284}" destId="{84D78187-5410-4197-BF1C-2E1C8D7FB207}" srcOrd="1" destOrd="0" parTransId="{3EFC390B-8EC4-44AC-BA77-DE42136FAAD4}" sibTransId="{A990B24F-300F-40A1-9100-6DDD60D61908}"/>
    <dgm:cxn modelId="{F9FFED28-B234-467C-A9D7-E05DB5B80939}" type="presOf" srcId="{9D61FD7A-F07A-4B9E-8958-5F93FB213D7E}" destId="{CB9CA74E-6ACC-44F9-9B25-C7A8248371FA}" srcOrd="0" destOrd="3" presId="urn:microsoft.com/office/officeart/2005/8/layout/vList4"/>
    <dgm:cxn modelId="{C5BBE45F-B656-4BDC-A7AF-B83309D5FA45}" type="presOf" srcId="{21F1E662-F9E3-403D-AC83-2DC29CE0549E}" destId="{0F44E522-34B1-4E59-A91F-E784E74583CA}" srcOrd="0" destOrd="0" presId="urn:microsoft.com/office/officeart/2005/8/layout/vList4"/>
    <dgm:cxn modelId="{453F7AD3-8C28-483E-8645-D3B835E7BDC1}" type="presOf" srcId="{530029E6-411D-494F-A12F-82A588787284}" destId="{CB9CA74E-6ACC-44F9-9B25-C7A8248371FA}" srcOrd="0" destOrd="0" presId="urn:microsoft.com/office/officeart/2005/8/layout/vList4"/>
    <dgm:cxn modelId="{77117B28-7487-4E1E-AAB4-B9C1E10C6584}" type="presOf" srcId="{C1B43472-C566-4C1D-9220-8C24FB942949}" destId="{41DB1C6F-0429-4270-A5A2-64B1DAC67AC6}" srcOrd="1" destOrd="2" presId="urn:microsoft.com/office/officeart/2005/8/layout/vList4"/>
    <dgm:cxn modelId="{0862ACE6-05C4-4B4A-8EE6-C846D315E67B}" srcId="{21F1E662-F9E3-403D-AC83-2DC29CE0549E}" destId="{4CD5A09B-0ED9-4056-8922-0FC0E7786705}" srcOrd="2" destOrd="0" parTransId="{94176038-AF05-4079-A171-977AC3325AF8}" sibTransId="{8237DD96-1D43-451D-AEDA-3007525D45D9}"/>
    <dgm:cxn modelId="{13E3853F-C923-4C55-85CB-E2CA8A21DB1B}" type="presOf" srcId="{BEC83023-1D97-4727-BAB0-5A7FE5DA7218}" destId="{7A3454D7-86B5-4C2E-A08F-E082D14D420F}" srcOrd="1" destOrd="1" presId="urn:microsoft.com/office/officeart/2005/8/layout/vList4"/>
    <dgm:cxn modelId="{9F7866A1-1913-4D34-8EDD-905BDDE086C8}" type="presOf" srcId="{B76CBB4C-3B74-476C-950E-C170E8C1224E}" destId="{B56B2249-11BA-4078-B464-873EB32E2E7E}" srcOrd="1" destOrd="1" presId="urn:microsoft.com/office/officeart/2005/8/layout/vList4"/>
    <dgm:cxn modelId="{F79EF0E2-CBD9-4407-BF34-1D55346001D7}" type="presOf" srcId="{BEC83023-1D97-4727-BAB0-5A7FE5DA7218}" destId="{178D0716-7E97-478A-B62E-6EA1F8A775DC}" srcOrd="0" destOrd="1" presId="urn:microsoft.com/office/officeart/2005/8/layout/vList4"/>
    <dgm:cxn modelId="{DF35B445-C00A-48D2-80BB-D43B721FE294}" type="presOf" srcId="{3BBACE01-781A-483C-8946-3F61F3987001}" destId="{178D0716-7E97-478A-B62E-6EA1F8A775DC}" srcOrd="0" destOrd="3" presId="urn:microsoft.com/office/officeart/2005/8/layout/vList4"/>
    <dgm:cxn modelId="{EC738F8C-E495-42AD-B69D-F7B6D93752FA}" type="presOf" srcId="{769A86DA-3BCC-4A08-945E-D98660228E46}" destId="{41DB1C6F-0429-4270-A5A2-64B1DAC67AC6}" srcOrd="1" destOrd="1" presId="urn:microsoft.com/office/officeart/2005/8/layout/vList4"/>
    <dgm:cxn modelId="{7A4D97B5-D044-4FA9-B99E-678808E7CAC2}" srcId="{D0168A27-1E2E-4B2B-89FA-AFBFF412E4E2}" destId="{2255B92D-DE8C-4B72-8C3D-236A768A51D1}" srcOrd="1" destOrd="0" parTransId="{E94B3BCA-FC80-42A0-B153-2258C1F3AF65}" sibTransId="{87483F32-04D6-4408-B04C-C8BE6FFEFE7F}"/>
    <dgm:cxn modelId="{AF8F07D8-4959-4FFE-A2FA-1C7EFE7DAF57}" type="presOf" srcId="{3BBACE01-781A-483C-8946-3F61F3987001}" destId="{7A3454D7-86B5-4C2E-A08F-E082D14D420F}" srcOrd="1" destOrd="3" presId="urn:microsoft.com/office/officeart/2005/8/layout/vList4"/>
    <dgm:cxn modelId="{9F1EBA62-EFB6-4223-8464-9E37D87435DC}" type="presOf" srcId="{C1B43472-C566-4C1D-9220-8C24FB942949}" destId="{752A8088-2476-4767-9A8F-8D0D32219AEA}" srcOrd="0" destOrd="2" presId="urn:microsoft.com/office/officeart/2005/8/layout/vList4"/>
    <dgm:cxn modelId="{A7CB6217-CCAD-4B55-9F5A-65560B633269}" srcId="{4CD5A09B-0ED9-4056-8922-0FC0E7786705}" destId="{769A86DA-3BCC-4A08-945E-D98660228E46}" srcOrd="0" destOrd="0" parTransId="{BDFFE5EF-A9EF-4ED1-A073-9E1993F82C3B}" sibTransId="{6980AA53-2635-47E4-A1C6-6CA97D4B47D7}"/>
    <dgm:cxn modelId="{2D97B167-7F2C-4CBB-9B5B-44399F221C4A}" type="presOf" srcId="{4CD5A09B-0ED9-4056-8922-0FC0E7786705}" destId="{752A8088-2476-4767-9A8F-8D0D32219AEA}" srcOrd="0" destOrd="0" presId="urn:microsoft.com/office/officeart/2005/8/layout/vList4"/>
    <dgm:cxn modelId="{8CF75F0F-25A1-4D07-8A51-C428FCB4A1A9}" type="presOf" srcId="{4CD5A09B-0ED9-4056-8922-0FC0E7786705}" destId="{41DB1C6F-0429-4270-A5A2-64B1DAC67AC6}" srcOrd="1" destOrd="0" presId="urn:microsoft.com/office/officeart/2005/8/layout/vList4"/>
    <dgm:cxn modelId="{0D0AEAB3-8BBC-4376-92F0-D48AB7EA0719}" type="presOf" srcId="{84D78187-5410-4197-BF1C-2E1C8D7FB207}" destId="{CB9CA74E-6ACC-44F9-9B25-C7A8248371FA}" srcOrd="0" destOrd="2" presId="urn:microsoft.com/office/officeart/2005/8/layout/vList4"/>
    <dgm:cxn modelId="{1247C0C7-30F4-4852-90D8-C76143BA6A3A}" type="presOf" srcId="{9D61FD7A-F07A-4B9E-8958-5F93FB213D7E}" destId="{B56B2249-11BA-4078-B464-873EB32E2E7E}" srcOrd="1" destOrd="3" presId="urn:microsoft.com/office/officeart/2005/8/layout/vList4"/>
    <dgm:cxn modelId="{97FE3075-8FC3-44D8-932B-71FDB9D26FF7}" type="presOf" srcId="{D0168A27-1E2E-4B2B-89FA-AFBFF412E4E2}" destId="{178D0716-7E97-478A-B62E-6EA1F8A775DC}" srcOrd="0" destOrd="0" presId="urn:microsoft.com/office/officeart/2005/8/layout/vList4"/>
    <dgm:cxn modelId="{0ED2D0DD-09AE-4449-98BE-9ECDD41399B3}" srcId="{530029E6-411D-494F-A12F-82A588787284}" destId="{9D61FD7A-F07A-4B9E-8958-5F93FB213D7E}" srcOrd="2" destOrd="0" parTransId="{59B03980-3143-4588-8CA2-8C03F1A22F15}" sibTransId="{A32AAB1A-CFF6-465A-82D0-8E0BB0D7C5D5}"/>
    <dgm:cxn modelId="{3800F826-B2A4-4CA4-834C-627C620347D9}" type="presParOf" srcId="{0F44E522-34B1-4E59-A91F-E784E74583CA}" destId="{8A9E4870-0C6F-40BA-9BF4-81A5EF4E1D5C}" srcOrd="0" destOrd="0" presId="urn:microsoft.com/office/officeart/2005/8/layout/vList4"/>
    <dgm:cxn modelId="{4DB20EC6-BA31-47AC-B370-1CD4C927F0B6}" type="presParOf" srcId="{8A9E4870-0C6F-40BA-9BF4-81A5EF4E1D5C}" destId="{CB9CA74E-6ACC-44F9-9B25-C7A8248371FA}" srcOrd="0" destOrd="0" presId="urn:microsoft.com/office/officeart/2005/8/layout/vList4"/>
    <dgm:cxn modelId="{32F15514-5DA4-4E7C-9B7D-B57847AB8004}" type="presParOf" srcId="{8A9E4870-0C6F-40BA-9BF4-81A5EF4E1D5C}" destId="{B18FD738-0755-4EAB-AA90-E319498EDF7C}" srcOrd="1" destOrd="0" presId="urn:microsoft.com/office/officeart/2005/8/layout/vList4"/>
    <dgm:cxn modelId="{DA0004F4-CED1-4978-A52B-13739EE2FDE5}" type="presParOf" srcId="{8A9E4870-0C6F-40BA-9BF4-81A5EF4E1D5C}" destId="{B56B2249-11BA-4078-B464-873EB32E2E7E}" srcOrd="2" destOrd="0" presId="urn:microsoft.com/office/officeart/2005/8/layout/vList4"/>
    <dgm:cxn modelId="{0D23AC80-8567-4E38-8A85-8643E5E836EA}" type="presParOf" srcId="{0F44E522-34B1-4E59-A91F-E784E74583CA}" destId="{D3B95481-C1A3-46FC-B1A8-7DBFC9B294C9}" srcOrd="1" destOrd="0" presId="urn:microsoft.com/office/officeart/2005/8/layout/vList4"/>
    <dgm:cxn modelId="{8D545C21-E462-4A9E-B606-6AE6C09CA603}" type="presParOf" srcId="{0F44E522-34B1-4E59-A91F-E784E74583CA}" destId="{E28A08BF-32B2-46C1-8475-E68362B10944}" srcOrd="2" destOrd="0" presId="urn:microsoft.com/office/officeart/2005/8/layout/vList4"/>
    <dgm:cxn modelId="{A399D6EF-2820-4084-B563-B423148AA51D}" type="presParOf" srcId="{E28A08BF-32B2-46C1-8475-E68362B10944}" destId="{178D0716-7E97-478A-B62E-6EA1F8A775DC}" srcOrd="0" destOrd="0" presId="urn:microsoft.com/office/officeart/2005/8/layout/vList4"/>
    <dgm:cxn modelId="{3AF12D48-230C-45F1-98FB-FB0DDB63185F}" type="presParOf" srcId="{E28A08BF-32B2-46C1-8475-E68362B10944}" destId="{64E3665C-AD71-432B-8C23-0439F2A7E506}" srcOrd="1" destOrd="0" presId="urn:microsoft.com/office/officeart/2005/8/layout/vList4"/>
    <dgm:cxn modelId="{3F4F6B57-F32D-487C-94E6-7FD281C85983}" type="presParOf" srcId="{E28A08BF-32B2-46C1-8475-E68362B10944}" destId="{7A3454D7-86B5-4C2E-A08F-E082D14D420F}" srcOrd="2" destOrd="0" presId="urn:microsoft.com/office/officeart/2005/8/layout/vList4"/>
    <dgm:cxn modelId="{502F9E12-C674-4371-8DAB-6EBF50CE04EE}" type="presParOf" srcId="{0F44E522-34B1-4E59-A91F-E784E74583CA}" destId="{5170AA49-81F3-460A-ACCF-D5A2044D5C35}" srcOrd="3" destOrd="0" presId="urn:microsoft.com/office/officeart/2005/8/layout/vList4"/>
    <dgm:cxn modelId="{2E67E312-A112-4145-AC31-0F642F62D1C5}" type="presParOf" srcId="{0F44E522-34B1-4E59-A91F-E784E74583CA}" destId="{07ED37C6-5B2C-472E-BAEF-823009CCE6A8}" srcOrd="4" destOrd="0" presId="urn:microsoft.com/office/officeart/2005/8/layout/vList4"/>
    <dgm:cxn modelId="{6B5CC8F8-E631-48CE-AF8E-EF88073CEDF2}" type="presParOf" srcId="{07ED37C6-5B2C-472E-BAEF-823009CCE6A8}" destId="{752A8088-2476-4767-9A8F-8D0D32219AEA}" srcOrd="0" destOrd="0" presId="urn:microsoft.com/office/officeart/2005/8/layout/vList4"/>
    <dgm:cxn modelId="{15E714C4-3AC9-433F-8831-90B26B1F02EE}" type="presParOf" srcId="{07ED37C6-5B2C-472E-BAEF-823009CCE6A8}" destId="{6340B732-0A51-4CE7-9FEB-B5E92C2AC430}" srcOrd="1" destOrd="0" presId="urn:microsoft.com/office/officeart/2005/8/layout/vList4"/>
    <dgm:cxn modelId="{88819070-241E-4112-A5CA-7A3BC11056B3}" type="presParOf" srcId="{07ED37C6-5B2C-472E-BAEF-823009CCE6A8}" destId="{41DB1C6F-0429-4270-A5A2-64B1DAC67AC6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49B0CB8-103B-4402-B4A6-2B894FD27E22}">
      <dsp:nvSpPr>
        <dsp:cNvPr id="0" name=""/>
        <dsp:cNvSpPr/>
      </dsp:nvSpPr>
      <dsp:spPr>
        <a:xfrm rot="10800000">
          <a:off x="1640153" y="1731"/>
          <a:ext cx="5388229" cy="1131871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9124" tIns="49530" rIns="92456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dirty="0"/>
            <a:t>“Монокристалл”. Глобальный лидер в производстве сапфира для индустрии светоизлучающих диодов и потребительской электроники, а также </a:t>
          </a:r>
          <a:r>
            <a:rPr lang="ru-RU" sz="1300" kern="1200" dirty="0" err="1"/>
            <a:t>металлизационных</a:t>
          </a:r>
          <a:r>
            <a:rPr lang="ru-RU" sz="1300" kern="1200" dirty="0"/>
            <a:t> паст для солнечной энергетики. Компания экспортирует более 98% продукции в более чем 25 стран мира. </a:t>
          </a:r>
        </a:p>
      </dsp:txBody>
      <dsp:txXfrm rot="10800000">
        <a:off x="1923121" y="1731"/>
        <a:ext cx="5105261" cy="1131871"/>
      </dsp:txXfrm>
    </dsp:sp>
    <dsp:sp modelId="{457AD252-8916-4D0C-910F-E71896DE647B}">
      <dsp:nvSpPr>
        <dsp:cNvPr id="0" name=""/>
        <dsp:cNvSpPr/>
      </dsp:nvSpPr>
      <dsp:spPr>
        <a:xfrm>
          <a:off x="1074217" y="1731"/>
          <a:ext cx="1131871" cy="1131871"/>
        </a:xfrm>
        <a:prstGeom prst="ellipse">
          <a:avLst/>
        </a:prstGeom>
        <a:blipFill dpi="0" rotWithShape="1">
          <a:blip xmlns:r="http://schemas.openxmlformats.org/officeDocument/2006/relationships" r:embed="rId1"/>
          <a:srcRect/>
          <a:stretch>
            <a:fillRect l="13216" t="25101" r="16580" b="30467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5A85A21-3F73-40B4-A694-5E87765CD9E4}">
      <dsp:nvSpPr>
        <dsp:cNvPr id="0" name=""/>
        <dsp:cNvSpPr/>
      </dsp:nvSpPr>
      <dsp:spPr>
        <a:xfrm rot="10800000">
          <a:off x="1640153" y="1471475"/>
          <a:ext cx="5388229" cy="1131871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9124" tIns="49530" rIns="92456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dirty="0"/>
            <a:t>ЗАО «Холдинговая компания «Синтетические кристаллы». Ведущий отечественный производитель искусственных кристаллов оптического и пьезокварца, а также изделий из высокочистого кварцевого стекла. Производит 30% мирового объема производства кристаллов оптического кварца</a:t>
          </a:r>
        </a:p>
      </dsp:txBody>
      <dsp:txXfrm rot="10800000">
        <a:off x="1923121" y="1471475"/>
        <a:ext cx="5105261" cy="1131871"/>
      </dsp:txXfrm>
    </dsp:sp>
    <dsp:sp modelId="{2B6E5F08-E81A-4F92-8C17-A57F8FDBBB2B}">
      <dsp:nvSpPr>
        <dsp:cNvPr id="0" name=""/>
        <dsp:cNvSpPr/>
      </dsp:nvSpPr>
      <dsp:spPr>
        <a:xfrm>
          <a:off x="1074217" y="1471475"/>
          <a:ext cx="1131871" cy="1131871"/>
        </a:xfrm>
        <a:prstGeom prst="ellipse">
          <a:avLst/>
        </a:prstGeom>
        <a:blipFill dpi="0" rotWithShape="1">
          <a:blip xmlns:r="http://schemas.openxmlformats.org/officeDocument/2006/relationships" r:embed="rId2"/>
          <a:srcRect/>
          <a:stretch>
            <a:fillRect l="11664" t="22616" r="15682" b="23963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3CA7CEE-A60D-4BCC-A222-425AEEE13D0B}">
      <dsp:nvSpPr>
        <dsp:cNvPr id="0" name=""/>
        <dsp:cNvSpPr/>
      </dsp:nvSpPr>
      <dsp:spPr>
        <a:xfrm rot="10800000">
          <a:off x="1640153" y="2941218"/>
          <a:ext cx="5388229" cy="1131871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9124" tIns="49530" rIns="92456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dirty="0"/>
            <a:t>“</a:t>
          </a:r>
          <a:r>
            <a:rPr lang="ru-RU" sz="1300" kern="1200" dirty="0" err="1"/>
            <a:t>Лассард</a:t>
          </a:r>
          <a:r>
            <a:rPr lang="ru-RU" sz="1300" kern="1200" dirty="0"/>
            <a:t>” - российская компания полного цикла, созданная в 2015 году. Ведёт деятельность по разработке, производству и продаже лазеров, лазерных систем и оборудования на их основе, а также </a:t>
          </a:r>
          <a:r>
            <a:rPr lang="ru-RU" sz="1300" kern="1200" dirty="0" err="1"/>
            <a:t>оптомеханических</a:t>
          </a:r>
          <a:r>
            <a:rPr lang="ru-RU" sz="1300" kern="1200" dirty="0"/>
            <a:t> изделий и оптических столов. </a:t>
          </a:r>
        </a:p>
      </dsp:txBody>
      <dsp:txXfrm rot="10800000">
        <a:off x="1923121" y="2941218"/>
        <a:ext cx="5105261" cy="1131871"/>
      </dsp:txXfrm>
    </dsp:sp>
    <dsp:sp modelId="{E3564062-2315-472C-AFF8-954970C8862F}">
      <dsp:nvSpPr>
        <dsp:cNvPr id="0" name=""/>
        <dsp:cNvSpPr/>
      </dsp:nvSpPr>
      <dsp:spPr>
        <a:xfrm>
          <a:off x="1074217" y="2941218"/>
          <a:ext cx="1131871" cy="1131871"/>
        </a:xfrm>
        <a:prstGeom prst="ellipse">
          <a:avLst/>
        </a:prstGeom>
        <a:blipFill dpi="0" rotWithShape="1">
          <a:blip xmlns:r="http://schemas.openxmlformats.org/officeDocument/2006/relationships" r:embed="rId3"/>
          <a:srcRect/>
          <a:stretch>
            <a:fillRect l="6022" t="32320" r="5024" b="29664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B9CA74E-6ACC-44F9-9B25-C7A8248371FA}">
      <dsp:nvSpPr>
        <dsp:cNvPr id="0" name=""/>
        <dsp:cNvSpPr/>
      </dsp:nvSpPr>
      <dsp:spPr>
        <a:xfrm>
          <a:off x="0" y="0"/>
          <a:ext cx="6248399" cy="126999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t" anchorCtr="0">
          <a:noAutofit/>
        </a:bodyPr>
        <a:lstStyle/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dirty="0"/>
            <a:t>Мунтян Карина Вячеславовна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300" kern="1200" dirty="0"/>
            <a:t>Лидер, технический специалист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300" kern="1200" dirty="0"/>
            <a:t>Аттестация по курсу материаловедения, в том числе, кристаллофизики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300" kern="1200" dirty="0"/>
            <a:t>Опыт работы с кристаллическими материалами</a:t>
          </a:r>
        </a:p>
      </dsp:txBody>
      <dsp:txXfrm>
        <a:off x="1376679" y="0"/>
        <a:ext cx="4871719" cy="1269999"/>
      </dsp:txXfrm>
    </dsp:sp>
    <dsp:sp modelId="{B18FD738-0755-4EAB-AA90-E319498EDF7C}">
      <dsp:nvSpPr>
        <dsp:cNvPr id="0" name=""/>
        <dsp:cNvSpPr/>
      </dsp:nvSpPr>
      <dsp:spPr>
        <a:xfrm rot="5400000">
          <a:off x="126999" y="126999"/>
          <a:ext cx="1249679" cy="1015999"/>
        </a:xfrm>
        <a:prstGeom prst="roundRect">
          <a:avLst>
            <a:gd name="adj" fmla="val 10000"/>
          </a:avLst>
        </a:prstGeom>
        <a:blipFill dpi="0" rotWithShape="1"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44004" t="-18500" r="-12000" b="-1225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78D0716-7E97-478A-B62E-6EA1F8A775DC}">
      <dsp:nvSpPr>
        <dsp:cNvPr id="0" name=""/>
        <dsp:cNvSpPr/>
      </dsp:nvSpPr>
      <dsp:spPr>
        <a:xfrm>
          <a:off x="0" y="1396999"/>
          <a:ext cx="6248399" cy="126999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t" anchorCtr="0">
          <a:noAutofit/>
        </a:bodyPr>
        <a:lstStyle/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dirty="0"/>
            <a:t>Григорьева Алёна Геннадьевна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300" kern="1200" dirty="0"/>
            <a:t>Координатор, технический специалист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300" kern="1200" dirty="0"/>
            <a:t>Аттестация по курсу материаловедения, в том числе, кристаллофизики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300" kern="1200" dirty="0"/>
            <a:t>Опыт в научно-исследовательской работе с кристаллами</a:t>
          </a:r>
        </a:p>
      </dsp:txBody>
      <dsp:txXfrm>
        <a:off x="1376679" y="1396999"/>
        <a:ext cx="4871719" cy="1269999"/>
      </dsp:txXfrm>
    </dsp:sp>
    <dsp:sp modelId="{64E3665C-AD71-432B-8C23-0439F2A7E506}">
      <dsp:nvSpPr>
        <dsp:cNvPr id="0" name=""/>
        <dsp:cNvSpPr/>
      </dsp:nvSpPr>
      <dsp:spPr>
        <a:xfrm rot="5400000">
          <a:off x="126999" y="1523999"/>
          <a:ext cx="1249679" cy="1015999"/>
        </a:xfrm>
        <a:prstGeom prst="roundRect">
          <a:avLst>
            <a:gd name="adj" fmla="val 10000"/>
          </a:avLst>
        </a:prstGeom>
        <a:blipFill dpi="0" rotWithShape="1"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54656" t="-15720" r="-5948" b="-1503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52A8088-2476-4767-9A8F-8D0D32219AEA}">
      <dsp:nvSpPr>
        <dsp:cNvPr id="0" name=""/>
        <dsp:cNvSpPr/>
      </dsp:nvSpPr>
      <dsp:spPr>
        <a:xfrm>
          <a:off x="0" y="2793999"/>
          <a:ext cx="6248399" cy="126999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t" anchorCtr="0">
          <a:noAutofit/>
        </a:bodyPr>
        <a:lstStyle/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dirty="0"/>
            <a:t>Данилов Дмитрий Александрович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300" kern="1200" dirty="0"/>
            <a:t>Аналитик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300" kern="1200" dirty="0"/>
            <a:t>Опыт работы с информацией и системными запросами</a:t>
          </a:r>
        </a:p>
      </dsp:txBody>
      <dsp:txXfrm>
        <a:off x="1376679" y="2793999"/>
        <a:ext cx="4871719" cy="1269999"/>
      </dsp:txXfrm>
    </dsp:sp>
    <dsp:sp modelId="{6340B732-0A51-4CE7-9FEB-B5E92C2AC430}">
      <dsp:nvSpPr>
        <dsp:cNvPr id="0" name=""/>
        <dsp:cNvSpPr/>
      </dsp:nvSpPr>
      <dsp:spPr>
        <a:xfrm rot="5400000">
          <a:off x="126999" y="2920999"/>
          <a:ext cx="1249679" cy="1015999"/>
        </a:xfrm>
        <a:prstGeom prst="roundRect">
          <a:avLst>
            <a:gd name="adj" fmla="val 10000"/>
          </a:avLst>
        </a:prstGeom>
        <a:blipFill dpi="0" rotWithShape="1"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53491" t="-4909" r="-10999" b="-25841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762848734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badi" panose="020B0604020104020204" pitchFamily="34" charset="0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google.com/presentation/d/1hkD-GYMethkNo00vweXOueIaNnEAWjZVOFe2fY9DaSY/edit?usp=sharing" TargetMode="External"/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notion.so/intensive22aw/91b294bbdd1d4496b32fd7dc75fd0f42" TargetMode="External"/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s://www.notion.so/intensive22aw/135a5aaf58f84f15ad9ad5c183df08fa" TargetMode="Externa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google.com/presentation/d/17D3HHEXm9YK3GzScI1tUa-Z7e9tBmPmhUY9Yf7zbh0g/edit" TargetMode="External"/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Relationship Id="rId6" Type="http://schemas.openxmlformats.org/officeDocument/2006/relationships/hyperlink" Target="https://intensive22aw.notion.site/59eca6dc19894ffa94d6aabcd3232b75?v=492b6bbd92ec4c45af3d4730ce494d68" TargetMode="External"/><Relationship Id="rId5" Type="http://schemas.openxmlformats.org/officeDocument/2006/relationships/hyperlink" Target="https://2035intensive.ru/C-Check-e91a2aa05d884b129ebccf457299e082" TargetMode="External"/><Relationship Id="rId4" Type="http://schemas.openxmlformats.org/officeDocument/2006/relationships/hyperlink" Target="https://docs.google.com/spreadsheets/d/1tSXIcHVQptOPcgsonHsLVOzXcp9lPDtqJMJl64a3mi8/edit#gid=0" TargetMode="Externa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intensive22aw.notion.site/eefd5c665e07419889d965fc0dc4c8c7" TargetMode="External"/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intensive2035.ru/e120c5a0e06e4d4188e5e01b9c4467bd" TargetMode="External"/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Relationship Id="rId6" Type="http://schemas.openxmlformats.org/officeDocument/2006/relationships/hyperlink" Target="https://youtu.be/HyMY7T3EEto?t=2520" TargetMode="External"/><Relationship Id="rId5" Type="http://schemas.openxmlformats.org/officeDocument/2006/relationships/hyperlink" Target="https://intensive22aw.notion.site/Lean-Startup-Canvas-e1e5f9d5c96a4352afe19c32348154f7" TargetMode="External"/><Relationship Id="rId4" Type="http://schemas.openxmlformats.org/officeDocument/2006/relationships/hyperlink" Target="https://intensive22aw.notion.site/5df9d71615d646d092fe6bd1f5d6cc39" TargetMode="Externa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295bf51c697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295bf51c697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>
                <a:solidFill>
                  <a:schemeClr val="dk1"/>
                </a:solidFill>
              </a:rPr>
              <a:t>В презентации вы можете использовать любой дизайн, который вам нравится. Данный шаблон предназначен для копирования!</a:t>
            </a:r>
            <a:br>
              <a:rPr lang="ru" dirty="0">
                <a:solidFill>
                  <a:schemeClr val="dk1"/>
                </a:solidFill>
              </a:rPr>
            </a:br>
            <a:r>
              <a:rPr lang="ru" dirty="0">
                <a:solidFill>
                  <a:schemeClr val="dk1"/>
                </a:solidFill>
              </a:rPr>
              <a:t/>
            </a:r>
            <a:br>
              <a:rPr lang="ru" dirty="0">
                <a:solidFill>
                  <a:schemeClr val="dk1"/>
                </a:solidFill>
              </a:rPr>
            </a:br>
            <a:r>
              <a:rPr lang="ru" dirty="0">
                <a:solidFill>
                  <a:schemeClr val="dk1"/>
                </a:solidFill>
              </a:rPr>
              <a:t>На титульном слайде укажите: </a:t>
            </a:r>
            <a:br>
              <a:rPr lang="ru" dirty="0">
                <a:solidFill>
                  <a:schemeClr val="dk1"/>
                </a:solidFill>
              </a:rPr>
            </a:br>
            <a:r>
              <a:rPr lang="ru" dirty="0">
                <a:solidFill>
                  <a:schemeClr val="dk1"/>
                </a:solidFill>
              </a:rPr>
              <a:t>- название вашего проекта</a:t>
            </a:r>
            <a:br>
              <a:rPr lang="ru" dirty="0">
                <a:solidFill>
                  <a:schemeClr val="dk1"/>
                </a:solidFill>
              </a:rPr>
            </a:br>
            <a:r>
              <a:rPr lang="ru" dirty="0">
                <a:solidFill>
                  <a:schemeClr val="dk1"/>
                </a:solidFill>
              </a:rPr>
              <a:t>- ваш вуз</a:t>
            </a:r>
            <a:br>
              <a:rPr lang="ru" dirty="0">
                <a:solidFill>
                  <a:schemeClr val="dk1"/>
                </a:solidFill>
              </a:rPr>
            </a:br>
            <a:r>
              <a:rPr lang="ru" dirty="0">
                <a:solidFill>
                  <a:schemeClr val="dk1"/>
                </a:solidFill>
              </a:rPr>
              <a:t>- тип разработки </a:t>
            </a:r>
            <a:endParaRPr dirty="0">
              <a:solidFill>
                <a:schemeClr val="dk1"/>
              </a:solidFill>
              <a:latin typeface="Abadi" panose="020B0604020104020204" pitchFamily="34" charset="0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dirty="0">
                <a:solidFill>
                  <a:schemeClr val="dk1"/>
                </a:solidFill>
              </a:rPr>
              <a:t>Этот шаблон создан для команд с инициативной разработкой. Это значит, что шаблон подходит для команд, которые придумали свою проектную идею самостоятельно. Если ваша команда работает над заказной задачей, воспользуйтесь другим шаблоном </a:t>
            </a:r>
            <a:r>
              <a:rPr lang="ru" u="sng" dirty="0">
                <a:solidFill>
                  <a:schemeClr val="hlink"/>
                </a:solidFill>
                <a:hlinkClick r:id="rId3"/>
              </a:rPr>
              <a:t>https://docs.google.com/presentation/d/1hkD-GYMethkNo00vweXOueIaNnEAWjZVOFe2fY9DaSY/edit?usp=sharing</a:t>
            </a:r>
            <a:r>
              <a:rPr lang="ru" dirty="0">
                <a:solidFill>
                  <a:schemeClr val="dk1"/>
                </a:solidFill>
              </a:rPr>
              <a:t> </a:t>
            </a:r>
            <a:endParaRPr dirty="0">
              <a:latin typeface="Abadi" panose="020B06040201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702216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g295bf51c697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" name="Google Shape;65;g295bf51c697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b="1" dirty="0">
                <a:solidFill>
                  <a:schemeClr val="dk1"/>
                </a:solidFill>
                <a:highlight>
                  <a:srgbClr val="FFFF00"/>
                </a:highlight>
              </a:rPr>
              <a:t>На этом слайде опишите ОБНОВЛЕННУЮ версию того, как вы видите пользователя и его проблему</a:t>
            </a:r>
            <a:endParaRPr b="1" dirty="0">
              <a:solidFill>
                <a:schemeClr val="dk1"/>
              </a:solidFill>
              <a:highlight>
                <a:srgbClr val="FFFF00"/>
              </a:highlight>
              <a:latin typeface="Abadi" panose="020B0604020104020204" pitchFamily="34" charset="0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b="1" dirty="0">
              <a:solidFill>
                <a:schemeClr val="dk1"/>
              </a:solidFill>
              <a:highlight>
                <a:srgbClr val="FFFF00"/>
              </a:highlight>
              <a:latin typeface="Abadi" panose="020B0604020104020204" pitchFamily="34" charset="0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b="1" dirty="0">
                <a:solidFill>
                  <a:schemeClr val="dk1"/>
                </a:solidFill>
              </a:rPr>
              <a:t>Если это ваше первое поддерживающее мероприятие, перед заполнением слайда обратите внимание на статьи о заполнении паспорта проектной идеи и об ошибках при его заполнении</a:t>
            </a:r>
            <a:endParaRPr b="1" dirty="0">
              <a:solidFill>
                <a:schemeClr val="dk1"/>
              </a:solidFill>
              <a:latin typeface="Abadi" panose="020B0604020104020204" pitchFamily="34" charset="0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Как заполнять паспорт проекта </a:t>
            </a:r>
            <a:r>
              <a:rPr lang="ru" u="sng" dirty="0">
                <a:solidFill>
                  <a:srgbClr val="1155CC"/>
                </a:solidFill>
                <a:latin typeface="Nunito"/>
                <a:ea typeface="Nunito"/>
                <a:cs typeface="Nunito"/>
                <a:sym typeface="Nunito"/>
                <a:hlinkClick r:id="rId3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https://www.notion.so/intensive22aw/91b294bbdd1d4496b32fd7dc75fd0f42</a:t>
            </a:r>
            <a:r>
              <a:rPr lang="ru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endParaRPr dirty="0">
              <a:solidFill>
                <a:schemeClr val="dk1"/>
              </a:solidFill>
              <a:latin typeface="Abadi" panose="020B0604020104020204" pitchFamily="34" charset="0"/>
              <a:ea typeface="Nunito"/>
              <a:cs typeface="Nunito"/>
              <a:sym typeface="Nunito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Ошибки при заполнении паспорта проекта </a:t>
            </a:r>
            <a:r>
              <a:rPr lang="ru" u="sng" dirty="0">
                <a:solidFill>
                  <a:srgbClr val="1155CC"/>
                </a:solidFill>
                <a:latin typeface="Nunito"/>
                <a:ea typeface="Nunito"/>
                <a:cs typeface="Nunito"/>
                <a:sym typeface="Nunito"/>
                <a:hlinkClick r:id="rId4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https://www.notion.so/intensive22aw/135a5aaf58f84f15ad9ad5c183df08fa</a:t>
            </a:r>
            <a:r>
              <a:rPr lang="ru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endParaRPr dirty="0">
              <a:latin typeface="Abadi" panose="020B06040201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744241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g295bf51c697_0_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" name="Google Shape;71;g295bf51c697_0_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b="1" dirty="0">
                <a:solidFill>
                  <a:schemeClr val="dk1"/>
                </a:solidFill>
                <a:highlight>
                  <a:srgbClr val="FFFF00"/>
                </a:highlight>
              </a:rPr>
              <a:t>На этом слайде опишите ОБНОВЛЕННУЮ версию того, как вы видите решение проблемы</a:t>
            </a:r>
            <a:endParaRPr b="1" dirty="0">
              <a:solidFill>
                <a:schemeClr val="dk1"/>
              </a:solidFill>
              <a:highlight>
                <a:srgbClr val="FFFF00"/>
              </a:highlight>
              <a:latin typeface="Abadi" panose="020B0604020104020204" pitchFamily="34" charset="0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b="1" dirty="0">
              <a:solidFill>
                <a:schemeClr val="dk1"/>
              </a:solidFill>
              <a:highlight>
                <a:srgbClr val="FFFF00"/>
              </a:highlight>
              <a:latin typeface="Abadi" panose="020B0604020104020204" pitchFamily="34" charset="0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b="1" dirty="0">
                <a:solidFill>
                  <a:schemeClr val="dk1"/>
                </a:solidFill>
                <a:highlight>
                  <a:srgbClr val="FFFF00"/>
                </a:highlight>
              </a:rPr>
              <a:t>На этом же слайде</a:t>
            </a:r>
            <a:endParaRPr b="1" dirty="0">
              <a:solidFill>
                <a:schemeClr val="dk1"/>
              </a:solidFill>
              <a:highlight>
                <a:srgbClr val="FFFF00"/>
              </a:highlight>
              <a:latin typeface="Abadi" panose="020B06040201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95486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295bf51c697_0_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" name="Google Shape;77;g295bf51c697_0_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dirty="0"/>
              <a:t>Опишите по шагам ответ на вопрос: как пользователь достигнет цели, используя ваше решение. </a:t>
            </a:r>
            <a:endParaRPr dirty="0">
              <a:latin typeface="Abadi" panose="020B0604020104020204" pitchFamily="34" charset="0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/>
              <a:t>Если в этом есть необходимость, укажите и неоптимальный сценарий (как проблема решается сейчас и к каким последствиям это приводит)</a:t>
            </a:r>
            <a:endParaRPr dirty="0">
              <a:latin typeface="Abadi" panose="020B0604020104020204" pitchFamily="34" charset="0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dirty="0">
              <a:latin typeface="Abadi" panose="020B0604020104020204" pitchFamily="34" charset="0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dirty="0"/>
              <a:t>По возможности, визуализируйте этот сценарий в виде схемы или прототипа будущего интерфейса решения. </a:t>
            </a:r>
            <a:endParaRPr dirty="0">
              <a:latin typeface="Abadi" panose="020B0604020104020204" pitchFamily="34" charset="0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badi" panose="020B06040201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4317676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g295bf51c697_0_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" name="Google Shape;83;g295bf51c697_0_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b="1" dirty="0">
                <a:solidFill>
                  <a:schemeClr val="dk1"/>
                </a:solidFill>
              </a:rPr>
              <a:t>Демонстрация продукта всегда лучше, чем скриншоты на слайдах.</a:t>
            </a:r>
            <a:endParaRPr b="1" dirty="0">
              <a:solidFill>
                <a:schemeClr val="dk1"/>
              </a:solidFill>
              <a:latin typeface="Abadi" panose="020B0604020104020204" pitchFamily="34" charset="0"/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ru" dirty="0">
                <a:solidFill>
                  <a:schemeClr val="dk1"/>
                </a:solidFill>
              </a:rPr>
              <a:t>Почему? Когда вы показываете прототип «здесь и сейчас», он осязаем — зрители воспринимают его как реально существующий проект, а не только как ваши планы в далёком будущем. Взаимодействие слушателей с вами и их внимание также растёт: наблюдать за работой сайта или приложения онлайн интереснее, чем видеть застывшие картинки.</a:t>
            </a:r>
            <a:endParaRPr dirty="0">
              <a:latin typeface="Abadi" panose="020B06040201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298697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g295bf51c697_0_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" name="Google Shape;89;g295bf51c697_0_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ru" u="sng" dirty="0">
                <a:solidFill>
                  <a:schemeClr val="hlink"/>
                </a:solidFill>
                <a:hlinkClick r:id="rId3"/>
              </a:rPr>
              <a:t>Шаблон для подготовки к тестированию </a:t>
            </a:r>
            <a:endParaRPr dirty="0">
              <a:solidFill>
                <a:schemeClr val="dk1"/>
              </a:solidFill>
              <a:latin typeface="Abadi" panose="020B0604020104020204" pitchFamily="34" charset="0"/>
            </a:endParaRP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ru" u="sng" dirty="0">
                <a:solidFill>
                  <a:schemeClr val="hlink"/>
                </a:solidFill>
                <a:hlinkClick r:id="rId4"/>
              </a:rPr>
              <a:t>Шаблон протокола тестирования</a:t>
            </a:r>
            <a:endParaRPr dirty="0">
              <a:solidFill>
                <a:schemeClr val="dk1"/>
              </a:solidFill>
              <a:latin typeface="Abadi" panose="020B0604020104020204" pitchFamily="34" charset="0"/>
            </a:endParaRP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ru" u="sng" dirty="0">
                <a:solidFill>
                  <a:schemeClr val="hlink"/>
                </a:solidFill>
                <a:hlinkClick r:id="rId5"/>
              </a:rPr>
              <a:t>Статья и вебинар про проведение пользовательского тестирования</a:t>
            </a:r>
            <a:endParaRPr dirty="0">
              <a:solidFill>
                <a:schemeClr val="dk1"/>
              </a:solidFill>
              <a:latin typeface="Abadi" panose="020B0604020104020204" pitchFamily="34" charset="0"/>
            </a:endParaRP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ru" u="sng" dirty="0">
                <a:solidFill>
                  <a:schemeClr val="hlink"/>
                </a:solidFill>
                <a:hlinkClick r:id="rId6"/>
              </a:rPr>
              <a:t>Дополнительная статья про пользовательское тестирование: Проверь меня, если сможешь</a:t>
            </a:r>
            <a:endParaRPr dirty="0">
              <a:latin typeface="Abadi" panose="020B06040201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362271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g295bf51c697_0_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" name="Google Shape;95;g295bf51c697_0_3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/>
              <a:t>В этом разделе мы предлагаем вам подумать о том, на чём ваш проект будет зарабатывать деньги и поделиться своими предположениями с экспертами, которым помогут вам скорректировать свою бизнес стратегию. </a:t>
            </a:r>
            <a:endParaRPr dirty="0">
              <a:latin typeface="Abadi" panose="020B0604020104020204" pitchFamily="34" charset="0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badi" panose="020B06040201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35710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295bf51c697_0_1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" name="Google Shape;100;g295bf51c697_0_1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b="1" dirty="0">
                <a:solidFill>
                  <a:schemeClr val="dk1"/>
                </a:solidFill>
                <a:highlight>
                  <a:srgbClr val="FFFF00"/>
                </a:highlight>
              </a:rPr>
              <a:t>Если вам так удобнее, поместите этот слайд выше, где вы рассказываете о своём решении.</a:t>
            </a:r>
            <a:endParaRPr b="1" dirty="0">
              <a:solidFill>
                <a:schemeClr val="dk1"/>
              </a:solidFill>
              <a:highlight>
                <a:srgbClr val="FFFF00"/>
              </a:highlight>
              <a:latin typeface="Abadi" panose="020B0604020104020204" pitchFamily="34" charset="0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b="1" dirty="0">
                <a:solidFill>
                  <a:schemeClr val="dk1"/>
                </a:solidFill>
                <a:highlight>
                  <a:srgbClr val="FFFF00"/>
                </a:highlight>
              </a:rPr>
              <a:t>На этом слайде опишите ОБНОВЛЕННУЮ версию того, как вы видите аналоги вашего решения. Обновленная версия должна у вас появиться по результатам исследования</a:t>
            </a:r>
            <a:endParaRPr dirty="0">
              <a:solidFill>
                <a:schemeClr val="dk1"/>
              </a:solidFill>
              <a:latin typeface="Abadi" panose="020B0604020104020204" pitchFamily="34" charset="0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b="1" dirty="0">
              <a:solidFill>
                <a:schemeClr val="dk1"/>
              </a:solidFill>
              <a:latin typeface="Abadi" panose="020B0604020104020204" pitchFamily="34" charset="0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b="1" dirty="0">
                <a:solidFill>
                  <a:schemeClr val="dk1"/>
                </a:solidFill>
              </a:rPr>
              <a:t>Хороший вариант (но мы не настаиваем) — представить результаты в виде таблицы, где вы сравниваете ваше решение с аналогами по важным для пользователя параметрам.</a:t>
            </a:r>
            <a:endParaRPr b="1" dirty="0">
              <a:solidFill>
                <a:schemeClr val="dk1"/>
              </a:solidFill>
              <a:latin typeface="Abadi" panose="020B06040201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2362143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g295bf51c697_0_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" name="Google Shape;106;g295bf51c697_0_4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dirty="0"/>
              <a:t>В ходе анализа рынка может выясниться, что сегмент, на который вы ориентируетесь, слишком маленький, и тогда изначальную стратегию придется менять. И наоборот, может быть вы найдёте перспективную рыночную нишу, о которой не догадывались раньше. Кроме того, объём потенциального рынка всегда интересует инвесторов.</a:t>
            </a:r>
            <a:endParaRPr dirty="0">
              <a:latin typeface="Abadi" panose="020B0604020104020204" pitchFamily="34" charset="0"/>
            </a:endParaRPr>
          </a:p>
          <a:p>
            <a:pPr marL="0" lvl="0" indent="0">
              <a:buNone/>
            </a:pPr>
            <a:r>
              <a:rPr lang="ru" dirty="0"/>
              <a:t>Чтобы узнать, как посчитать объем рынка, познакомьтесь с материалом ниже: </a:t>
            </a:r>
            <a:r>
              <a:rPr lang="ru" u="sng" dirty="0">
                <a:solidFill>
                  <a:schemeClr val="hlink"/>
                </a:solidFill>
                <a:hlinkClick r:id="rId3"/>
              </a:rPr>
              <a:t>Как посчитать объем рынк</a:t>
            </a:r>
            <a:r>
              <a:rPr lang="en-US" u="sng" dirty="0">
                <a:solidFill>
                  <a:schemeClr val="hlink"/>
                </a:solidFill>
                <a:latin typeface="Abadi" panose="020B0604020104020204" pitchFamily="34" charset="0"/>
                <a:hlinkClick r:id="rId3"/>
              </a:rPr>
              <a:t/>
            </a:r>
            <a:br>
              <a:rPr lang="en-US" u="sng" dirty="0">
                <a:solidFill>
                  <a:schemeClr val="hlink"/>
                </a:solidFill>
                <a:latin typeface="Abadi" panose="020B0604020104020204" pitchFamily="34" charset="0"/>
                <a:hlinkClick r:id="rId3"/>
              </a:rPr>
            </a:br>
            <a:r>
              <a:rPr lang="en-US" u="sng" dirty="0">
                <a:solidFill>
                  <a:schemeClr val="hlink"/>
                </a:solidFill>
                <a:latin typeface="Abadi" panose="020B0604020104020204" pitchFamily="34" charset="0"/>
                <a:hlinkClick r:id="rId3"/>
              </a:rPr>
              <a:t/>
            </a:r>
            <a:br>
              <a:rPr lang="en-US" u="sng" dirty="0">
                <a:solidFill>
                  <a:schemeClr val="hlink"/>
                </a:solidFill>
                <a:latin typeface="Abadi" panose="020B0604020104020204" pitchFamily="34" charset="0"/>
                <a:hlinkClick r:id="rId3"/>
              </a:rPr>
            </a:br>
            <a:r>
              <a:rPr lang="ru-RU" sz="1100" b="1" dirty="0">
                <a:solidFill>
                  <a:schemeClr val="dk1"/>
                </a:solidFill>
              </a:rPr>
              <a:t>На текущий момент B2G сегмент рынка оптических элементов имеет капитализацию более чем в 3.2 млрд. рублей, и прогнозируется его рост. </a:t>
            </a:r>
          </a:p>
          <a:p>
            <a:pPr marL="0" lvl="0" indent="0">
              <a:buNone/>
            </a:pPr>
            <a:endParaRPr lang="ru-RU" sz="1100" b="1" dirty="0">
              <a:solidFill>
                <a:schemeClr val="dk1"/>
              </a:solidFill>
            </a:endParaRPr>
          </a:p>
          <a:p>
            <a:pPr marL="0" lvl="0" indent="0">
              <a:buNone/>
            </a:pPr>
            <a:r>
              <a:rPr lang="ru-RU" sz="1100" dirty="0"/>
              <a:t>Рост рынка можно объяснить растущим спросом на оптические элементы для </a:t>
            </a:r>
            <a:r>
              <a:rPr lang="ru-RU" sz="1100" b="1" dirty="0"/>
              <a:t>лазерной обработки материалов, медицины и других</a:t>
            </a:r>
            <a:r>
              <a:rPr lang="ru-RU" sz="1100" dirty="0"/>
              <a:t> приложений на глобальном уровне.</a:t>
            </a:r>
            <a:endParaRPr lang="ru-RU" sz="1200" dirty="0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ru" u="sng" dirty="0">
                <a:solidFill>
                  <a:schemeClr val="hlink"/>
                </a:solidFill>
                <a:hlinkClick r:id="rId3"/>
              </a:rPr>
              <a:t>а </a:t>
            </a:r>
            <a:endParaRPr dirty="0">
              <a:latin typeface="Abadi" panose="020B06040201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9794533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g295bf51c697_0_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" name="Google Shape;112;g295bf51c697_0_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38100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ru" dirty="0"/>
              <a:t>Одна из важных составляющих любого коммерческого проекта — его бизнес-модель. Бизнес-модель — это структура бизнес-процессов компании, которая объясняет, как компания будет получать прибыль.</a:t>
            </a:r>
            <a:r>
              <a:rPr lang="en-US" dirty="0">
                <a:latin typeface="Abadi" panose="020B0604020104020204" pitchFamily="34" charset="0"/>
              </a:rPr>
              <a:t/>
            </a:r>
            <a:br>
              <a:rPr lang="en-US" dirty="0">
                <a:latin typeface="Abadi" panose="020B0604020104020204" pitchFamily="34" charset="0"/>
              </a:rPr>
            </a:br>
            <a:r>
              <a:rPr lang="en-US" dirty="0">
                <a:latin typeface="Abadi" panose="020B0604020104020204" pitchFamily="34" charset="0"/>
              </a:rPr>
              <a:t/>
            </a:r>
            <a:br>
              <a:rPr lang="en-US" dirty="0">
                <a:latin typeface="Abadi" panose="020B0604020104020204" pitchFamily="34" charset="0"/>
              </a:rPr>
            </a:br>
            <a:r>
              <a:rPr lang="ru" dirty="0"/>
              <a:t/>
            </a:r>
            <a:br>
              <a:rPr lang="ru" dirty="0"/>
            </a:br>
            <a:r>
              <a:rPr lang="ru" dirty="0"/>
              <a:t>Перед тем как приступить к созданию бизнес-модели, предлагаем вам встретиться с командой и ответить на три вводных вопроса на слайде выше - это поможет вам подготовиться к вдумчивому созданию БМ. </a:t>
            </a:r>
            <a:br>
              <a:rPr lang="ru" dirty="0"/>
            </a:br>
            <a:r>
              <a:rPr lang="ru" dirty="0"/>
              <a:t>О том, как ответить на вопросы выше, читайте с статье:</a:t>
            </a:r>
            <a:r>
              <a:rPr lang="ru" u="sng" dirty="0">
                <a:solidFill>
                  <a:schemeClr val="hlink"/>
                </a:solidFill>
                <a:hlinkClick r:id="rId3"/>
              </a:rPr>
              <a:t> Введение в бизнес-модели</a:t>
            </a:r>
            <a:endParaRPr dirty="0">
              <a:latin typeface="Abadi" panose="020B0604020104020204" pitchFamily="34" charset="0"/>
            </a:endParaRPr>
          </a:p>
          <a:p>
            <a:pPr marL="0" marR="38100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ru" b="1" dirty="0"/>
              <a:t>Вместо этого слайда можете продемонстрировать бизнес-модель вашего решения, если вы создали её. Создать бизнес-модель для своего проекта вам помогут материалы: </a:t>
            </a:r>
            <a:br>
              <a:rPr lang="ru" b="1" dirty="0"/>
            </a:br>
            <a:r>
              <a:rPr lang="ru" dirty="0"/>
              <a:t>1.</a:t>
            </a:r>
            <a:r>
              <a:rPr lang="ru" b="1" dirty="0"/>
              <a:t> </a:t>
            </a:r>
            <a:r>
              <a:rPr lang="ru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Статьи в базе знаний: </a:t>
            </a:r>
            <a:r>
              <a:rPr lang="ru" u="sng" dirty="0">
                <a:solidFill>
                  <a:schemeClr val="hlink"/>
                </a:solidFill>
                <a:latin typeface="Nunito"/>
                <a:ea typeface="Nunito"/>
                <a:cs typeface="Nunito"/>
                <a:sym typeface="Nunito"/>
                <a:hlinkClick r:id="rId4"/>
              </a:rPr>
              <a:t>Введение в бизнес-модели</a:t>
            </a:r>
            <a:r>
              <a:rPr lang="ru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, </a:t>
            </a:r>
            <a:r>
              <a:rPr lang="ru" u="sng" dirty="0">
                <a:solidFill>
                  <a:schemeClr val="hlink"/>
                </a:solidFill>
                <a:latin typeface="Nunito"/>
                <a:ea typeface="Nunito"/>
                <a:cs typeface="Nunito"/>
                <a:sym typeface="Nunito"/>
                <a:hlinkClick r:id="rId5"/>
              </a:rPr>
              <a:t>Lean Startup Canvas</a:t>
            </a:r>
            <a:r>
              <a:rPr lang="ru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/>
            </a:r>
            <a:br>
              <a:rPr lang="ru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</a:br>
            <a:r>
              <a:rPr lang="ru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2. Вебинар </a:t>
            </a:r>
            <a:r>
              <a:rPr lang="ru" u="sng" dirty="0">
                <a:solidFill>
                  <a:srgbClr val="1155CC"/>
                </a:solidFill>
                <a:latin typeface="Nunito"/>
                <a:ea typeface="Nunito"/>
                <a:cs typeface="Nunito"/>
                <a:sym typeface="Nunito"/>
                <a:hlinkClick r:id="rId6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Экономика проекта и модели монетизации</a:t>
            </a:r>
            <a:r>
              <a:rPr lang="ru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 (про Lean Canvas с 42 минуты) </a:t>
            </a:r>
            <a:endParaRPr dirty="0">
              <a:solidFill>
                <a:schemeClr val="dk1"/>
              </a:solidFill>
              <a:latin typeface="Abadi" panose="020B0604020104020204" pitchFamily="34" charset="0"/>
              <a:ea typeface="Nunito"/>
              <a:cs typeface="Nunito"/>
              <a:sym typeface="Nunito"/>
            </a:endParaRPr>
          </a:p>
          <a:p>
            <a:pPr marL="0" marR="38100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endParaRPr b="1" dirty="0">
              <a:latin typeface="Abadi" panose="020B06040201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846792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g295bf51c697_0_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" name="Google Shape;118;g295bf51c697_0_5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dirty="0">
                <a:solidFill>
                  <a:schemeClr val="dk1"/>
                </a:solidFill>
              </a:rPr>
              <a:t>Слайд с командой — это ваш способ представиться и показать, что вы способны справиться с поставленной задачей.</a:t>
            </a:r>
            <a:endParaRPr dirty="0">
              <a:solidFill>
                <a:schemeClr val="dk1"/>
              </a:solidFill>
              <a:latin typeface="Abadi" panose="020B0604020104020204" pitchFamily="34" charset="0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dirty="0">
                <a:solidFill>
                  <a:schemeClr val="dk1"/>
                </a:solidFill>
              </a:rPr>
              <a:t>Обычно здесь размещают фотографии, указывают, как кого зовут, должность в проекте</a:t>
            </a:r>
            <a:endParaRPr dirty="0">
              <a:solidFill>
                <a:schemeClr val="dk1"/>
              </a:solidFill>
              <a:latin typeface="Abadi" panose="020B0604020104020204" pitchFamily="34" charset="0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dirty="0">
                <a:solidFill>
                  <a:schemeClr val="dk1"/>
                </a:solidFill>
              </a:rPr>
              <a:t>Уместно рассказать о каких-то компетенциях и достижениях (если они у вас есть). Главное, чтобы эти они имели отношение к тому, что вы делаете. </a:t>
            </a:r>
            <a:endParaRPr dirty="0">
              <a:solidFill>
                <a:schemeClr val="dk1"/>
              </a:solidFill>
              <a:latin typeface="Abadi" panose="020B0604020104020204" pitchFamily="34" charset="0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i="1" dirty="0">
                <a:solidFill>
                  <a:schemeClr val="dk1"/>
                </a:solidFill>
              </a:rPr>
              <a:t>Например, в вашей команде есть участник, который помимо прочего работает фитнес-тренером. Если ваш проект связан, например, со спортивным питанием или мобильным приложением для спортсменов, то это большой плюс. Если же проект связан с компьютерным зрением или вы разрабатываете компьютерную игру — это не имеет значение и лучше этот факт опустить.   </a:t>
            </a:r>
            <a:endParaRPr i="1" dirty="0">
              <a:solidFill>
                <a:schemeClr val="dk1"/>
              </a:solidFill>
              <a:latin typeface="Abadi" panose="020B0604020104020204" pitchFamily="34" charset="0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dirty="0">
              <a:solidFill>
                <a:schemeClr val="dk1"/>
              </a:solidFill>
              <a:latin typeface="Abadi" panose="020B0604020104020204" pitchFamily="34" charset="0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dirty="0">
                <a:solidFill>
                  <a:schemeClr val="dk1"/>
                </a:solidFill>
              </a:rPr>
              <a:t>Но ни в коем случае ничего не придумывайте и не вводите ваших зрителей в заблуждение! </a:t>
            </a:r>
            <a:endParaRPr dirty="0">
              <a:latin typeface="Abadi" panose="020B06040201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411253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g295bf51c697_0_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4" name="Google Shape;124;g295bf51c697_0_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badi" panose="020B06040201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532232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FF05821-35F4-664A-BE0A-36B606CECBD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ru-RU" dirty="0"/>
              <a:t>Образец заголовка</a:t>
            </a:r>
            <a:endParaRPr lang="uk-UA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769C990A-D120-874B-869D-CFC9142F37A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 dirty="0"/>
              <a:t>Образец подзаголовка</a:t>
            </a:r>
            <a:endParaRPr lang="uk-UA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41DF167F-CCC8-D14E-9E56-7F9CF5A3CC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74236E5-A38A-4C90-A9F5-546D26133330}" type="datetimeFigureOut">
              <a:rPr lang="ru-RU" smtClean="0"/>
              <a:pPr/>
              <a:t>22.11.2024</a:t>
            </a:fld>
            <a:endParaRPr lang="ru-RU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2938A366-9273-3D48-9686-65310B1240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DA42A0E4-0010-E64C-8208-CE75322C0D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0000000-1234-1234-1234-123412341234}" type="slidenum">
              <a:rPr lang="ru" smtClean="0"/>
              <a:pPr/>
              <a:t>‹#›</a:t>
            </a:fld>
            <a:endParaRPr lang="ru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0A33218C-8009-2049-B631-D205DAEECC0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9380" r="22978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579825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86FAF3F-9017-194C-BB41-45EF7C16FE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dirty="0"/>
              <a:t>Образец заголовка</a:t>
            </a:r>
            <a:endParaRPr lang="uk-U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85D417B0-211C-3C48-A039-318B787056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uk-UA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4948B343-F291-C944-98B2-1AB32AC093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74236E5-A38A-4C90-A9F5-546D26133330}" type="datetimeFigureOut">
              <a:rPr lang="ru-RU" smtClean="0"/>
              <a:pPr/>
              <a:t>22.11.2024</a:t>
            </a:fld>
            <a:endParaRPr lang="ru-RU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D05EF896-3D61-D645-A725-F5CB162D0D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A910FA25-2DF3-9C43-8EB5-CB5E1D8D83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0000000-1234-1234-1234-123412341234}" type="slidenum">
              <a:rPr lang="ru" smtClean="0"/>
              <a:pPr/>
              <a:t>‹#›</a:t>
            </a:fld>
            <a:endParaRPr lang="ru" dirty="0"/>
          </a:p>
        </p:txBody>
      </p:sp>
    </p:spTree>
    <p:extLst>
      <p:ext uri="{BB962C8B-B14F-4D97-AF65-F5344CB8AC3E}">
        <p14:creationId xmlns:p14="http://schemas.microsoft.com/office/powerpoint/2010/main" val="1231288995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5BF73FE-C7E8-BE46-B425-87B3096D80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ru-RU" dirty="0"/>
              <a:t>Образец заголовка</a:t>
            </a:r>
            <a:endParaRPr lang="uk-UA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07FF0DB5-8443-5048-8A8D-07040FFE5AD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C1282036-30FF-C14E-9750-5E8F68FD48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74236E5-A38A-4C90-A9F5-546D26133330}" type="datetimeFigureOut">
              <a:rPr lang="ru-RU" smtClean="0"/>
              <a:pPr/>
              <a:t>22.11.2024</a:t>
            </a:fld>
            <a:endParaRPr lang="ru-RU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5EFB5F52-CD17-8244-B0E3-7263714144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4BC0CD00-93EC-5748-9BCC-8D6580DC4D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0000000-1234-1234-1234-123412341234}" type="slidenum">
              <a:rPr lang="ru" smtClean="0"/>
              <a:pPr/>
              <a:t>‹#›</a:t>
            </a:fld>
            <a:endParaRPr lang="ru" dirty="0"/>
          </a:p>
        </p:txBody>
      </p:sp>
    </p:spTree>
    <p:extLst>
      <p:ext uri="{BB962C8B-B14F-4D97-AF65-F5344CB8AC3E}">
        <p14:creationId xmlns:p14="http://schemas.microsoft.com/office/powerpoint/2010/main" val="2971586486"/>
      </p:ext>
    </p:extLst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78250E7-4087-5840-B45E-B45CA898FD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dirty="0"/>
              <a:t>Образец заголовка</a:t>
            </a:r>
            <a:endParaRPr lang="uk-U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C0F92118-0B42-F046-8C3B-80AF8008058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uk-UA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7E0BE31C-AD3F-6D43-97F0-D48D44C1A2E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uk-UA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3D6C5F74-AD6E-E54F-BDCA-0E74BB08F3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74236E5-A38A-4C90-A9F5-546D26133330}" type="datetimeFigureOut">
              <a:rPr lang="ru-RU" smtClean="0"/>
              <a:pPr/>
              <a:t>22.11.2024</a:t>
            </a:fld>
            <a:endParaRPr lang="ru-RU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24D834EC-1EAA-9747-9046-337F13DAE8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89549EDF-CC01-A349-8B0D-5E04A96FBD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0000000-1234-1234-1234-123412341234}" type="slidenum">
              <a:rPr lang="ru" smtClean="0"/>
              <a:pPr/>
              <a:t>‹#›</a:t>
            </a:fld>
            <a:endParaRPr lang="ru" dirty="0"/>
          </a:p>
        </p:txBody>
      </p:sp>
    </p:spTree>
    <p:extLst>
      <p:ext uri="{BB962C8B-B14F-4D97-AF65-F5344CB8AC3E}">
        <p14:creationId xmlns:p14="http://schemas.microsoft.com/office/powerpoint/2010/main" val="518078176"/>
      </p:ext>
    </p:extLst>
  </p:cSld>
  <p:clrMapOvr>
    <a:masterClrMapping/>
  </p:clrMapOvr>
  <p:hf sldNum="0" hdr="0" ftr="0" dt="0"/>
  <p:extLst>
    <p:ext uri="{DCECCB84-F9BA-43D5-87BE-67443E8EF086}">
      <p15:sldGuideLst xmlns:p15="http://schemas.microsoft.com/office/powerpoint/2012/main" xmlns="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CE6C439-3EAD-2541-8127-BA42E4FF80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>
            <a:lvl1pPr>
              <a:defRPr/>
            </a:lvl1pPr>
          </a:lstStyle>
          <a:p>
            <a:r>
              <a:rPr lang="ru-RU" dirty="0"/>
              <a:t>Образец заголовка</a:t>
            </a:r>
            <a:endParaRPr lang="uk-UA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1CFBF6F1-F894-B34C-9383-EBD5114251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34844F63-88A0-2B4A-A521-318729A885F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uk-UA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46FDF6BD-3EE5-774A-B085-2368AF76168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F3BF3BC1-5243-DE49-BF81-F362A91C584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uk-UA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C88BFD2D-0AEF-444F-94B3-AC4244DF98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74236E5-A38A-4C90-A9F5-546D26133330}" type="datetimeFigureOut">
              <a:rPr lang="ru-RU" smtClean="0"/>
              <a:pPr/>
              <a:t>22.11.2024</a:t>
            </a:fld>
            <a:endParaRPr lang="ru-RU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D79C67D4-C528-0A47-AED8-61FACB384A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3331B15B-4BFD-D840-B897-F8600B2764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0000000-1234-1234-1234-123412341234}" type="slidenum">
              <a:rPr lang="ru" smtClean="0"/>
              <a:pPr/>
              <a:t>‹#›</a:t>
            </a:fld>
            <a:endParaRPr lang="ru" dirty="0"/>
          </a:p>
        </p:txBody>
      </p:sp>
    </p:spTree>
    <p:extLst>
      <p:ext uri="{BB962C8B-B14F-4D97-AF65-F5344CB8AC3E}">
        <p14:creationId xmlns:p14="http://schemas.microsoft.com/office/powerpoint/2010/main" val="1886017255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A5F8C2F-C481-1042-B700-81359DC5B4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dirty="0"/>
              <a:t>Образец заголовка</a:t>
            </a:r>
            <a:endParaRPr lang="uk-UA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F3096DB7-F90F-0048-9C26-A11D7641C9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74236E5-A38A-4C90-A9F5-546D26133330}" type="datetimeFigureOut">
              <a:rPr lang="ru-RU" smtClean="0"/>
              <a:pPr/>
              <a:t>22.11.2024</a:t>
            </a:fld>
            <a:endParaRPr lang="ru-RU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AA4B12FC-296F-F04C-A8C7-894A89D998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59DAA3FD-2661-0F44-A182-28E7574630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0000000-1234-1234-1234-123412341234}" type="slidenum">
              <a:rPr lang="ru" smtClean="0"/>
              <a:pPr/>
              <a:t>‹#›</a:t>
            </a:fld>
            <a:endParaRPr lang="ru" dirty="0"/>
          </a:p>
        </p:txBody>
      </p:sp>
    </p:spTree>
    <p:extLst>
      <p:ext uri="{BB962C8B-B14F-4D97-AF65-F5344CB8AC3E}">
        <p14:creationId xmlns:p14="http://schemas.microsoft.com/office/powerpoint/2010/main" val="1420236189"/>
      </p:ext>
    </p:extLst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7DCD6A15-FE24-0349-A175-F31F580A00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74236E5-A38A-4C90-A9F5-546D26133330}" type="datetimeFigureOut">
              <a:rPr lang="ru-RU" smtClean="0"/>
              <a:pPr/>
              <a:t>22.11.2024</a:t>
            </a:fld>
            <a:endParaRPr lang="ru-RU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FD00C140-CA1C-B14B-89A5-C59EAA27A3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AFEB53AD-3D4B-B845-8952-3A2748D54C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0000000-1234-1234-1234-123412341234}" type="slidenum">
              <a:rPr lang="ru" smtClean="0"/>
              <a:pPr/>
              <a:t>‹#›</a:t>
            </a:fld>
            <a:endParaRPr lang="ru" dirty="0"/>
          </a:p>
        </p:txBody>
      </p:sp>
    </p:spTree>
    <p:extLst>
      <p:ext uri="{BB962C8B-B14F-4D97-AF65-F5344CB8AC3E}">
        <p14:creationId xmlns:p14="http://schemas.microsoft.com/office/powerpoint/2010/main" val="3979152409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6CF7D21F-45A3-3741-86F9-8C1F98B5C9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dirty="0"/>
              <a:t>Образец заголовка</a:t>
            </a:r>
            <a:endParaRPr lang="uk-U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BB725CE2-C230-D94F-B755-25F4E857AC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uk-UA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3C22832B-FA75-E04E-A04C-474EA7DF437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E6080683-2B59-D34B-B656-3B3B6A8C0E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74236E5-A38A-4C90-A9F5-546D26133330}" type="datetimeFigureOut">
              <a:rPr lang="ru-RU" smtClean="0"/>
              <a:pPr/>
              <a:t>22.11.2024</a:t>
            </a:fld>
            <a:endParaRPr lang="ru-RU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41D1A743-E9C2-DA40-9A59-B97FAD885B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CD69FCB9-9405-2742-A1ED-4AB0334171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0000000-1234-1234-1234-123412341234}" type="slidenum">
              <a:rPr lang="ru" smtClean="0"/>
              <a:pPr/>
              <a:t>‹#›</a:t>
            </a:fld>
            <a:endParaRPr lang="ru" dirty="0"/>
          </a:p>
        </p:txBody>
      </p:sp>
    </p:spTree>
    <p:extLst>
      <p:ext uri="{BB962C8B-B14F-4D97-AF65-F5344CB8AC3E}">
        <p14:creationId xmlns:p14="http://schemas.microsoft.com/office/powerpoint/2010/main" val="3089859826"/>
      </p:ext>
    </p:extLst>
  </p:cSld>
  <p:clrMapOvr>
    <a:masterClrMapping/>
  </p:clrMapOvr>
  <p:hf sldNum="0" hdr="0" ftr="0" dt="0"/>
  <p:extLst>
    <p:ext uri="{DCECCB84-F9BA-43D5-87BE-67443E8EF086}">
      <p15:sldGuideLst xmlns:p15="http://schemas.microsoft.com/office/powerpoint/2012/main" xmlns="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43DA031-CA56-BC40-A745-1BE83A7CEA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dirty="0"/>
              <a:t>Образец заголовка</a:t>
            </a:r>
            <a:endParaRPr lang="uk-UA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67BE947D-161F-F249-B064-BB7EC060312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ru-RU" dirty="0"/>
              <a:t>Вставка рисунка</a:t>
            </a:r>
            <a:endParaRPr lang="uk-UA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1BBE07DB-E949-9240-B8ED-AD4D595B907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DB76E70A-6E62-204C-AA02-1E9EFBC5E4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74236E5-A38A-4C90-A9F5-546D26133330}" type="datetimeFigureOut">
              <a:rPr lang="ru-RU" smtClean="0"/>
              <a:pPr/>
              <a:t>22.11.2024</a:t>
            </a:fld>
            <a:endParaRPr lang="ru-RU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98FBF2EC-1744-3F46-82E8-50CCE0B66E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CEE4ECDD-6DA2-554A-9E8F-A4D3A86FD4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0000000-1234-1234-1234-123412341234}" type="slidenum">
              <a:rPr lang="ru" smtClean="0"/>
              <a:pPr/>
              <a:t>‹#›</a:t>
            </a:fld>
            <a:endParaRPr lang="ru" dirty="0"/>
          </a:p>
        </p:txBody>
      </p:sp>
    </p:spTree>
    <p:extLst>
      <p:ext uri="{BB962C8B-B14F-4D97-AF65-F5344CB8AC3E}">
        <p14:creationId xmlns:p14="http://schemas.microsoft.com/office/powerpoint/2010/main" val="3017716059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7DB9ED4-003B-9843-A921-CBE05D741D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dirty="0"/>
              <a:t>Образец заголовка</a:t>
            </a:r>
            <a:endParaRPr lang="uk-UA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9A0C71EE-AD81-B744-A1D1-8929572555C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uk-UA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4DD6B30F-D653-424D-9C4A-267B177C34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74236E5-A38A-4C90-A9F5-546D26133330}" type="datetimeFigureOut">
              <a:rPr lang="ru-RU" smtClean="0"/>
              <a:pPr/>
              <a:t>22.11.2024</a:t>
            </a:fld>
            <a:endParaRPr lang="ru-RU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A5B4EC22-1F42-AB47-AA03-5EAF26351B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A629BCB8-DB8E-F841-8DCF-13F8CF1ABA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0000000-1234-1234-1234-123412341234}" type="slidenum">
              <a:rPr lang="ru" smtClean="0"/>
              <a:pPr/>
              <a:t>‹#›</a:t>
            </a:fld>
            <a:endParaRPr lang="ru" dirty="0"/>
          </a:p>
        </p:txBody>
      </p:sp>
    </p:spTree>
    <p:extLst>
      <p:ext uri="{BB962C8B-B14F-4D97-AF65-F5344CB8AC3E}">
        <p14:creationId xmlns:p14="http://schemas.microsoft.com/office/powerpoint/2010/main" val="3486060455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xmlns="" id="{B796BE04-57B7-A44C-8FC9-6DC8239F3BE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>
            <a:lvl1pPr>
              <a:defRPr/>
            </a:lvl1pPr>
          </a:lstStyle>
          <a:p>
            <a:r>
              <a:rPr lang="ru-RU" dirty="0"/>
              <a:t>Образец заголовка</a:t>
            </a:r>
            <a:endParaRPr lang="uk-UA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3F2DADB3-2230-ED46-943D-2E0647D5C6D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uk-UA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FA3082E3-3BBC-DC4C-BA70-C6EAD992B6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74236E5-A38A-4C90-A9F5-546D26133330}" type="datetimeFigureOut">
              <a:rPr lang="ru-RU" smtClean="0"/>
              <a:pPr/>
              <a:t>22.11.2024</a:t>
            </a:fld>
            <a:endParaRPr lang="ru-RU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B734F7A4-5536-9E49-A688-1019E3B438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4D8D37F6-32B8-FA49-910B-D965370EFC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0000000-1234-1234-1234-123412341234}" type="slidenum">
              <a:rPr lang="ru" smtClean="0"/>
              <a:pPr/>
              <a:t>‹#›</a:t>
            </a:fld>
            <a:endParaRPr lang="ru" dirty="0"/>
          </a:p>
        </p:txBody>
      </p:sp>
    </p:spTree>
    <p:extLst>
      <p:ext uri="{BB962C8B-B14F-4D97-AF65-F5344CB8AC3E}">
        <p14:creationId xmlns:p14="http://schemas.microsoft.com/office/powerpoint/2010/main" val="140868350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 dirty="0"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 dirty="0"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ru" smtClean="0"/>
              <a:pPr/>
              <a:t>‹#›</a:t>
            </a:fld>
            <a:endParaRPr lang="ru" dirty="0"/>
          </a:p>
        </p:txBody>
      </p:sp>
    </p:spTree>
    <p:extLst>
      <p:ext uri="{BB962C8B-B14F-4D97-AF65-F5344CB8AC3E}">
        <p14:creationId xmlns:p14="http://schemas.microsoft.com/office/powerpoint/2010/main" val="257508074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 dirty="0"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ru" smtClean="0"/>
              <a:pPr/>
              <a:t>‹#›</a:t>
            </a:fld>
            <a:endParaRPr lang="ru" dirty="0"/>
          </a:p>
        </p:txBody>
      </p:sp>
    </p:spTree>
    <p:extLst>
      <p:ext uri="{BB962C8B-B14F-4D97-AF65-F5344CB8AC3E}">
        <p14:creationId xmlns:p14="http://schemas.microsoft.com/office/powerpoint/2010/main" val="14040325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46709B1F-2989-D443-BC6D-A062541DDA42}"/>
              </a:ext>
            </a:extLst>
          </p:cNvPr>
          <p:cNvPicPr>
            <a:picLocks noChangeAspect="1"/>
          </p:cNvPicPr>
          <p:nvPr/>
        </p:nvPicPr>
        <p:blipFill rotWithShape="1">
          <a:blip r:embed="rId15"/>
          <a:srcRect l="2228" r="30129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D32CC0C3-FF49-BC49-9111-29CAF2D3E27B}"/>
              </a:ext>
            </a:extLst>
          </p:cNvPr>
          <p:cNvSpPr/>
          <p:nvPr/>
        </p:nvSpPr>
        <p:spPr>
          <a:xfrm>
            <a:off x="909828" y="3579876"/>
            <a:ext cx="7063740" cy="15636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sz="1350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18F0301D-CEA0-0C49-97FB-36F6BEABA54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4236E5-A38A-4C90-A9F5-546D26133330}" type="datetimeFigureOut">
              <a:rPr lang="ru-RU" smtClean="0"/>
              <a:pPr/>
              <a:t>22.11.2024</a:t>
            </a:fld>
            <a:endParaRPr lang="ru-RU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E2E8193E-D0C5-1E45-8058-A9B101B1314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1D32DF1C-F4F5-D541-8FD9-D7E0AE3216F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000000-1234-1234-1234-123412341234}" type="slidenum">
              <a:rPr lang="ru" smtClean="0"/>
              <a:pPr/>
              <a:t>‹#›</a:t>
            </a:fld>
            <a:endParaRPr lang="ru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xmlns="" id="{86F7B95E-4FAA-AB44-A95E-D6F5D4D36DD3}"/>
              </a:ext>
            </a:extLst>
          </p:cNvPr>
          <p:cNvSpPr/>
          <p:nvPr/>
        </p:nvSpPr>
        <p:spPr>
          <a:xfrm>
            <a:off x="0" y="0"/>
            <a:ext cx="7063740" cy="5143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sz="1350" dirty="0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C6A9DD1C-6FEC-C24E-A774-219C9E04A9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91548"/>
            <a:ext cx="7886700" cy="69999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/>
              <a:t>Образец заголовка</a:t>
            </a:r>
            <a:endParaRPr lang="uk-UA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8E78120E-55DD-D847-AC3E-EDBF1E4D1B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518396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1" r:id="rId1"/>
    <p:sldLayoutId id="2147483882" r:id="rId2"/>
    <p:sldLayoutId id="2147483883" r:id="rId3"/>
    <p:sldLayoutId id="2147483884" r:id="rId4"/>
    <p:sldLayoutId id="2147483885" r:id="rId5"/>
    <p:sldLayoutId id="2147483886" r:id="rId6"/>
    <p:sldLayoutId id="2147483887" r:id="rId7"/>
    <p:sldLayoutId id="2147483888" r:id="rId8"/>
    <p:sldLayoutId id="2147483889" r:id="rId9"/>
    <p:sldLayoutId id="2147483890" r:id="rId10"/>
    <p:sldLayoutId id="2147483891" r:id="rId11"/>
    <p:sldLayoutId id="2147483892" r:id="rId12"/>
    <p:sldLayoutId id="2147483893" r:id="rId13"/>
  </p:sldLayoutIdLst>
  <p:hf sldNum="0"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rgbClr val="2366AC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x-none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 xmlns="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7" Type="http://schemas.openxmlformats.org/officeDocument/2006/relationships/image" Target="../media/image9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.png"/><Relationship Id="rId5" Type="http://schemas.openxmlformats.org/officeDocument/2006/relationships/image" Target="../media/image8.png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4.png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18.jpeg"/><Relationship Id="rId4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4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4.png"/><Relationship Id="rId4" Type="http://schemas.openxmlformats.org/officeDocument/2006/relationships/image" Target="../media/image1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alpha val="0"/>
          </a:schemeClr>
        </a:solidFill>
        <a:effectLst/>
      </p:bgPr>
    </p:bg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>
            <a:spLocks noGrp="1"/>
          </p:cNvSpPr>
          <p:nvPr>
            <p:ph type="ctrTitle"/>
          </p:nvPr>
        </p:nvSpPr>
        <p:spPr>
          <a:xfrm>
            <a:off x="66099" y="2209800"/>
            <a:ext cx="4191000" cy="1967448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dirty="0">
                <a:solidFill>
                  <a:schemeClr val="bg1"/>
                </a:solidFill>
              </a:rPr>
              <a:t>Оптические</a:t>
            </a:r>
            <a:r>
              <a:rPr lang="ru-RU" sz="3600" dirty="0">
                <a:solidFill>
                  <a:schemeClr val="bg1"/>
                </a:solidFill>
              </a:rPr>
              <a:t> </a:t>
            </a:r>
            <a:r>
              <a:rPr lang="ru-RU" sz="2800" dirty="0">
                <a:solidFill>
                  <a:schemeClr val="bg1"/>
                </a:solidFill>
              </a:rPr>
              <a:t>технологии</a:t>
            </a:r>
            <a:r>
              <a:rPr lang="ru-RU" sz="3600" dirty="0">
                <a:solidFill>
                  <a:schemeClr val="bg1"/>
                </a:solidFill>
              </a:rPr>
              <a:t>: </a:t>
            </a:r>
            <a:r>
              <a:rPr lang="ru-RU" sz="2800" dirty="0">
                <a:solidFill>
                  <a:schemeClr val="bg1"/>
                </a:solidFill>
              </a:rPr>
              <a:t>изготовление и обработка оптических элементов</a:t>
            </a:r>
            <a:r>
              <a:rPr lang="ru-RU" sz="3600" dirty="0">
                <a:solidFill>
                  <a:schemeClr val="bg1"/>
                </a:solidFill>
              </a:rPr>
              <a:t/>
            </a:r>
            <a:br>
              <a:rPr lang="ru-RU" sz="3600" dirty="0">
                <a:solidFill>
                  <a:schemeClr val="bg1"/>
                </a:solidFill>
              </a:rPr>
            </a:br>
            <a:r>
              <a:rPr lang="ru" sz="1200" dirty="0">
                <a:solidFill>
                  <a:schemeClr val="bg1"/>
                </a:solidFill>
              </a:rPr>
              <a:t>Промежуточные результаты </a:t>
            </a:r>
            <a:br>
              <a:rPr lang="ru" sz="1200" dirty="0">
                <a:solidFill>
                  <a:schemeClr val="bg1"/>
                </a:solidFill>
              </a:rPr>
            </a:br>
            <a:r>
              <a:rPr lang="ru" sz="1200" dirty="0">
                <a:solidFill>
                  <a:schemeClr val="bg1"/>
                </a:solidFill>
              </a:rPr>
              <a:t>этапа «Разработка» </a:t>
            </a:r>
            <a:endParaRPr sz="4400" dirty="0">
              <a:solidFill>
                <a:schemeClr val="bg1"/>
              </a:solidFill>
              <a:latin typeface="Abadi" panose="020B0604020104020204" pitchFamily="34" charset="0"/>
            </a:endParaRPr>
          </a:p>
        </p:txBody>
      </p:sp>
      <p:sp>
        <p:nvSpPr>
          <p:cNvPr id="61" name="Google Shape;61;p14"/>
          <p:cNvSpPr txBox="1">
            <a:spLocks noGrp="1"/>
          </p:cNvSpPr>
          <p:nvPr>
            <p:ph type="subTitle" idx="1"/>
          </p:nvPr>
        </p:nvSpPr>
        <p:spPr>
          <a:xfrm>
            <a:off x="1679990" y="4177248"/>
            <a:ext cx="963217" cy="48491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>
                <a:solidFill>
                  <a:schemeClr val="bg1"/>
                </a:solidFill>
              </a:rPr>
              <a:t>ТвГУ</a:t>
            </a:r>
            <a:endParaRPr dirty="0">
              <a:solidFill>
                <a:schemeClr val="bg1"/>
              </a:solidFill>
              <a:latin typeface="Abadi" panose="020B0604020104020204" pitchFamily="34" charset="0"/>
            </a:endParaRPr>
          </a:p>
        </p:txBody>
      </p:sp>
      <p:sp>
        <p:nvSpPr>
          <p:cNvPr id="62" name="Google Shape;62;p14"/>
          <p:cNvSpPr txBox="1">
            <a:spLocks noGrp="1"/>
          </p:cNvSpPr>
          <p:nvPr>
            <p:ph type="subTitle" idx="4294967295"/>
          </p:nvPr>
        </p:nvSpPr>
        <p:spPr>
          <a:xfrm>
            <a:off x="694748" y="4580948"/>
            <a:ext cx="2933700" cy="36988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77500" lnSpcReduction="2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>
                <a:solidFill>
                  <a:schemeClr val="bg1"/>
                </a:solidFill>
              </a:rPr>
              <a:t>Инициативная разработка</a:t>
            </a:r>
            <a:endParaRPr dirty="0">
              <a:solidFill>
                <a:schemeClr val="bg1"/>
              </a:solidFill>
              <a:latin typeface="Abadi" panose="020B0604020104020204" pitchFamily="34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D51FC7B4-6A42-993C-3129-D992E8D5AC2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6869" y="434108"/>
            <a:ext cx="2131831" cy="1961284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5"/>
          <p:cNvSpPr txBox="1">
            <a:spLocks noGrp="1"/>
          </p:cNvSpPr>
          <p:nvPr>
            <p:ph type="title"/>
          </p:nvPr>
        </p:nvSpPr>
        <p:spPr>
          <a:xfrm>
            <a:off x="73892" y="150231"/>
            <a:ext cx="8866908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/>
              <a:t>Пользователь и его проблема</a:t>
            </a:r>
            <a:endParaRPr dirty="0">
              <a:latin typeface="Abadi" panose="020B060402010402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1CAE9ECF-B084-8BAE-8B25-B591FF1FF47F}"/>
              </a:ext>
            </a:extLst>
          </p:cNvPr>
          <p:cNvSpPr txBox="1"/>
          <p:nvPr/>
        </p:nvSpPr>
        <p:spPr>
          <a:xfrm>
            <a:off x="4173634" y="864526"/>
            <a:ext cx="3786826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200" dirty="0"/>
              <a:t>Потребность в готовых </a:t>
            </a:r>
            <a:r>
              <a:rPr lang="ru-RU" sz="1200" dirty="0">
                <a:ea typeface="Calleo-Trial Regular" pitchFamily="34" charset="-122"/>
              </a:rPr>
              <a:t>оптических </a:t>
            </a:r>
            <a:r>
              <a:rPr lang="ru-RU" sz="1200" dirty="0"/>
              <a:t>элементах</a:t>
            </a:r>
            <a:r>
              <a:rPr lang="ru-RU" sz="1200" dirty="0">
                <a:ea typeface="Calleo-Trial Regular" pitchFamily="34" charset="-122"/>
              </a:rPr>
              <a:t> </a:t>
            </a:r>
          </a:p>
          <a:p>
            <a:pPr algn="ctr"/>
            <a:r>
              <a:rPr lang="ru-RU" sz="1200" dirty="0">
                <a:ea typeface="Calleo-Trial Regular" pitchFamily="34" charset="-122"/>
              </a:rPr>
              <a:t>для различных систем, приборов и устройств.</a:t>
            </a:r>
            <a:endParaRPr lang="x-none" sz="1200" b="1" dirty="0"/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xmlns="" id="{544E966E-9F7A-3CB4-6E0E-BC27E13D5E3E}"/>
              </a:ext>
            </a:extLst>
          </p:cNvPr>
          <p:cNvSpPr/>
          <p:nvPr/>
        </p:nvSpPr>
        <p:spPr>
          <a:xfrm>
            <a:off x="241300" y="1270591"/>
            <a:ext cx="3185610" cy="357020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/>
            <a:endParaRPr lang="ru-RU" sz="1600" dirty="0"/>
          </a:p>
          <a:p>
            <a:pPr algn="ctr"/>
            <a:r>
              <a:rPr lang="ru-RU" sz="1600" dirty="0"/>
              <a:t>Пользователи: </a:t>
            </a:r>
          </a:p>
          <a:p>
            <a:pPr marL="285750" indent="-285750" algn="ctr">
              <a:buFontTx/>
              <a:buChar char="-"/>
            </a:pPr>
            <a:r>
              <a:rPr lang="ru-RU" sz="1600" dirty="0"/>
              <a:t>Производители оптических систем, приборов и устройств</a:t>
            </a:r>
          </a:p>
          <a:p>
            <a:pPr marL="285750" indent="-285750" algn="ctr">
              <a:buFontTx/>
              <a:buChar char="-"/>
            </a:pPr>
            <a:endParaRPr lang="ru-RU" sz="1600" dirty="0"/>
          </a:p>
          <a:p>
            <a:pPr marL="285750" indent="-285750" algn="ctr">
              <a:buFontTx/>
              <a:buChar char="-"/>
            </a:pPr>
            <a:r>
              <a:rPr lang="ru-RU" sz="1600" dirty="0"/>
              <a:t>Научно-исследовательские институты, лаборатории </a:t>
            </a:r>
          </a:p>
          <a:p>
            <a:pPr algn="ctr"/>
            <a:r>
              <a:rPr lang="ru-RU" sz="1600" dirty="0"/>
              <a:t>и частные компании</a:t>
            </a:r>
          </a:p>
          <a:p>
            <a:pPr algn="ctr"/>
            <a:endParaRPr lang="ru-RU" sz="1600" dirty="0"/>
          </a:p>
          <a:p>
            <a:pPr marL="285750" indent="-285750" algn="ctr">
              <a:buFontTx/>
              <a:buChar char="-"/>
            </a:pPr>
            <a:r>
              <a:rPr lang="ru-RU" sz="1600" dirty="0" smtClean="0"/>
              <a:t>Организации</a:t>
            </a:r>
            <a:r>
              <a:rPr lang="ru-RU" sz="1600" dirty="0"/>
              <a:t>, работающие по </a:t>
            </a:r>
            <a:r>
              <a:rPr lang="ru-RU" sz="1600" dirty="0" smtClean="0"/>
              <a:t>госзаказу</a:t>
            </a:r>
            <a:endParaRPr lang="en-US" sz="1600" dirty="0" smtClean="0"/>
          </a:p>
          <a:p>
            <a:pPr marL="285750" indent="-285750" algn="ctr">
              <a:buFontTx/>
              <a:buChar char="-"/>
            </a:pPr>
            <a:endParaRPr lang="en-US" sz="1600" dirty="0"/>
          </a:p>
          <a:p>
            <a:pPr marL="285750" indent="-285750" algn="ctr">
              <a:buFontTx/>
              <a:buChar char="-"/>
            </a:pPr>
            <a:endParaRPr lang="x-none" sz="1600" dirty="0"/>
          </a:p>
          <a:p>
            <a:pPr marL="285750" indent="-285750" algn="ctr">
              <a:buFontTx/>
              <a:buChar char="-"/>
            </a:pPr>
            <a:endParaRPr lang="ru-RU" dirty="0"/>
          </a:p>
        </p:txBody>
      </p:sp>
      <p:sp>
        <p:nvSpPr>
          <p:cNvPr id="4" name="Скругленный прямоугольник 23">
            <a:extLst>
              <a:ext uri="{FF2B5EF4-FFF2-40B4-BE49-F238E27FC236}">
                <a16:creationId xmlns:a16="http://schemas.microsoft.com/office/drawing/2014/main" xmlns="" id="{D06BBF09-0A85-E238-AA0A-347C7E9D1C68}"/>
              </a:ext>
            </a:extLst>
          </p:cNvPr>
          <p:cNvSpPr/>
          <p:nvPr/>
        </p:nvSpPr>
        <p:spPr>
          <a:xfrm>
            <a:off x="334728" y="1467789"/>
            <a:ext cx="3185610" cy="2590801"/>
          </a:xfrm>
          <a:prstGeom prst="roundRect">
            <a:avLst/>
          </a:prstGeom>
          <a:noFill/>
          <a:ln w="9525" cap="flat" cmpd="sng" algn="ctr">
            <a:solidFill>
              <a:schemeClr val="accent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x-none" dirty="0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E3154D57-2D04-7753-70C3-72C3723632D2}"/>
              </a:ext>
            </a:extLst>
          </p:cNvPr>
          <p:cNvSpPr/>
          <p:nvPr/>
        </p:nvSpPr>
        <p:spPr>
          <a:xfrm>
            <a:off x="3999172" y="2465876"/>
            <a:ext cx="3946237" cy="646331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ru-RU" sz="1200" dirty="0"/>
              <a:t>Разработка новой технологии обработки оптического элемента и его серийное производство, в том числе, </a:t>
            </a:r>
          </a:p>
          <a:p>
            <a:pPr algn="ctr"/>
            <a:r>
              <a:rPr lang="ru-RU" sz="1200" dirty="0"/>
              <a:t>с ручной доводкой, для создания приборов нового типа. 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xmlns="" id="{27403570-61BE-907B-ECC4-04B9E8983442}"/>
              </a:ext>
            </a:extLst>
          </p:cNvPr>
          <p:cNvSpPr/>
          <p:nvPr/>
        </p:nvSpPr>
        <p:spPr>
          <a:xfrm>
            <a:off x="4069063" y="1710196"/>
            <a:ext cx="3876346" cy="461665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ru-RU" sz="1200" dirty="0"/>
              <a:t>Создание уникальных приборов требует нестандартных подходов к изготовлению оптических элементов.</a:t>
            </a:r>
          </a:p>
        </p:txBody>
      </p:sp>
      <p:sp>
        <p:nvSpPr>
          <p:cNvPr id="7" name="Скругленный прямоугольник 6">
            <a:extLst>
              <a:ext uri="{FF2B5EF4-FFF2-40B4-BE49-F238E27FC236}">
                <a16:creationId xmlns:a16="http://schemas.microsoft.com/office/drawing/2014/main" xmlns="" id="{4896CCA2-4F75-04A8-6576-58CF48597823}"/>
              </a:ext>
            </a:extLst>
          </p:cNvPr>
          <p:cNvSpPr/>
          <p:nvPr/>
        </p:nvSpPr>
        <p:spPr>
          <a:xfrm>
            <a:off x="251133" y="1225831"/>
            <a:ext cx="3352800" cy="3004801"/>
          </a:xfrm>
          <a:prstGeom prst="round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" name="Скругленный прямоугольник 7">
            <a:extLst>
              <a:ext uri="{FF2B5EF4-FFF2-40B4-BE49-F238E27FC236}">
                <a16:creationId xmlns:a16="http://schemas.microsoft.com/office/drawing/2014/main" xmlns="" id="{E7A98412-9670-C396-D697-F93246646E7B}"/>
              </a:ext>
            </a:extLst>
          </p:cNvPr>
          <p:cNvSpPr/>
          <p:nvPr/>
        </p:nvSpPr>
        <p:spPr>
          <a:xfrm>
            <a:off x="4012518" y="2440025"/>
            <a:ext cx="4032265" cy="714627"/>
          </a:xfrm>
          <a:prstGeom prst="roundRect">
            <a:avLst/>
          </a:prstGeom>
          <a:noFill/>
          <a:ln w="31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" name="Скругленный прямоугольник 33">
            <a:extLst>
              <a:ext uri="{FF2B5EF4-FFF2-40B4-BE49-F238E27FC236}">
                <a16:creationId xmlns:a16="http://schemas.microsoft.com/office/drawing/2014/main" xmlns="" id="{425C152E-078B-919A-6704-F9318AFC8778}"/>
              </a:ext>
            </a:extLst>
          </p:cNvPr>
          <p:cNvSpPr/>
          <p:nvPr/>
        </p:nvSpPr>
        <p:spPr>
          <a:xfrm>
            <a:off x="4012517" y="1620359"/>
            <a:ext cx="4032266" cy="641341"/>
          </a:xfrm>
          <a:prstGeom prst="roundRect">
            <a:avLst/>
          </a:prstGeom>
          <a:noFill/>
          <a:ln w="31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" name="Скругленный прямоугольник 34">
            <a:extLst>
              <a:ext uri="{FF2B5EF4-FFF2-40B4-BE49-F238E27FC236}">
                <a16:creationId xmlns:a16="http://schemas.microsoft.com/office/drawing/2014/main" xmlns="" id="{CA9E63BF-B34D-9086-9E69-7DE13739AA8C}"/>
              </a:ext>
            </a:extLst>
          </p:cNvPr>
          <p:cNvSpPr/>
          <p:nvPr/>
        </p:nvSpPr>
        <p:spPr>
          <a:xfrm>
            <a:off x="4012517" y="722931"/>
            <a:ext cx="4032265" cy="744857"/>
          </a:xfrm>
          <a:prstGeom prst="roundRect">
            <a:avLst/>
          </a:prstGeom>
          <a:noFill/>
          <a:ln w="31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" name="Скругленный прямоугольник 35">
            <a:extLst>
              <a:ext uri="{FF2B5EF4-FFF2-40B4-BE49-F238E27FC236}">
                <a16:creationId xmlns:a16="http://schemas.microsoft.com/office/drawing/2014/main" xmlns="" id="{C923CD2E-3D3E-3E11-8E63-01CB91C60A4F}"/>
              </a:ext>
            </a:extLst>
          </p:cNvPr>
          <p:cNvSpPr/>
          <p:nvPr/>
        </p:nvSpPr>
        <p:spPr>
          <a:xfrm>
            <a:off x="4022346" y="3975723"/>
            <a:ext cx="4022437" cy="461665"/>
          </a:xfrm>
          <a:prstGeom prst="roundRect">
            <a:avLst/>
          </a:prstGeom>
          <a:noFill/>
          <a:ln w="31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2" name="Скругленный прямоугольник 36">
            <a:extLst>
              <a:ext uri="{FF2B5EF4-FFF2-40B4-BE49-F238E27FC236}">
                <a16:creationId xmlns:a16="http://schemas.microsoft.com/office/drawing/2014/main" xmlns="" id="{8C44E3D8-11B6-43E9-A784-9C83C1236FB9}"/>
              </a:ext>
            </a:extLst>
          </p:cNvPr>
          <p:cNvSpPr/>
          <p:nvPr/>
        </p:nvSpPr>
        <p:spPr>
          <a:xfrm>
            <a:off x="4022346" y="3322945"/>
            <a:ext cx="4022435" cy="461665"/>
          </a:xfrm>
          <a:prstGeom prst="roundRect">
            <a:avLst/>
          </a:prstGeom>
          <a:noFill/>
          <a:ln w="31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xmlns="" id="{69D45650-DB89-28C1-CF4A-0C8158714805}"/>
              </a:ext>
            </a:extLst>
          </p:cNvPr>
          <p:cNvSpPr/>
          <p:nvPr/>
        </p:nvSpPr>
        <p:spPr>
          <a:xfrm>
            <a:off x="4158583" y="3322945"/>
            <a:ext cx="3816928" cy="461665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ru-RU" sz="1200" dirty="0"/>
              <a:t>Сохранение и развитие технологии изготовления </a:t>
            </a:r>
          </a:p>
          <a:p>
            <a:pPr algn="ctr"/>
            <a:r>
              <a:rPr lang="ru-RU" sz="1200" dirty="0"/>
              <a:t>и обработки оптических элементов.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xmlns="" id="{63D3A51D-DAF0-40C1-1AFC-D5ABD9E93C6A}"/>
              </a:ext>
            </a:extLst>
          </p:cNvPr>
          <p:cNvSpPr/>
          <p:nvPr/>
        </p:nvSpPr>
        <p:spPr>
          <a:xfrm>
            <a:off x="4158583" y="4058590"/>
            <a:ext cx="3786826" cy="276999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ru-RU" sz="1200" dirty="0"/>
              <a:t>Импортозамещение</a:t>
            </a:r>
          </a:p>
        </p:txBody>
      </p:sp>
      <p:cxnSp>
        <p:nvCxnSpPr>
          <p:cNvPr id="15" name="Прямая со стрелкой 14">
            <a:extLst>
              <a:ext uri="{FF2B5EF4-FFF2-40B4-BE49-F238E27FC236}">
                <a16:creationId xmlns:a16="http://schemas.microsoft.com/office/drawing/2014/main" xmlns="" id="{AFC77C5D-68AD-43F9-D9D2-D2A9819C446A}"/>
              </a:ext>
            </a:extLst>
          </p:cNvPr>
          <p:cNvCxnSpPr/>
          <p:nvPr/>
        </p:nvCxnSpPr>
        <p:spPr>
          <a:xfrm flipV="1">
            <a:off x="3520338" y="1095358"/>
            <a:ext cx="409645" cy="230833"/>
          </a:xfrm>
          <a:prstGeom prst="straightConnector1">
            <a:avLst/>
          </a:prstGeom>
          <a:ln>
            <a:solidFill>
              <a:schemeClr val="accent1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 стрелкой 15">
            <a:extLst>
              <a:ext uri="{FF2B5EF4-FFF2-40B4-BE49-F238E27FC236}">
                <a16:creationId xmlns:a16="http://schemas.microsoft.com/office/drawing/2014/main" xmlns="" id="{BF201EA6-60D1-B2B1-D799-AC6B328DCA5B}"/>
              </a:ext>
            </a:extLst>
          </p:cNvPr>
          <p:cNvCxnSpPr/>
          <p:nvPr/>
        </p:nvCxnSpPr>
        <p:spPr>
          <a:xfrm>
            <a:off x="3632797" y="1926773"/>
            <a:ext cx="297186" cy="0"/>
          </a:xfrm>
          <a:prstGeom prst="straightConnector1">
            <a:avLst/>
          </a:prstGeom>
          <a:ln>
            <a:solidFill>
              <a:schemeClr val="accent1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 стрелкой 16">
            <a:extLst>
              <a:ext uri="{FF2B5EF4-FFF2-40B4-BE49-F238E27FC236}">
                <a16:creationId xmlns:a16="http://schemas.microsoft.com/office/drawing/2014/main" xmlns="" id="{591F6B84-7B20-1B10-38C2-44F9408AF569}"/>
              </a:ext>
            </a:extLst>
          </p:cNvPr>
          <p:cNvCxnSpPr/>
          <p:nvPr/>
        </p:nvCxnSpPr>
        <p:spPr>
          <a:xfrm>
            <a:off x="3632797" y="2742085"/>
            <a:ext cx="297186" cy="0"/>
          </a:xfrm>
          <a:prstGeom prst="straightConnector1">
            <a:avLst/>
          </a:prstGeom>
          <a:ln>
            <a:solidFill>
              <a:schemeClr val="accent1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 стрелкой 17">
            <a:extLst>
              <a:ext uri="{FF2B5EF4-FFF2-40B4-BE49-F238E27FC236}">
                <a16:creationId xmlns:a16="http://schemas.microsoft.com/office/drawing/2014/main" xmlns="" id="{4B2AB859-D7BF-C44E-8DF9-7C7ED6A20C6F}"/>
              </a:ext>
            </a:extLst>
          </p:cNvPr>
          <p:cNvCxnSpPr/>
          <p:nvPr/>
        </p:nvCxnSpPr>
        <p:spPr>
          <a:xfrm>
            <a:off x="3632797" y="3529914"/>
            <a:ext cx="297186" cy="0"/>
          </a:xfrm>
          <a:prstGeom prst="straightConnector1">
            <a:avLst/>
          </a:prstGeom>
          <a:ln>
            <a:solidFill>
              <a:schemeClr val="accent1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 стрелкой 18">
            <a:extLst>
              <a:ext uri="{FF2B5EF4-FFF2-40B4-BE49-F238E27FC236}">
                <a16:creationId xmlns:a16="http://schemas.microsoft.com/office/drawing/2014/main" xmlns="" id="{164B46E1-ABA5-47AC-E9C0-3B402AA978C1}"/>
              </a:ext>
            </a:extLst>
          </p:cNvPr>
          <p:cNvCxnSpPr/>
          <p:nvPr/>
        </p:nvCxnSpPr>
        <p:spPr>
          <a:xfrm>
            <a:off x="3487408" y="4091140"/>
            <a:ext cx="478543" cy="139492"/>
          </a:xfrm>
          <a:prstGeom prst="straightConnector1">
            <a:avLst/>
          </a:prstGeom>
          <a:ln>
            <a:solidFill>
              <a:schemeClr val="accent1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" name="Рисунок 19">
            <a:extLst>
              <a:ext uri="{FF2B5EF4-FFF2-40B4-BE49-F238E27FC236}">
                <a16:creationId xmlns:a16="http://schemas.microsoft.com/office/drawing/2014/main" xmlns="" id="{3D9588FB-47E5-19D1-0025-BB1D2EE2596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15014" y="3803650"/>
            <a:ext cx="1456359" cy="133985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6"/>
          <p:cNvSpPr txBox="1">
            <a:spLocks noGrp="1"/>
          </p:cNvSpPr>
          <p:nvPr>
            <p:ph type="title"/>
          </p:nvPr>
        </p:nvSpPr>
        <p:spPr>
          <a:xfrm>
            <a:off x="154513" y="9258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/>
              <a:t>Решение</a:t>
            </a:r>
            <a:endParaRPr dirty="0">
              <a:latin typeface="Abadi" panose="020B0604020104020204" pitchFamily="34" charset="0"/>
            </a:endParaRPr>
          </a:p>
        </p:txBody>
      </p:sp>
      <p:sp>
        <p:nvSpPr>
          <p:cNvPr id="2" name="Text 5">
            <a:extLst>
              <a:ext uri="{FF2B5EF4-FFF2-40B4-BE49-F238E27FC236}">
                <a16:creationId xmlns:a16="http://schemas.microsoft.com/office/drawing/2014/main" xmlns="" id="{ED2CC232-4BE7-F3F2-DCD1-AA59E2DB1E10}"/>
              </a:ext>
            </a:extLst>
          </p:cNvPr>
          <p:cNvSpPr/>
          <p:nvPr/>
        </p:nvSpPr>
        <p:spPr>
          <a:xfrm>
            <a:off x="446469" y="1396164"/>
            <a:ext cx="2089840" cy="21608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endParaRPr lang="ru-RU" b="1" dirty="0"/>
          </a:p>
          <a:p>
            <a:pPr algn="ctr"/>
            <a:endParaRPr lang="ru-RU" sz="2000" b="1" dirty="0"/>
          </a:p>
          <a:p>
            <a:pPr algn="ctr"/>
            <a:r>
              <a:rPr lang="ru-RU" sz="2000" b="1" dirty="0"/>
              <a:t>Создание учебно – производственной лаборатории</a:t>
            </a:r>
            <a:endParaRPr lang="en-US" sz="2000" b="1" dirty="0">
              <a:latin typeface="Abadi" panose="020B0604020104020204" pitchFamily="34" charset="0"/>
            </a:endParaRPr>
          </a:p>
        </p:txBody>
      </p:sp>
      <p:sp>
        <p:nvSpPr>
          <p:cNvPr id="3" name="Скругленный прямоугольник 10">
            <a:extLst>
              <a:ext uri="{FF2B5EF4-FFF2-40B4-BE49-F238E27FC236}">
                <a16:creationId xmlns:a16="http://schemas.microsoft.com/office/drawing/2014/main" xmlns="" id="{AD2A6E1E-79D7-7D90-45D7-959288A950BD}"/>
              </a:ext>
            </a:extLst>
          </p:cNvPr>
          <p:cNvSpPr/>
          <p:nvPr/>
        </p:nvSpPr>
        <p:spPr>
          <a:xfrm>
            <a:off x="272188" y="1339006"/>
            <a:ext cx="2438401" cy="2286000"/>
          </a:xfrm>
          <a:prstGeom prst="roundRect">
            <a:avLst/>
          </a:prstGeom>
          <a:noFill/>
          <a:ln w="9525" cap="flat" cmpd="sng" algn="ctr">
            <a:solidFill>
              <a:schemeClr val="accent5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x-none" dirty="0"/>
          </a:p>
        </p:txBody>
      </p:sp>
      <p:sp>
        <p:nvSpPr>
          <p:cNvPr id="5" name="Скругленный прямоугольник 12">
            <a:extLst>
              <a:ext uri="{FF2B5EF4-FFF2-40B4-BE49-F238E27FC236}">
                <a16:creationId xmlns:a16="http://schemas.microsoft.com/office/drawing/2014/main" xmlns="" id="{295F822E-0A20-57E2-818A-C33CC0C5CF29}"/>
              </a:ext>
            </a:extLst>
          </p:cNvPr>
          <p:cNvSpPr/>
          <p:nvPr/>
        </p:nvSpPr>
        <p:spPr>
          <a:xfrm>
            <a:off x="4158390" y="2649397"/>
            <a:ext cx="4034742" cy="1687600"/>
          </a:xfrm>
          <a:prstGeom prst="roundRect">
            <a:avLst/>
          </a:prstGeom>
          <a:noFill/>
          <a:ln w="9525" cap="flat" cmpd="sng" algn="ctr">
            <a:solidFill>
              <a:schemeClr val="accent5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x-none" dirty="0"/>
          </a:p>
        </p:txBody>
      </p:sp>
      <p:sp>
        <p:nvSpPr>
          <p:cNvPr id="4" name="Скругленный прямоугольник 11">
            <a:extLst>
              <a:ext uri="{FF2B5EF4-FFF2-40B4-BE49-F238E27FC236}">
                <a16:creationId xmlns:a16="http://schemas.microsoft.com/office/drawing/2014/main" xmlns="" id="{A69FB1A9-9BF7-B232-C87E-D35E449B726D}"/>
              </a:ext>
            </a:extLst>
          </p:cNvPr>
          <p:cNvSpPr/>
          <p:nvPr/>
        </p:nvSpPr>
        <p:spPr>
          <a:xfrm>
            <a:off x="4158389" y="667769"/>
            <a:ext cx="4034742" cy="1671898"/>
          </a:xfrm>
          <a:prstGeom prst="roundRect">
            <a:avLst/>
          </a:prstGeom>
          <a:noFill/>
          <a:ln w="9525" cap="flat" cmpd="sng" algn="ctr">
            <a:solidFill>
              <a:schemeClr val="accent5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x-none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1D76D569-81B9-F0FC-0692-F6ACE6F82CDF}"/>
              </a:ext>
            </a:extLst>
          </p:cNvPr>
          <p:cNvSpPr txBox="1"/>
          <p:nvPr/>
        </p:nvSpPr>
        <p:spPr>
          <a:xfrm>
            <a:off x="4414813" y="2876864"/>
            <a:ext cx="352189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/>
              <a:t>Запуск предприятия по изготовлению </a:t>
            </a:r>
          </a:p>
          <a:p>
            <a:pPr algn="ctr"/>
            <a:r>
              <a:rPr lang="ru-RU" b="1" dirty="0"/>
              <a:t>и обработке оптических элементов</a:t>
            </a:r>
            <a:endParaRPr lang="x-none" b="1" dirty="0"/>
          </a:p>
        </p:txBody>
      </p:sp>
      <p:sp>
        <p:nvSpPr>
          <p:cNvPr id="7" name="Скругленный прямоугольник 23">
            <a:extLst>
              <a:ext uri="{FF2B5EF4-FFF2-40B4-BE49-F238E27FC236}">
                <a16:creationId xmlns:a16="http://schemas.microsoft.com/office/drawing/2014/main" xmlns="" id="{AFA4CA3D-24FA-B991-0CB4-90EE8DD40FE1}"/>
              </a:ext>
            </a:extLst>
          </p:cNvPr>
          <p:cNvSpPr/>
          <p:nvPr/>
        </p:nvSpPr>
        <p:spPr>
          <a:xfrm>
            <a:off x="119789" y="1235281"/>
            <a:ext cx="2743201" cy="2482623"/>
          </a:xfrm>
          <a:prstGeom prst="roundRect">
            <a:avLst/>
          </a:prstGeom>
          <a:noFill/>
          <a:ln w="28575" cap="flat" cmpd="sng" algn="ctr">
            <a:solidFill>
              <a:schemeClr val="accent5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x-none" dirty="0"/>
          </a:p>
        </p:txBody>
      </p:sp>
      <p:sp>
        <p:nvSpPr>
          <p:cNvPr id="8" name="Куб 7">
            <a:extLst>
              <a:ext uri="{FF2B5EF4-FFF2-40B4-BE49-F238E27FC236}">
                <a16:creationId xmlns:a16="http://schemas.microsoft.com/office/drawing/2014/main" xmlns="" id="{D38E3D7A-C913-C947-EBB9-25AD7FE4D669}"/>
              </a:ext>
            </a:extLst>
          </p:cNvPr>
          <p:cNvSpPr/>
          <p:nvPr/>
        </p:nvSpPr>
        <p:spPr>
          <a:xfrm>
            <a:off x="3376759" y="3644524"/>
            <a:ext cx="303901" cy="259804"/>
          </a:xfrm>
          <a:prstGeom prst="cube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x-none" dirty="0"/>
          </a:p>
        </p:txBody>
      </p:sp>
      <p:sp>
        <p:nvSpPr>
          <p:cNvPr id="9" name="Куб 8">
            <a:extLst>
              <a:ext uri="{FF2B5EF4-FFF2-40B4-BE49-F238E27FC236}">
                <a16:creationId xmlns:a16="http://schemas.microsoft.com/office/drawing/2014/main" xmlns="" id="{9705BFC1-AB8F-7DA5-2B13-72A5C8EC5A13}"/>
              </a:ext>
            </a:extLst>
          </p:cNvPr>
          <p:cNvSpPr/>
          <p:nvPr/>
        </p:nvSpPr>
        <p:spPr>
          <a:xfrm>
            <a:off x="3144752" y="3233393"/>
            <a:ext cx="303901" cy="259804"/>
          </a:xfrm>
          <a:prstGeom prst="cube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x-none" dirty="0"/>
          </a:p>
        </p:txBody>
      </p:sp>
      <p:sp>
        <p:nvSpPr>
          <p:cNvPr id="10" name="Куб 9">
            <a:extLst>
              <a:ext uri="{FF2B5EF4-FFF2-40B4-BE49-F238E27FC236}">
                <a16:creationId xmlns:a16="http://schemas.microsoft.com/office/drawing/2014/main" xmlns="" id="{313C5819-4F9C-0E48-06AC-3DD2FE21528A}"/>
              </a:ext>
            </a:extLst>
          </p:cNvPr>
          <p:cNvSpPr/>
          <p:nvPr/>
        </p:nvSpPr>
        <p:spPr>
          <a:xfrm>
            <a:off x="3625702" y="3226228"/>
            <a:ext cx="303901" cy="259804"/>
          </a:xfrm>
          <a:prstGeom prst="cube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x-none" dirty="0"/>
          </a:p>
        </p:txBody>
      </p:sp>
      <p:pic>
        <p:nvPicPr>
          <p:cNvPr id="11" name="Picture 2" descr="Picture background">
            <a:extLst>
              <a:ext uri="{FF2B5EF4-FFF2-40B4-BE49-F238E27FC236}">
                <a16:creationId xmlns:a16="http://schemas.microsoft.com/office/drawing/2014/main" xmlns="" id="{4E5DCBA0-1284-65EA-B3C4-39FD169759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9291" y="1535956"/>
            <a:ext cx="361369" cy="3613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Picture background">
            <a:extLst>
              <a:ext uri="{FF2B5EF4-FFF2-40B4-BE49-F238E27FC236}">
                <a16:creationId xmlns:a16="http://schemas.microsoft.com/office/drawing/2014/main" xmlns="" id="{94C92905-A753-7474-7E5C-C20E2CA9FB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4752" y="1106495"/>
            <a:ext cx="375535" cy="3755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3" name="Прямая со стрелкой 12">
            <a:extLst>
              <a:ext uri="{FF2B5EF4-FFF2-40B4-BE49-F238E27FC236}">
                <a16:creationId xmlns:a16="http://schemas.microsoft.com/office/drawing/2014/main" xmlns="" id="{CC034C3C-42F0-FE20-1F38-FB89E0AE4B63}"/>
              </a:ext>
            </a:extLst>
          </p:cNvPr>
          <p:cNvCxnSpPr/>
          <p:nvPr/>
        </p:nvCxnSpPr>
        <p:spPr>
          <a:xfrm flipV="1">
            <a:off x="3084291" y="1855178"/>
            <a:ext cx="898998" cy="517047"/>
          </a:xfrm>
          <a:prstGeom prst="straightConnector1">
            <a:avLst/>
          </a:prstGeom>
          <a:ln>
            <a:solidFill>
              <a:schemeClr val="accent5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 стрелкой 13">
            <a:extLst>
              <a:ext uri="{FF2B5EF4-FFF2-40B4-BE49-F238E27FC236}">
                <a16:creationId xmlns:a16="http://schemas.microsoft.com/office/drawing/2014/main" xmlns="" id="{FFC53956-1709-119C-C838-E818B93C1636}"/>
              </a:ext>
            </a:extLst>
          </p:cNvPr>
          <p:cNvCxnSpPr/>
          <p:nvPr/>
        </p:nvCxnSpPr>
        <p:spPr>
          <a:xfrm>
            <a:off x="3084291" y="2551425"/>
            <a:ext cx="922147" cy="488160"/>
          </a:xfrm>
          <a:prstGeom prst="straightConnector1">
            <a:avLst/>
          </a:prstGeom>
          <a:ln>
            <a:solidFill>
              <a:schemeClr val="accent5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xmlns="" id="{12557D70-92CD-E0B0-E474-86BA012AE852}"/>
              </a:ext>
            </a:extLst>
          </p:cNvPr>
          <p:cNvSpPr/>
          <p:nvPr/>
        </p:nvSpPr>
        <p:spPr>
          <a:xfrm>
            <a:off x="4414813" y="1055906"/>
            <a:ext cx="352189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x-none" b="1" dirty="0"/>
              <a:t>Запуск программы обучения оптиков-практиков </a:t>
            </a:r>
            <a:endParaRPr lang="ru-RU" b="1" dirty="0"/>
          </a:p>
          <a:p>
            <a:pPr algn="ctr"/>
            <a:r>
              <a:rPr lang="x-none" b="1" dirty="0"/>
              <a:t>для своих нужд и отрасли</a:t>
            </a:r>
            <a:endParaRPr lang="ru-RU" b="1" dirty="0"/>
          </a:p>
        </p:txBody>
      </p:sp>
      <p:pic>
        <p:nvPicPr>
          <p:cNvPr id="16" name="Picture 2" descr="Picture background">
            <a:extLst>
              <a:ext uri="{FF2B5EF4-FFF2-40B4-BE49-F238E27FC236}">
                <a16:creationId xmlns:a16="http://schemas.microsoft.com/office/drawing/2014/main" xmlns="" id="{F45A676B-DCA7-FF01-4B18-1D45E852D1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25702" y="1118413"/>
            <a:ext cx="388446" cy="3884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xmlns="" id="{789FF62F-1143-2B9F-A4C1-990FDC0E47B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15014" y="3803650"/>
            <a:ext cx="1456359" cy="133985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7"/>
          <p:cNvSpPr txBox="1">
            <a:spLocks noGrp="1"/>
          </p:cNvSpPr>
          <p:nvPr>
            <p:ph type="title"/>
          </p:nvPr>
        </p:nvSpPr>
        <p:spPr>
          <a:xfrm>
            <a:off x="312234" y="253113"/>
            <a:ext cx="8686800" cy="195482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ru-RU" sz="3000" dirty="0" smtClean="0"/>
              <a:t>Наш продукт</a:t>
            </a:r>
            <a:br>
              <a:rPr lang="ru-RU" sz="3000" dirty="0" smtClean="0"/>
            </a:br>
            <a:r>
              <a:rPr lang="ru-RU" sz="1600" dirty="0" smtClean="0">
                <a:solidFill>
                  <a:schemeClr val="tx1"/>
                </a:solidFill>
              </a:rPr>
              <a:t>Прецизионная </a:t>
            </a:r>
            <a:r>
              <a:rPr lang="ru-RU" sz="1600" dirty="0">
                <a:solidFill>
                  <a:schemeClr val="tx1"/>
                </a:solidFill>
              </a:rPr>
              <a:t>оптика включает в себя передающие и отражающие компоненты, используемые в </a:t>
            </a:r>
            <a:r>
              <a:rPr lang="ru-RU" sz="1600" dirty="0" smtClean="0">
                <a:solidFill>
                  <a:schemeClr val="tx1"/>
                </a:solidFill>
              </a:rPr>
              <a:t>акустооптических, оптоэлектронных</a:t>
            </a:r>
            <a:r>
              <a:rPr lang="ru-RU" sz="1600" dirty="0">
                <a:solidFill>
                  <a:schemeClr val="tx1"/>
                </a:solidFill>
              </a:rPr>
              <a:t>, электрооптических и </a:t>
            </a:r>
            <a:r>
              <a:rPr lang="ru-RU" sz="1600" dirty="0" err="1">
                <a:solidFill>
                  <a:schemeClr val="tx1"/>
                </a:solidFill>
              </a:rPr>
              <a:t>оптомеханических</a:t>
            </a:r>
            <a:r>
              <a:rPr lang="ru-RU" sz="1600" dirty="0">
                <a:solidFill>
                  <a:schemeClr val="tx1"/>
                </a:solidFill>
              </a:rPr>
              <a:t> системах для создания световых изображений, датчиков, </a:t>
            </a:r>
            <a:r>
              <a:rPr lang="ru-RU" sz="1600" dirty="0" smtClean="0">
                <a:solidFill>
                  <a:schemeClr val="tx1"/>
                </a:solidFill>
              </a:rPr>
              <a:t>управления лазерным лучом, бытовой электронике, аэрокосмической и оборонной промышленности, биомедицине, сельском хозяйстве.</a:t>
            </a:r>
            <a:r>
              <a:rPr lang="en-US" sz="1600" dirty="0" smtClean="0">
                <a:solidFill>
                  <a:schemeClr val="tx1"/>
                </a:solidFill>
              </a:rPr>
              <a:t> </a:t>
            </a:r>
            <a:r>
              <a:rPr lang="ru-RU" sz="1600" dirty="0" smtClean="0">
                <a:solidFill>
                  <a:schemeClr val="tx1"/>
                </a:solidFill>
              </a:rPr>
              <a:t/>
            </a:r>
            <a:br>
              <a:rPr lang="ru-RU" sz="1600" dirty="0" smtClean="0">
                <a:solidFill>
                  <a:schemeClr val="tx1"/>
                </a:solidFill>
              </a:rPr>
            </a:br>
            <a:r>
              <a:rPr lang="ru-RU" sz="1600" dirty="0" smtClean="0">
                <a:solidFill>
                  <a:schemeClr val="tx1"/>
                </a:solidFill>
              </a:rPr>
              <a:t/>
            </a:r>
            <a:br>
              <a:rPr lang="ru-RU" sz="1600" dirty="0" smtClean="0">
                <a:solidFill>
                  <a:schemeClr val="tx1"/>
                </a:solidFill>
              </a:rPr>
            </a:br>
            <a:r>
              <a:rPr lang="ru-RU" sz="1400" dirty="0"/>
              <a:t/>
            </a:r>
            <a:br>
              <a:rPr lang="ru-RU" sz="1400" dirty="0"/>
            </a:br>
            <a:r>
              <a:rPr lang="ru-RU" sz="3000" dirty="0" smtClean="0">
                <a:ea typeface="Calleo-Trial SemiBold" pitchFamily="34" charset="-122"/>
                <a:cs typeface="Arial" panose="020B0604020202020204" pitchFamily="34" charset="0"/>
              </a:rPr>
              <a:t>Мы </a:t>
            </a:r>
            <a:r>
              <a:rPr lang="ru-RU" sz="3000" dirty="0">
                <a:ea typeface="Calleo-Trial SemiBold" pitchFamily="34" charset="-122"/>
                <a:cs typeface="Arial" panose="020B0604020202020204" pitchFamily="34" charset="0"/>
              </a:rPr>
              <a:t>в </a:t>
            </a:r>
            <a:r>
              <a:rPr lang="ru-RU" sz="3000" dirty="0" smtClean="0">
                <a:ea typeface="Calleo-Trial SemiBold" pitchFamily="34" charset="-122"/>
                <a:cs typeface="Arial" panose="020B0604020202020204" pitchFamily="34" charset="0"/>
              </a:rPr>
              <a:t>цепочке создания прецизионной оптики</a:t>
            </a:r>
            <a:endParaRPr lang="en-US" sz="3000" dirty="0">
              <a:latin typeface="Abadi" panose="020B0604020104020204" pitchFamily="34" charset="0"/>
              <a:ea typeface="Calleo-Trial SemiBold" pitchFamily="34" charset="-122"/>
              <a:cs typeface="Arial" panose="020B0604020202020204" pitchFamily="34" charset="0"/>
            </a:endParaRPr>
          </a:p>
        </p:txBody>
      </p:sp>
      <p:pic>
        <p:nvPicPr>
          <p:cNvPr id="15" name="Picture 9" descr="Марс-экспресс">
            <a:extLst>
              <a:ext uri="{FF2B5EF4-FFF2-40B4-BE49-F238E27FC236}">
                <a16:creationId xmlns:a16="http://schemas.microsoft.com/office/drawing/2014/main" xmlns="" id="{C59ECB03-76F5-2154-0332-B968B1ABF1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010101"/>
              </a:clrFrom>
              <a:clrTo>
                <a:srgbClr val="010101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170937" y="3234616"/>
            <a:ext cx="1185007" cy="91973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6" name="Picture 4" descr="Чохральский2">
            <a:extLst>
              <a:ext uri="{FF2B5EF4-FFF2-40B4-BE49-F238E27FC236}">
                <a16:creationId xmlns:a16="http://schemas.microsoft.com/office/drawing/2014/main" xmlns="" id="{E0DC9136-75C3-7488-3044-11C3A54F19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120933" y="3358390"/>
            <a:ext cx="638303" cy="9094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8" name="image.png">
            <a:extLst>
              <a:ext uri="{FF2B5EF4-FFF2-40B4-BE49-F238E27FC236}">
                <a16:creationId xmlns:a16="http://schemas.microsoft.com/office/drawing/2014/main" xmlns="" id="{D10B81D8-3A86-E318-FD75-1A50464131A9}"/>
              </a:ext>
            </a:extLst>
          </p:cNvPr>
          <p:cNvPicPr/>
          <p:nvPr/>
        </p:nvPicPr>
        <p:blipFill rotWithShape="1">
          <a:blip r:embed="rId5" cstate="print"/>
          <a:stretch>
            <a:fillRect/>
          </a:stretch>
        </p:blipFill>
        <p:spPr>
          <a:xfrm>
            <a:off x="4818593" y="3294844"/>
            <a:ext cx="915681" cy="986382"/>
          </a:xfrm>
          <a:prstGeom prst="rect">
            <a:avLst/>
          </a:prstGeom>
        </p:spPr>
      </p:pic>
      <p:sp>
        <p:nvSpPr>
          <p:cNvPr id="19" name="Треугольник 24">
            <a:extLst>
              <a:ext uri="{FF2B5EF4-FFF2-40B4-BE49-F238E27FC236}">
                <a16:creationId xmlns:a16="http://schemas.microsoft.com/office/drawing/2014/main" xmlns="" id="{A855247D-B0AA-F77C-B8DD-338485BD50BB}"/>
              </a:ext>
            </a:extLst>
          </p:cNvPr>
          <p:cNvSpPr/>
          <p:nvPr/>
        </p:nvSpPr>
        <p:spPr>
          <a:xfrm rot="5400000">
            <a:off x="4243757" y="3539733"/>
            <a:ext cx="825250" cy="238323"/>
          </a:xfrm>
          <a:prstGeom prst="triangl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 dirty="0"/>
          </a:p>
        </p:txBody>
      </p:sp>
      <p:sp>
        <p:nvSpPr>
          <p:cNvPr id="20" name="Скругленный прямоугольник 10">
            <a:extLst>
              <a:ext uri="{FF2B5EF4-FFF2-40B4-BE49-F238E27FC236}">
                <a16:creationId xmlns:a16="http://schemas.microsoft.com/office/drawing/2014/main" xmlns="" id="{5948E5F6-53DF-D57A-DD96-E70065C6CA3A}"/>
              </a:ext>
            </a:extLst>
          </p:cNvPr>
          <p:cNvSpPr/>
          <p:nvPr/>
        </p:nvSpPr>
        <p:spPr>
          <a:xfrm>
            <a:off x="359822" y="2622643"/>
            <a:ext cx="4065788" cy="1775030"/>
          </a:xfrm>
          <a:prstGeom prst="roundRect">
            <a:avLst>
              <a:gd name="adj" fmla="val 3711"/>
            </a:avLst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xmlns="" id="{5E9B83FB-57C6-99C0-C0CB-BE235023A50A}"/>
              </a:ext>
            </a:extLst>
          </p:cNvPr>
          <p:cNvSpPr txBox="1"/>
          <p:nvPr/>
        </p:nvSpPr>
        <p:spPr>
          <a:xfrm>
            <a:off x="824431" y="2772951"/>
            <a:ext cx="12854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x-none" sz="1200" b="1">
                <a:solidFill>
                  <a:schemeClr val="accent1"/>
                </a:solidFill>
              </a:rPr>
              <a:t>Выращивание </a:t>
            </a:r>
            <a:r>
              <a:rPr lang="x-none" sz="1200" b="1" smtClean="0">
                <a:solidFill>
                  <a:schemeClr val="accent1"/>
                </a:solidFill>
              </a:rPr>
              <a:t>кристалл</a:t>
            </a:r>
            <a:r>
              <a:rPr lang="ru-RU" sz="1200" b="1" dirty="0" err="1" smtClean="0">
                <a:solidFill>
                  <a:schemeClr val="accent1"/>
                </a:solidFill>
              </a:rPr>
              <a:t>ов</a:t>
            </a:r>
            <a:endParaRPr lang="x-none" sz="1200" b="1" dirty="0">
              <a:solidFill>
                <a:schemeClr val="accent1"/>
              </a:solidFill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xmlns="" id="{70C99114-2B80-4932-066F-23BBA0495BE8}"/>
              </a:ext>
            </a:extLst>
          </p:cNvPr>
          <p:cNvSpPr txBox="1"/>
          <p:nvPr/>
        </p:nvSpPr>
        <p:spPr>
          <a:xfrm>
            <a:off x="2559624" y="2675335"/>
            <a:ext cx="178853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1" dirty="0" smtClean="0">
                <a:solidFill>
                  <a:schemeClr val="accent1"/>
                </a:solidFill>
              </a:rPr>
              <a:t>Обучение оптиков – технологов </a:t>
            </a:r>
          </a:p>
          <a:p>
            <a:pPr algn="ctr"/>
            <a:r>
              <a:rPr lang="ru-RU" sz="1200" b="1" dirty="0" smtClean="0">
                <a:solidFill>
                  <a:schemeClr val="accent1"/>
                </a:solidFill>
              </a:rPr>
              <a:t>и </a:t>
            </a:r>
            <a:r>
              <a:rPr lang="ru-RU" sz="1200" b="1" dirty="0" err="1">
                <a:solidFill>
                  <a:schemeClr val="accent1"/>
                </a:solidFill>
              </a:rPr>
              <a:t>и</a:t>
            </a:r>
            <a:r>
              <a:rPr lang="x-none" sz="1200" b="1" smtClean="0">
                <a:solidFill>
                  <a:schemeClr val="accent1"/>
                </a:solidFill>
              </a:rPr>
              <a:t>зготовление </a:t>
            </a:r>
            <a:endParaRPr lang="ru-RU" sz="1200" b="1" dirty="0" smtClean="0">
              <a:solidFill>
                <a:schemeClr val="accent1"/>
              </a:solidFill>
            </a:endParaRPr>
          </a:p>
          <a:p>
            <a:pPr algn="ctr"/>
            <a:r>
              <a:rPr lang="x-none" sz="1200" b="1" smtClean="0">
                <a:solidFill>
                  <a:schemeClr val="accent1"/>
                </a:solidFill>
              </a:rPr>
              <a:t>элементов</a:t>
            </a:r>
            <a:endParaRPr lang="x-none" sz="1200" b="1" dirty="0">
              <a:solidFill>
                <a:schemeClr val="accent1"/>
              </a:solidFill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xmlns="" id="{73205198-60A5-6E9F-D6FB-F15DED83CA91}"/>
              </a:ext>
            </a:extLst>
          </p:cNvPr>
          <p:cNvSpPr txBox="1"/>
          <p:nvPr/>
        </p:nvSpPr>
        <p:spPr>
          <a:xfrm>
            <a:off x="489137" y="2648513"/>
            <a:ext cx="4698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x-none" sz="3600" b="1" smtClean="0">
                <a:solidFill>
                  <a:schemeClr val="accent1"/>
                </a:solidFill>
                <a:latin typeface="Montserrat" pitchFamily="2" charset="0"/>
              </a:rPr>
              <a:t>1</a:t>
            </a:r>
            <a:endParaRPr lang="x-none" sz="3600" b="1" dirty="0">
              <a:solidFill>
                <a:schemeClr val="accent1"/>
              </a:solidFill>
              <a:latin typeface="Montserrat" pitchFamily="2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xmlns="" id="{824FDFAE-1E22-C483-B777-359813B985D0}"/>
              </a:ext>
            </a:extLst>
          </p:cNvPr>
          <p:cNvSpPr txBox="1"/>
          <p:nvPr/>
        </p:nvSpPr>
        <p:spPr>
          <a:xfrm>
            <a:off x="2362310" y="2649275"/>
            <a:ext cx="39462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x-none" sz="3600" b="1" dirty="0">
                <a:solidFill>
                  <a:schemeClr val="accent1"/>
                </a:solidFill>
                <a:latin typeface="Montserrat" pitchFamily="2" charset="0"/>
              </a:rPr>
              <a:t>2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xmlns="" id="{CBBCCA75-CEEC-D324-5EAB-0F8B014873F5}"/>
              </a:ext>
            </a:extLst>
          </p:cNvPr>
          <p:cNvSpPr txBox="1"/>
          <p:nvPr/>
        </p:nvSpPr>
        <p:spPr>
          <a:xfrm>
            <a:off x="5019178" y="2741607"/>
            <a:ext cx="33101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x-none" sz="1200" b="1">
                <a:solidFill>
                  <a:schemeClr val="accent1"/>
                </a:solidFill>
              </a:rPr>
              <a:t>Изготовление</a:t>
            </a:r>
            <a:r>
              <a:rPr lang="x-none" sz="1200" b="1">
                <a:solidFill>
                  <a:schemeClr val="accent2"/>
                </a:solidFill>
              </a:rPr>
              <a:t> </a:t>
            </a:r>
            <a:r>
              <a:rPr lang="x-none" sz="1200" b="1" smtClean="0">
                <a:solidFill>
                  <a:schemeClr val="accent1"/>
                </a:solidFill>
              </a:rPr>
              <a:t>устройств/приборов</a:t>
            </a:r>
            <a:r>
              <a:rPr lang="ru-RU" sz="1200" b="1" dirty="0" smtClean="0">
                <a:solidFill>
                  <a:schemeClr val="accent1"/>
                </a:solidFill>
              </a:rPr>
              <a:t>/</a:t>
            </a:r>
          </a:p>
          <a:p>
            <a:r>
              <a:rPr lang="ru-RU" sz="1200" b="1" dirty="0" smtClean="0">
                <a:solidFill>
                  <a:schemeClr val="accent1"/>
                </a:solidFill>
              </a:rPr>
              <a:t>оптических систем</a:t>
            </a:r>
            <a:endParaRPr lang="x-none" sz="1200" b="1" dirty="0">
              <a:solidFill>
                <a:schemeClr val="accent1"/>
              </a:solidFill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xmlns="" id="{B88DC7D0-3ABC-C6F3-6DCF-F19106CCA4F3}"/>
              </a:ext>
            </a:extLst>
          </p:cNvPr>
          <p:cNvSpPr txBox="1"/>
          <p:nvPr/>
        </p:nvSpPr>
        <p:spPr>
          <a:xfrm>
            <a:off x="4517724" y="2675335"/>
            <a:ext cx="6017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x-none" sz="3600" b="1" dirty="0">
                <a:solidFill>
                  <a:schemeClr val="accent1"/>
                </a:solidFill>
                <a:latin typeface="Montserrat" pitchFamily="2" charset="0"/>
              </a:rPr>
              <a:t>3</a:t>
            </a:r>
          </a:p>
        </p:txBody>
      </p:sp>
      <p:sp>
        <p:nvSpPr>
          <p:cNvPr id="27" name="Треугольник 24">
            <a:extLst>
              <a:ext uri="{FF2B5EF4-FFF2-40B4-BE49-F238E27FC236}">
                <a16:creationId xmlns:a16="http://schemas.microsoft.com/office/drawing/2014/main" xmlns="" id="{A16C1421-1FAA-EE4B-4225-44EFF617891B}"/>
              </a:ext>
            </a:extLst>
          </p:cNvPr>
          <p:cNvSpPr/>
          <p:nvPr/>
        </p:nvSpPr>
        <p:spPr>
          <a:xfrm rot="5400000">
            <a:off x="5505976" y="3528080"/>
            <a:ext cx="825250" cy="238323"/>
          </a:xfrm>
          <a:prstGeom prst="triangl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 dirty="0"/>
          </a:p>
        </p:txBody>
      </p:sp>
      <p:sp>
        <p:nvSpPr>
          <p:cNvPr id="28" name="Треугольник 24">
            <a:extLst>
              <a:ext uri="{FF2B5EF4-FFF2-40B4-BE49-F238E27FC236}">
                <a16:creationId xmlns:a16="http://schemas.microsoft.com/office/drawing/2014/main" xmlns="" id="{75F5BE66-1A36-B803-B1B3-6A766256CF1A}"/>
              </a:ext>
            </a:extLst>
          </p:cNvPr>
          <p:cNvSpPr/>
          <p:nvPr/>
        </p:nvSpPr>
        <p:spPr>
          <a:xfrm rot="5400000">
            <a:off x="1860929" y="3551488"/>
            <a:ext cx="825250" cy="238323"/>
          </a:xfrm>
          <a:prstGeom prst="triangl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 dirty="0"/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5E542EBC-FCCF-C9BE-BEA2-A9E864967DC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15014" y="3803650"/>
            <a:ext cx="1456359" cy="1339850"/>
          </a:xfrm>
          <a:prstGeom prst="rect">
            <a:avLst/>
          </a:prstGeom>
        </p:spPr>
      </p:pic>
      <p:pic>
        <p:nvPicPr>
          <p:cNvPr id="30" name="Рисунок 29">
            <a:extLst>
              <a:ext uri="{FF2B5EF4-FFF2-40B4-BE49-F238E27FC236}">
                <a16:creationId xmlns:a16="http://schemas.microsoft.com/office/drawing/2014/main" xmlns="" id="{6188994C-FFA3-857B-8FE4-23C1690EB536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12632" t="39997" r="8947" b="18071"/>
          <a:stretch/>
        </p:blipFill>
        <p:spPr>
          <a:xfrm>
            <a:off x="2559624" y="3550574"/>
            <a:ext cx="1788537" cy="717262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8"/>
          <p:cNvSpPr txBox="1">
            <a:spLocks noGrp="1"/>
          </p:cNvSpPr>
          <p:nvPr>
            <p:ph type="title"/>
          </p:nvPr>
        </p:nvSpPr>
        <p:spPr>
          <a:xfrm>
            <a:off x="150773" y="474828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/>
              <a:t>Макет </a:t>
            </a:r>
            <a:r>
              <a:rPr lang="ru" dirty="0" smtClean="0"/>
              <a:t>учебно – производственной лаборатории</a:t>
            </a:r>
            <a:endParaRPr dirty="0">
              <a:latin typeface="Abadi" panose="020B0604020104020204" pitchFamily="34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3CEA0CFD-E392-93D2-5456-8A5E64AEEEA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6200000">
            <a:off x="955203" y="581498"/>
            <a:ext cx="3152445" cy="4681848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CCB919CE-C2D7-DA4C-341D-7EEF022BD47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38958" y="1047528"/>
            <a:ext cx="3643179" cy="3650947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0A4EFEF9-23EF-E3AB-4D3D-7387F999889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15014" y="3803650"/>
            <a:ext cx="1456359" cy="133985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EF4B80B2-B67D-DDC0-3682-CB73288CAF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82463" y="1096052"/>
            <a:ext cx="3634159" cy="2725619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A46DDAC-9149-85D6-DEE4-E0A7D1B82F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2889" y="136497"/>
            <a:ext cx="8703733" cy="891540"/>
          </a:xfrm>
        </p:spPr>
        <p:txBody>
          <a:bodyPr/>
          <a:lstStyle/>
          <a:p>
            <a:r>
              <a:rPr lang="ru-RU" dirty="0"/>
              <a:t>Примеры готовой продукции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DE095983-171E-49D7-A20C-D18D21A9219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9334" y="2458861"/>
            <a:ext cx="3157069" cy="2367802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2113203" y="5843587"/>
            <a:ext cx="3664713" cy="3226919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0800000">
            <a:off x="438168" y="1307306"/>
            <a:ext cx="2652306" cy="2335456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7E30A860-C152-20EB-0607-5D48D464211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15014" y="3803650"/>
            <a:ext cx="1456359" cy="1339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0026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86CA5F2E-DA5B-3731-2121-EF6473B398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179" y="113919"/>
            <a:ext cx="8884354" cy="891540"/>
          </a:xfrm>
        </p:spPr>
        <p:txBody>
          <a:bodyPr/>
          <a:lstStyle/>
          <a:p>
            <a:r>
              <a:rPr lang="ru-RU" dirty="0"/>
              <a:t>Применение оптических элементов</a:t>
            </a:r>
          </a:p>
        </p:txBody>
      </p:sp>
      <p:pic>
        <p:nvPicPr>
          <p:cNvPr id="1026" name="Picture 2" descr="Picture background">
            <a:extLst>
              <a:ext uri="{FF2B5EF4-FFF2-40B4-BE49-F238E27FC236}">
                <a16:creationId xmlns:a16="http://schemas.microsoft.com/office/drawing/2014/main" xmlns="" id="{63FADCDC-BAFE-9C69-3D68-718AB22BE9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8845" y="1201409"/>
            <a:ext cx="3764844" cy="21036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Picture background">
            <a:extLst>
              <a:ext uri="{FF2B5EF4-FFF2-40B4-BE49-F238E27FC236}">
                <a16:creationId xmlns:a16="http://schemas.microsoft.com/office/drawing/2014/main" xmlns="" id="{E5C0895F-2A59-305B-E4E9-AC21974085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4073" y="888997"/>
            <a:ext cx="4387320" cy="29146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5BD016D5-6256-6911-7497-E990B4E5E48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8845" y="3500966"/>
            <a:ext cx="1372086" cy="1463167"/>
          </a:xfrm>
          <a:prstGeom prst="rect">
            <a:avLst/>
          </a:prstGeom>
        </p:spPr>
      </p:pic>
      <p:pic>
        <p:nvPicPr>
          <p:cNvPr id="1032" name="Picture 8" descr="SSP-200-266-3.5 - акустооптический модулятор">
            <a:extLst>
              <a:ext uri="{FF2B5EF4-FFF2-40B4-BE49-F238E27FC236}">
                <a16:creationId xmlns:a16="http://schemas.microsoft.com/office/drawing/2014/main" xmlns="" id="{F46CAB35-1E3A-4705-03C8-DD6E50809A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2745" y="3319724"/>
            <a:ext cx="1301328" cy="18256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9C269CE6-45E0-3AA0-1C6F-4F99B8A3A37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15014" y="3803650"/>
            <a:ext cx="1456359" cy="1339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65427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7DF729D-303A-BACE-F305-4A7FF70B5C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5466" y="125208"/>
            <a:ext cx="8873067" cy="631148"/>
          </a:xfrm>
        </p:spPr>
        <p:txBody>
          <a:bodyPr>
            <a:normAutofit/>
          </a:bodyPr>
          <a:lstStyle/>
          <a:p>
            <a:pPr algn="l"/>
            <a:r>
              <a:rPr lang="ru-RU" dirty="0" smtClean="0"/>
              <a:t>Сайт</a:t>
            </a:r>
            <a:endParaRPr lang="ru-RU" dirty="0"/>
          </a:p>
        </p:txBody>
      </p:sp>
      <p:sp>
        <p:nvSpPr>
          <p:cNvPr id="4" name="Объект 2">
            <a:extLst>
              <a:ext uri="{FF2B5EF4-FFF2-40B4-BE49-F238E27FC236}">
                <a16:creationId xmlns:a16="http://schemas.microsoft.com/office/drawing/2014/main" xmlns="" id="{E42E3B97-6F53-571A-74A5-3ABC3DE100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7928" y="889717"/>
            <a:ext cx="7886700" cy="3263504"/>
          </a:xfrm>
        </p:spPr>
        <p:txBody>
          <a:bodyPr/>
          <a:lstStyle/>
          <a:p>
            <a:pPr marL="0" indent="0" algn="ctr">
              <a:buNone/>
            </a:pPr>
            <a:r>
              <a:rPr lang="ru-RU" dirty="0"/>
              <a:t>Для проекта планируется подготовить </a:t>
            </a:r>
            <a:r>
              <a:rPr lang="ru-RU" dirty="0" smtClean="0"/>
              <a:t>сайт, </a:t>
            </a:r>
          </a:p>
          <a:p>
            <a:pPr marL="0" indent="0" algn="ctr">
              <a:buNone/>
            </a:pPr>
            <a:r>
              <a:rPr lang="ru-RU" dirty="0" smtClean="0"/>
              <a:t>на котором будет размещена информация </a:t>
            </a:r>
          </a:p>
          <a:p>
            <a:pPr marL="0" indent="0" algn="ctr">
              <a:buNone/>
            </a:pPr>
            <a:r>
              <a:rPr lang="ru-RU" dirty="0" smtClean="0"/>
              <a:t>о курсе подготовки специалистов – оптиков </a:t>
            </a:r>
          </a:p>
          <a:p>
            <a:pPr marL="0" indent="0" algn="ctr">
              <a:buNone/>
            </a:pPr>
            <a:r>
              <a:rPr lang="ru-RU" dirty="0" smtClean="0"/>
              <a:t>и </a:t>
            </a:r>
            <a:r>
              <a:rPr lang="ru-RU" dirty="0" err="1" smtClean="0"/>
              <a:t>приеме</a:t>
            </a:r>
            <a:r>
              <a:rPr lang="ru-RU" dirty="0" smtClean="0"/>
              <a:t> заказов на изготовление </a:t>
            </a:r>
          </a:p>
          <a:p>
            <a:pPr marL="0" indent="0" algn="ctr">
              <a:buNone/>
            </a:pPr>
            <a:r>
              <a:rPr lang="ru-RU" dirty="0" smtClean="0"/>
              <a:t>и обработку оптических элементов, </a:t>
            </a:r>
          </a:p>
          <a:p>
            <a:pPr marL="0" indent="0" algn="ctr">
              <a:buNone/>
            </a:pPr>
            <a:r>
              <a:rPr lang="ru-RU" dirty="0" smtClean="0"/>
              <a:t>примеры готовой продукции и перечень оказываемых услуг.</a:t>
            </a:r>
          </a:p>
          <a:p>
            <a:pPr marL="0" indent="0" algn="ctr">
              <a:buNone/>
            </a:pPr>
            <a:r>
              <a:rPr lang="ru-RU" dirty="0" smtClean="0">
                <a:solidFill>
                  <a:schemeClr val="accent1"/>
                </a:solidFill>
              </a:rPr>
              <a:t>Сейчас сайт на стадии разработки дизайна. </a:t>
            </a:r>
            <a:endParaRPr lang="ru-RU" dirty="0">
              <a:solidFill>
                <a:schemeClr val="accent1"/>
              </a:solidFill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1F4092B9-F737-39BD-AA1D-07F7B20DDC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15014" y="3803650"/>
            <a:ext cx="1456359" cy="1339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19207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9"/>
          <p:cNvSpPr txBox="1">
            <a:spLocks noGrp="1"/>
          </p:cNvSpPr>
          <p:nvPr>
            <p:ph type="title"/>
          </p:nvPr>
        </p:nvSpPr>
        <p:spPr>
          <a:xfrm>
            <a:off x="267095" y="177396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/>
              <a:t>Результаты пользовательского тестирования</a:t>
            </a:r>
            <a:endParaRPr dirty="0">
              <a:latin typeface="Abadi" panose="020B0604020104020204" pitchFamily="34" charset="0"/>
            </a:endParaRPr>
          </a:p>
        </p:txBody>
      </p:sp>
      <p:sp>
        <p:nvSpPr>
          <p:cNvPr id="92" name="Google Shape;92;p19"/>
          <p:cNvSpPr txBox="1">
            <a:spLocks noGrp="1"/>
          </p:cNvSpPr>
          <p:nvPr>
            <p:ph type="body" idx="1"/>
          </p:nvPr>
        </p:nvSpPr>
        <p:spPr>
          <a:xfrm>
            <a:off x="356305" y="684123"/>
            <a:ext cx="7586888" cy="396593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lnSpcReduction="10000"/>
          </a:bodyPr>
          <a:lstStyle/>
          <a:p>
            <a:pPr marL="0" lvl="0" indent="0">
              <a:buNone/>
            </a:pPr>
            <a:r>
              <a:rPr lang="ru-RU" sz="1600" dirty="0">
                <a:solidFill>
                  <a:schemeClr val="dk1"/>
                </a:solidFill>
              </a:rPr>
              <a:t>Тестирование проводилось в рамках существующей лаборатории по выращиванию кристаллов на базе </a:t>
            </a:r>
            <a:r>
              <a:rPr lang="ru-RU" sz="1600" dirty="0">
                <a:solidFill>
                  <a:schemeClr val="accent1"/>
                </a:solidFill>
              </a:rPr>
              <a:t>Тверского Государственного Университета (ТвГУ</a:t>
            </a:r>
            <a:r>
              <a:rPr lang="ru-RU" sz="1600" dirty="0" smtClean="0">
                <a:solidFill>
                  <a:schemeClr val="accent1"/>
                </a:solidFill>
              </a:rPr>
              <a:t>).</a:t>
            </a:r>
          </a:p>
          <a:p>
            <a:pPr marL="0" lvl="0" indent="0">
              <a:buNone/>
            </a:pPr>
            <a:endParaRPr lang="ru-RU" sz="1600" dirty="0">
              <a:solidFill>
                <a:schemeClr val="accent1"/>
              </a:solidFill>
            </a:endParaRPr>
          </a:p>
          <a:p>
            <a:pPr marL="0" lvl="0" indent="0">
              <a:buNone/>
            </a:pPr>
            <a:r>
              <a:rPr lang="ru-RU" sz="1800" dirty="0" smtClean="0">
                <a:solidFill>
                  <a:schemeClr val="accent1"/>
                </a:solidFill>
              </a:rPr>
              <a:t>Лаборатория уже работает с:</a:t>
            </a:r>
          </a:p>
          <a:p>
            <a:pPr marL="0" lvl="0" indent="0">
              <a:buNone/>
            </a:pPr>
            <a:r>
              <a:rPr lang="ru-RU" sz="1600" b="1" dirty="0" smtClean="0">
                <a:solidFill>
                  <a:schemeClr val="accent1"/>
                </a:solidFill>
              </a:rPr>
              <a:t>●</a:t>
            </a:r>
            <a:r>
              <a:rPr lang="ru-RU" sz="1600" b="1" dirty="0" smtClean="0"/>
              <a:t> Федеральное </a:t>
            </a:r>
            <a:r>
              <a:rPr lang="ru-RU" sz="1600" b="1" dirty="0"/>
              <a:t>государственное унитарное предприятие «Всероссийский научно-исследовательский институт физико-технических и радиотехнических измерений» </a:t>
            </a:r>
            <a:endParaRPr lang="ru-RU" sz="1600" b="1" dirty="0"/>
          </a:p>
          <a:p>
            <a:pPr marL="0" lvl="0" indent="0">
              <a:buNone/>
            </a:pPr>
            <a:r>
              <a:rPr lang="ru-RU" sz="1600" b="1" dirty="0">
                <a:solidFill>
                  <a:schemeClr val="accent1"/>
                </a:solidFill>
              </a:rPr>
              <a:t>●</a:t>
            </a:r>
            <a:r>
              <a:rPr lang="ru-RU" sz="1600" b="1" dirty="0"/>
              <a:t> </a:t>
            </a:r>
            <a:r>
              <a:rPr lang="ru-RU" sz="1600" b="1" dirty="0" smtClean="0"/>
              <a:t>АО </a:t>
            </a:r>
            <a:r>
              <a:rPr lang="ru-RU" sz="1600" b="1" dirty="0"/>
              <a:t>«Сигма-Оптик»</a:t>
            </a:r>
            <a:r>
              <a:rPr lang="ru-RU" sz="1600" b="1" dirty="0"/>
              <a:t> </a:t>
            </a:r>
          </a:p>
          <a:p>
            <a:pPr marL="0" lvl="0" indent="0">
              <a:buNone/>
            </a:pPr>
            <a:r>
              <a:rPr lang="ru-RU" sz="1600" b="1" dirty="0">
                <a:solidFill>
                  <a:schemeClr val="accent1"/>
                </a:solidFill>
              </a:rPr>
              <a:t>●</a:t>
            </a:r>
            <a:r>
              <a:rPr lang="ru-RU" sz="1600" b="1" dirty="0"/>
              <a:t> </a:t>
            </a:r>
            <a:r>
              <a:rPr lang="ru-RU" sz="1600" b="1" dirty="0" smtClean="0"/>
              <a:t>Федеральное </a:t>
            </a:r>
            <a:r>
              <a:rPr lang="ru-RU" sz="1600" b="1" dirty="0"/>
              <a:t>государственное бюджетное учреждение науки Научно-технологический центр уникального приборостроения Российской академии наук</a:t>
            </a:r>
            <a:r>
              <a:rPr lang="ru-RU" sz="1600" b="1" dirty="0"/>
              <a:t>, </a:t>
            </a:r>
            <a:endParaRPr lang="ru-RU" sz="1600" b="1" dirty="0"/>
          </a:p>
          <a:p>
            <a:pPr marL="0" lvl="0" indent="0">
              <a:buNone/>
            </a:pPr>
            <a:r>
              <a:rPr lang="ru-RU" sz="1600" b="1" dirty="0">
                <a:solidFill>
                  <a:schemeClr val="accent1"/>
                </a:solidFill>
              </a:rPr>
              <a:t>●</a:t>
            </a:r>
            <a:r>
              <a:rPr lang="ru-RU" sz="1600" b="1" dirty="0"/>
              <a:t> </a:t>
            </a:r>
            <a:r>
              <a:rPr lang="ru-RU" sz="1600" b="1" dirty="0" smtClean="0"/>
              <a:t>Лаборатория </a:t>
            </a:r>
            <a:r>
              <a:rPr lang="ru-RU" sz="1600" b="1" dirty="0"/>
              <a:t>технологии обработки </a:t>
            </a:r>
            <a:r>
              <a:rPr lang="ru-RU" sz="1600" b="1" dirty="0"/>
              <a:t>кристаллов </a:t>
            </a:r>
            <a:r>
              <a:rPr lang="ru-RU" sz="1600" b="1" dirty="0"/>
              <a:t>Институт кристаллографии имени А.В. </a:t>
            </a:r>
            <a:r>
              <a:rPr lang="ru-RU" sz="1600" b="1" dirty="0"/>
              <a:t>Шубникова РАН</a:t>
            </a:r>
          </a:p>
          <a:p>
            <a:pPr marL="0" lvl="0" indent="0">
              <a:buNone/>
            </a:pPr>
            <a:endParaRPr lang="ru-RU" sz="1800" dirty="0" smtClean="0">
              <a:solidFill>
                <a:schemeClr val="accent1"/>
              </a:solidFill>
            </a:endParaRPr>
          </a:p>
          <a:p>
            <a:pPr marL="0" lvl="0" indent="0" algn="ctr">
              <a:buNone/>
            </a:pPr>
            <a:r>
              <a:rPr lang="ru-RU" sz="1800" dirty="0" smtClean="0">
                <a:solidFill>
                  <a:schemeClr val="accent1"/>
                </a:solidFill>
              </a:rPr>
              <a:t>Выводы</a:t>
            </a:r>
            <a:r>
              <a:rPr lang="ru-RU" sz="1800" dirty="0">
                <a:solidFill>
                  <a:schemeClr val="accent1"/>
                </a:solidFill>
              </a:rPr>
              <a:t>:</a:t>
            </a:r>
          </a:p>
          <a:p>
            <a:pPr marL="0" lvl="0" indent="0" algn="ctr">
              <a:buNone/>
            </a:pPr>
            <a:r>
              <a:rPr lang="ru-RU" sz="1800" dirty="0" smtClean="0">
                <a:solidFill>
                  <a:schemeClr val="dk1"/>
                </a:solidFill>
              </a:rPr>
              <a:t>Без увеличения числа оптиков - технологов </a:t>
            </a:r>
            <a:r>
              <a:rPr lang="ru-RU" sz="1800" dirty="0"/>
              <a:t>невозможно</a:t>
            </a:r>
            <a:r>
              <a:rPr lang="ru-RU" sz="1800" dirty="0">
                <a:solidFill>
                  <a:schemeClr val="dk1"/>
                </a:solidFill>
              </a:rPr>
              <a:t> </a:t>
            </a:r>
            <a:endParaRPr lang="ru-RU" sz="1800" dirty="0" smtClean="0">
              <a:solidFill>
                <a:schemeClr val="dk1"/>
              </a:solidFill>
            </a:endParaRPr>
          </a:p>
          <a:p>
            <a:pPr marL="0" lvl="0" indent="0" algn="ctr">
              <a:buNone/>
            </a:pPr>
            <a:r>
              <a:rPr lang="ru-RU" sz="1800" b="1" dirty="0"/>
              <a:t>● </a:t>
            </a:r>
            <a:r>
              <a:rPr lang="ru-RU" sz="1800" dirty="0" smtClean="0">
                <a:solidFill>
                  <a:schemeClr val="accent1"/>
                </a:solidFill>
              </a:rPr>
              <a:t>своевременно</a:t>
            </a:r>
            <a:r>
              <a:rPr lang="ru-RU" sz="1800" dirty="0" smtClean="0">
                <a:solidFill>
                  <a:schemeClr val="dk1"/>
                </a:solidFill>
              </a:rPr>
              <a:t> </a:t>
            </a:r>
            <a:r>
              <a:rPr lang="ru-RU" sz="1800" dirty="0" smtClean="0">
                <a:solidFill>
                  <a:schemeClr val="accent1"/>
                </a:solidFill>
              </a:rPr>
              <a:t>выполнять </a:t>
            </a:r>
            <a:r>
              <a:rPr lang="ru-RU" sz="1800" dirty="0">
                <a:solidFill>
                  <a:schemeClr val="accent1"/>
                </a:solidFill>
              </a:rPr>
              <a:t>заказы в полном </a:t>
            </a:r>
            <a:r>
              <a:rPr lang="ru-RU" sz="1800" dirty="0" smtClean="0">
                <a:solidFill>
                  <a:schemeClr val="accent1"/>
                </a:solidFill>
              </a:rPr>
              <a:t>объёме </a:t>
            </a:r>
          </a:p>
          <a:p>
            <a:pPr marL="0" lvl="0" indent="0" algn="ctr">
              <a:buNone/>
            </a:pPr>
            <a:r>
              <a:rPr lang="ru-RU" sz="1800" b="1" dirty="0"/>
              <a:t>● </a:t>
            </a:r>
            <a:r>
              <a:rPr lang="ru-RU" sz="1800" dirty="0" smtClean="0">
                <a:solidFill>
                  <a:schemeClr val="accent1"/>
                </a:solidFill>
              </a:rPr>
              <a:t>разрабатывать технологии обработки новых материалов </a:t>
            </a:r>
          </a:p>
          <a:p>
            <a:pPr marL="0" lvl="0" indent="0" algn="ctr">
              <a:buNone/>
            </a:pPr>
            <a:r>
              <a:rPr lang="ru-RU" sz="1800" b="1" dirty="0"/>
              <a:t>● </a:t>
            </a:r>
            <a:r>
              <a:rPr lang="ru-RU" sz="1800" dirty="0" smtClean="0">
                <a:solidFill>
                  <a:schemeClr val="accent1"/>
                </a:solidFill>
              </a:rPr>
              <a:t>снижать долю импорта материалов  </a:t>
            </a:r>
            <a:endParaRPr lang="ru-RU" sz="1800" dirty="0">
              <a:solidFill>
                <a:schemeClr val="accent1"/>
              </a:solidFill>
            </a:endParaRPr>
          </a:p>
          <a:p>
            <a:pPr marL="0" lvl="0" indent="0" algn="ctr">
              <a:buNone/>
            </a:pPr>
            <a:r>
              <a:rPr lang="ru-RU" sz="1800" b="1" dirty="0"/>
              <a:t>● </a:t>
            </a:r>
            <a:r>
              <a:rPr lang="ru-RU" sz="1800" dirty="0" smtClean="0">
                <a:solidFill>
                  <a:schemeClr val="accent1"/>
                </a:solidFill>
              </a:rPr>
              <a:t>сохранять стратегически важную технологию</a:t>
            </a:r>
            <a:endParaRPr sz="1800" b="1" dirty="0">
              <a:latin typeface="Abadi" panose="020B0604020104020204" pitchFamily="34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 flipV="1">
            <a:off x="613155" y="2961568"/>
            <a:ext cx="6941507" cy="143343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F2E6602F-F1B4-4152-0790-DC5CD66B3DD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15014" y="3803650"/>
            <a:ext cx="1456359" cy="133985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20"/>
          <p:cNvSpPr txBox="1">
            <a:spLocks noGrp="1"/>
          </p:cNvSpPr>
          <p:nvPr>
            <p:ph type="title"/>
          </p:nvPr>
        </p:nvSpPr>
        <p:spPr>
          <a:xfrm>
            <a:off x="886664" y="786177"/>
            <a:ext cx="7426064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 fontScale="90000"/>
          </a:bodyPr>
          <a:lstStyle/>
          <a:p>
            <a:r>
              <a:rPr lang="ru" dirty="0" smtClean="0"/>
              <a:t/>
            </a:r>
            <a:br>
              <a:rPr lang="ru" dirty="0" smtClean="0"/>
            </a:br>
            <a:r>
              <a:rPr lang="ru" dirty="0"/>
              <a:t/>
            </a:r>
            <a:br>
              <a:rPr lang="ru" dirty="0"/>
            </a:br>
            <a:r>
              <a:rPr lang="ru" dirty="0" smtClean="0"/>
              <a:t/>
            </a:r>
            <a:br>
              <a:rPr lang="ru" dirty="0" smtClean="0"/>
            </a:br>
            <a:r>
              <a:rPr lang="ru" dirty="0" smtClean="0"/>
              <a:t>Экономика </a:t>
            </a:r>
            <a:r>
              <a:rPr lang="ru" dirty="0"/>
              <a:t>проекта: предположения и </a:t>
            </a:r>
            <a:r>
              <a:rPr lang="ru" dirty="0" smtClean="0"/>
              <a:t>вопросы</a:t>
            </a:r>
            <a:br>
              <a:rPr lang="ru" dirty="0" smtClean="0"/>
            </a:br>
            <a:r>
              <a:rPr lang="ru" dirty="0"/>
              <a:t/>
            </a:r>
            <a:br>
              <a:rPr lang="ru" dirty="0"/>
            </a:br>
            <a:r>
              <a:rPr lang="ru" dirty="0"/>
              <a:t>Как посчитать рынок, если часть его находится не в открытом доступе?</a:t>
            </a:r>
            <a:br>
              <a:rPr lang="ru" dirty="0"/>
            </a:br>
            <a:endParaRPr dirty="0">
              <a:latin typeface="Abadi" panose="020B0604020104020204" pitchFamily="34" charset="0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0333B966-B780-B6C4-2125-D1A26A581C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15014" y="3803650"/>
            <a:ext cx="1456359" cy="133985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1"/>
          <p:cNvSpPr txBox="1">
            <a:spLocks noGrp="1"/>
          </p:cNvSpPr>
          <p:nvPr>
            <p:ph type="title"/>
          </p:nvPr>
        </p:nvSpPr>
        <p:spPr>
          <a:xfrm>
            <a:off x="311701" y="90152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/>
              <a:t>Аналоги </a:t>
            </a:r>
            <a:r>
              <a:rPr lang="ru-RU" dirty="0"/>
              <a:t>подготовки</a:t>
            </a:r>
            <a:r>
              <a:rPr lang="ru-RU" sz="1800" i="1" dirty="0">
                <a:effectLst/>
                <a:latin typeface="Nunito" pitchFamily="2" charset="-52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/>
              <a:t>специалистов</a:t>
            </a:r>
            <a:endParaRPr dirty="0">
              <a:latin typeface="Abadi" panose="020B0604020104020204" pitchFamily="34" charset="0"/>
            </a:endParaRPr>
          </a:p>
        </p:txBody>
      </p:sp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xmlns="" id="{8F33F024-B2C9-B633-210A-B404999F4A6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15714573"/>
              </p:ext>
            </p:extLst>
          </p:nvPr>
        </p:nvGraphicFramePr>
        <p:xfrm>
          <a:off x="222799" y="639904"/>
          <a:ext cx="6992215" cy="4157876"/>
        </p:xfrm>
        <a:graphic>
          <a:graphicData uri="http://schemas.openxmlformats.org/drawingml/2006/table">
            <a:tbl>
              <a:tblPr firstRow="1" firstCol="1" bandRow="1">
                <a:tableStyleId>{BC89EF96-8CEA-46FF-86C4-4CE0E7609802}</a:tableStyleId>
              </a:tblPr>
              <a:tblGrid>
                <a:gridCol w="2129803">
                  <a:extLst>
                    <a:ext uri="{9D8B030D-6E8A-4147-A177-3AD203B41FA5}">
                      <a16:colId xmlns:a16="http://schemas.microsoft.com/office/drawing/2014/main" xmlns="" val="1041508446"/>
                    </a:ext>
                  </a:extLst>
                </a:gridCol>
                <a:gridCol w="2478430">
                  <a:extLst>
                    <a:ext uri="{9D8B030D-6E8A-4147-A177-3AD203B41FA5}">
                      <a16:colId xmlns:a16="http://schemas.microsoft.com/office/drawing/2014/main" xmlns="" val="3077319290"/>
                    </a:ext>
                  </a:extLst>
                </a:gridCol>
                <a:gridCol w="1362085">
                  <a:extLst>
                    <a:ext uri="{9D8B030D-6E8A-4147-A177-3AD203B41FA5}">
                      <a16:colId xmlns:a16="http://schemas.microsoft.com/office/drawing/2014/main" xmlns="" val="1203364409"/>
                    </a:ext>
                  </a:extLst>
                </a:gridCol>
                <a:gridCol w="1021897">
                  <a:extLst>
                    <a:ext uri="{9D8B030D-6E8A-4147-A177-3AD203B41FA5}">
                      <a16:colId xmlns:a16="http://schemas.microsoft.com/office/drawing/2014/main" xmlns="" val="3850316712"/>
                    </a:ext>
                  </a:extLst>
                </a:gridCol>
              </a:tblGrid>
              <a:tr h="43391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 dirty="0">
                          <a:effectLst/>
                        </a:rPr>
                        <a:t> Поставщик услуг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195" marR="33195" marT="0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 dirty="0">
                          <a:effectLst/>
                        </a:rPr>
                        <a:t>Форма обучения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195" marR="33195" marT="0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 dirty="0">
                          <a:effectLst/>
                        </a:rPr>
                        <a:t>Срок обучения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195" marR="33195" marT="0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 dirty="0">
                          <a:effectLst/>
                        </a:rPr>
                        <a:t>Обработка оптических элементов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195" marR="33195" marT="0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114051356"/>
                  </a:ext>
                </a:extLst>
              </a:tr>
              <a:tr h="24812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 dirty="0">
                          <a:effectLst/>
                        </a:rPr>
                        <a:t>Предлагаемое решение на базе </a:t>
                      </a:r>
                      <a:r>
                        <a:rPr lang="ru-RU" sz="1100" dirty="0" err="1">
                          <a:effectLst/>
                        </a:rPr>
                        <a:t>ТвГУ</a:t>
                      </a:r>
                      <a:r>
                        <a:rPr lang="ru-RU" sz="1100" dirty="0">
                          <a:effectLst/>
                        </a:rPr>
                        <a:t> (курс на базе физики, радиофизики)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195" marR="33195" marT="0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 b="1" dirty="0" smtClean="0">
                          <a:effectLst/>
                        </a:rPr>
                        <a:t>Бюджет</a:t>
                      </a:r>
                      <a:endParaRPr lang="ru-RU" sz="11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195" marR="33195" marT="0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 b="1" dirty="0" smtClean="0">
                          <a:effectLst/>
                        </a:rPr>
                        <a:t>2 - 3 года</a:t>
                      </a:r>
                      <a:endParaRPr lang="ru-RU" sz="11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195" marR="33195" marT="0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effectLst/>
                        </a:rPr>
                        <a:t>Да</a:t>
                      </a:r>
                      <a:endParaRPr lang="ru-RU" sz="11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195" marR="33195" marT="0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923759131"/>
                  </a:ext>
                </a:extLst>
              </a:tr>
              <a:tr h="63922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 dirty="0">
                          <a:effectLst/>
                        </a:rPr>
                        <a:t>МГУ им. Ломоносова Геологический факультет. Кафедра кристаллографии и кристаллохимии</a:t>
                      </a:r>
                    </a:p>
                  </a:txBody>
                  <a:tcPr marL="33195" marR="33195" marT="0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ru-RU" sz="1100" dirty="0" smtClean="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 dirty="0" smtClean="0">
                          <a:effectLst/>
                        </a:rPr>
                        <a:t>Бюджет/платное </a:t>
                      </a:r>
                      <a:r>
                        <a:rPr lang="ru-RU" sz="1100" dirty="0">
                          <a:effectLst/>
                        </a:rPr>
                        <a:t>(462,25 тыс. руб. в год)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195" marR="33195" marT="0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ru-RU" sz="1100" dirty="0" smtClean="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 dirty="0" smtClean="0">
                          <a:effectLst/>
                        </a:rPr>
                        <a:t>2 </a:t>
                      </a:r>
                      <a:r>
                        <a:rPr lang="ru-RU" sz="1100" dirty="0">
                          <a:effectLst/>
                        </a:rPr>
                        <a:t>года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195" marR="33195" marT="0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 smtClean="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</a:rPr>
                        <a:t>Нет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195" marR="33195" marT="0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71606587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 dirty="0">
                          <a:effectLst/>
                        </a:rPr>
                        <a:t>Академия огранки г. Москва 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195" marR="33195" marT="0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 dirty="0">
                          <a:effectLst/>
                        </a:rPr>
                        <a:t>Платное (25 000 -81 000 рублей)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195" marR="33195" marT="0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0" lvl="1" indent="0" algn="l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100" dirty="0">
                          <a:effectLst/>
                        </a:rPr>
                        <a:t>2 недели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195" marR="33195" marT="0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Нет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195" marR="33195" marT="0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06405570"/>
                  </a:ext>
                </a:extLst>
              </a:tr>
              <a:tr h="72680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 dirty="0">
                          <a:effectLst/>
                        </a:rPr>
                        <a:t>Государственное автономное профессиональное образовательное учреждение города Москвы «КП № 11». 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195" marR="33195" marT="0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ru-RU" sz="1100" dirty="0" smtClean="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 dirty="0" smtClean="0">
                          <a:effectLst/>
                        </a:rPr>
                        <a:t>Бюджет/платное </a:t>
                      </a:r>
                      <a:r>
                        <a:rPr lang="ru-RU" sz="1100" dirty="0">
                          <a:effectLst/>
                        </a:rPr>
                        <a:t>(206 000 рублей за год)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195" marR="33195" marT="0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 dirty="0">
                          <a:effectLst/>
                        </a:rPr>
                        <a:t>10 </a:t>
                      </a:r>
                      <a:r>
                        <a:rPr lang="ru-RU" sz="1100" dirty="0" smtClean="0">
                          <a:effectLst/>
                        </a:rPr>
                        <a:t>месяцев</a:t>
                      </a:r>
                      <a:r>
                        <a:rPr lang="ru-RU" sz="1100" baseline="0" dirty="0" smtClean="0">
                          <a:effectLst/>
                        </a:rPr>
                        <a:t> –</a:t>
                      </a:r>
                      <a:r>
                        <a:rPr lang="ru-RU" sz="1100" dirty="0" smtClean="0">
                          <a:effectLst/>
                        </a:rPr>
                        <a:t>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 dirty="0" smtClean="0">
                          <a:effectLst/>
                        </a:rPr>
                        <a:t>2 </a:t>
                      </a:r>
                      <a:r>
                        <a:rPr lang="ru-RU" sz="1100" dirty="0">
                          <a:effectLst/>
                        </a:rPr>
                        <a:t>года 10 месяцев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195" marR="33195" marT="0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 smtClean="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</a:rPr>
                        <a:t>Нет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195" marR="33195" marT="0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289241813"/>
                  </a:ext>
                </a:extLst>
              </a:tr>
              <a:tr h="56087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 dirty="0">
                          <a:effectLst/>
                        </a:rPr>
                        <a:t>СПГУ им. Г.В. Плеханова. Кафедра минералогии, кристаллографии и петрографии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195" marR="33195" marT="0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 dirty="0" smtClean="0">
                          <a:effectLst/>
                        </a:rPr>
                        <a:t>Бюджет</a:t>
                      </a:r>
                      <a:r>
                        <a:rPr lang="ru-RU" sz="1100" dirty="0">
                          <a:effectLst/>
                        </a:rPr>
                        <a:t>/ Платное (300000 руб. за семестр)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195" marR="33195" marT="0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0" lvl="1" indent="0" algn="l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100" dirty="0">
                          <a:effectLst/>
                        </a:rPr>
                        <a:t>6 лет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195" marR="33195" marT="0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Нет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195" marR="33195" marT="0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003368321"/>
                  </a:ext>
                </a:extLst>
              </a:tr>
              <a:tr h="37419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 dirty="0">
                          <a:effectLst/>
                        </a:rPr>
                        <a:t>Школа Ювелирного Мастерства г.  Санкт-Петербург: Курс «Художественной огранки»</a:t>
                      </a:r>
                    </a:p>
                  </a:txBody>
                  <a:tcPr marL="33195" marR="33195" marT="0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 dirty="0">
                          <a:effectLst/>
                        </a:rPr>
                        <a:t>Платное (14500 руб. в месяц)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195" marR="33195" marT="0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 dirty="0">
                          <a:effectLst/>
                        </a:rPr>
                        <a:t>4–6 месяцев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195" marR="33195" marT="0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Нет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195" marR="33195" marT="0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103427092"/>
                  </a:ext>
                </a:extLst>
              </a:tr>
              <a:tr h="22135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 dirty="0">
                          <a:effectLst/>
                        </a:rPr>
                        <a:t>Школа ювелирной техники и рисунка «METALLONOBILE»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195" marR="33195" marT="0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 dirty="0">
                          <a:effectLst/>
                        </a:rPr>
                        <a:t>Платное (100 422 руб. в месяц)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195" marR="33195" marT="0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100" dirty="0" smtClean="0">
                          <a:effectLst/>
                        </a:rPr>
                        <a:t>1 месяц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195" marR="33195" marT="0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Нет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195" marR="33195" marT="0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990740752"/>
                  </a:ext>
                </a:extLst>
              </a:tr>
            </a:tbl>
          </a:graphicData>
        </a:graphic>
      </p:graphicFrame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0AC85B50-3570-6350-CED5-2AF466613C0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15014" y="3803650"/>
            <a:ext cx="1456359" cy="133985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6F005B4-A41C-3F8A-A0E9-F458697F7C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3796" y="105333"/>
            <a:ext cx="8694141" cy="603005"/>
          </a:xfrm>
        </p:spPr>
        <p:txBody>
          <a:bodyPr>
            <a:normAutofit fontScale="90000"/>
          </a:bodyPr>
          <a:lstStyle/>
          <a:p>
            <a:r>
              <a:rPr lang="ru-RU" sz="2300" dirty="0"/>
              <a:t>Аналоги по</a:t>
            </a:r>
            <a:r>
              <a:rPr lang="ru-RU" sz="1800" dirty="0">
                <a:effectLst/>
                <a:latin typeface="Nunito" pitchFamily="2" charset="-52"/>
                <a:ea typeface="Nunito" pitchFamily="2" charset="-52"/>
                <a:cs typeface="Nunito" pitchFamily="2" charset="-52"/>
              </a:rPr>
              <a:t> </a:t>
            </a:r>
            <a:r>
              <a:rPr lang="ru-RU" sz="2300" dirty="0"/>
              <a:t>производству оптических элементов </a:t>
            </a:r>
            <a:r>
              <a:rPr lang="ru-RU" sz="2300" dirty="0" smtClean="0"/>
              <a:t/>
            </a:r>
            <a:br>
              <a:rPr lang="ru-RU" sz="2300" dirty="0" smtClean="0"/>
            </a:br>
            <a:r>
              <a:rPr lang="ru-RU" sz="2300" dirty="0" smtClean="0"/>
              <a:t>и </a:t>
            </a:r>
            <a:r>
              <a:rPr lang="ru-RU" sz="2300" dirty="0"/>
              <a:t>выращиванию кристаллов </a:t>
            </a:r>
          </a:p>
        </p:txBody>
      </p:sp>
      <p:graphicFrame>
        <p:nvGraphicFramePr>
          <p:cNvPr id="5" name="Схема 4">
            <a:extLst>
              <a:ext uri="{FF2B5EF4-FFF2-40B4-BE49-F238E27FC236}">
                <a16:creationId xmlns:a16="http://schemas.microsoft.com/office/drawing/2014/main" xmlns="" id="{36682825-A3A1-68A8-17FD-FACE3D204B4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43364985"/>
              </p:ext>
            </p:extLst>
          </p:nvPr>
        </p:nvGraphicFramePr>
        <p:xfrm>
          <a:off x="-723900" y="800100"/>
          <a:ext cx="8102600" cy="407482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C05C4238-DA3A-2E28-CC38-3B273A1714B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215014" y="3803650"/>
            <a:ext cx="1456359" cy="1339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52529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2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/>
              <a:t>Рынок</a:t>
            </a:r>
            <a:endParaRPr dirty="0">
              <a:latin typeface="Abadi" panose="020B0604020104020204" pitchFamily="34" charset="0"/>
            </a:endParaRPr>
          </a:p>
        </p:txBody>
      </p:sp>
      <p:sp>
        <p:nvSpPr>
          <p:cNvPr id="109" name="Google Shape;109;p22"/>
          <p:cNvSpPr txBox="1">
            <a:spLocks noGrp="1"/>
          </p:cNvSpPr>
          <p:nvPr>
            <p:ph type="body" idx="1"/>
          </p:nvPr>
        </p:nvSpPr>
        <p:spPr>
          <a:xfrm>
            <a:off x="311700" y="1538867"/>
            <a:ext cx="3186573" cy="2444313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>
              <a:buNone/>
            </a:pPr>
            <a:endParaRPr lang="ru-RU" sz="2800" dirty="0" smtClean="0">
              <a:solidFill>
                <a:schemeClr val="accent1"/>
              </a:solidFill>
              <a:latin typeface="Abadi" panose="020B0604020104020204" pitchFamily="34" charset="0"/>
            </a:endParaRPr>
          </a:p>
          <a:p>
            <a:pPr marL="0" lvl="0" indent="0" algn="ctr">
              <a:buNone/>
            </a:pPr>
            <a:r>
              <a:rPr lang="en-US" sz="2800" dirty="0" smtClean="0">
                <a:solidFill>
                  <a:schemeClr val="accent1"/>
                </a:solidFill>
                <a:latin typeface="Abadi" panose="020B0604020104020204" pitchFamily="34" charset="0"/>
              </a:rPr>
              <a:t>3.2</a:t>
            </a:r>
            <a:r>
              <a:rPr lang="en-US" sz="2800" dirty="0" smtClean="0">
                <a:latin typeface="Abadi" panose="020B0604020104020204" pitchFamily="34" charset="0"/>
              </a:rPr>
              <a:t> </a:t>
            </a:r>
            <a:r>
              <a:rPr lang="ru-RU" sz="1600" dirty="0"/>
              <a:t>млрд. рублей – </a:t>
            </a:r>
            <a:endParaRPr lang="ru-RU" sz="1600" dirty="0" smtClean="0"/>
          </a:p>
          <a:p>
            <a:pPr marL="0" lvl="0" indent="0" algn="ctr">
              <a:buNone/>
            </a:pPr>
            <a:r>
              <a:rPr lang="ru-RU" sz="1600" dirty="0">
                <a:latin typeface="Abadi" panose="020B0604020104020204" pitchFamily="34" charset="0"/>
              </a:rPr>
              <a:t>м</a:t>
            </a:r>
            <a:r>
              <a:rPr lang="ru-RU" sz="1600" dirty="0" smtClean="0">
                <a:latin typeface="Abadi" panose="020B0604020104020204" pitchFamily="34" charset="0"/>
              </a:rPr>
              <a:t>ировой </a:t>
            </a:r>
            <a:r>
              <a:rPr lang="en-US" sz="1600" dirty="0" smtClean="0">
                <a:latin typeface="Abadi" panose="020B0604020104020204" pitchFamily="34" charset="0"/>
              </a:rPr>
              <a:t>B2G </a:t>
            </a:r>
            <a:r>
              <a:rPr lang="ru-RU" sz="1600" dirty="0"/>
              <a:t>сегмент рынка оптических элементов</a:t>
            </a:r>
          </a:p>
          <a:p>
            <a:pPr marL="0" lvl="0" indent="0">
              <a:buNone/>
            </a:pPr>
            <a:endParaRPr lang="ru-RU" sz="1600" dirty="0"/>
          </a:p>
          <a:p>
            <a:pPr marL="0" lvl="0" indent="0">
              <a:buNone/>
            </a:pPr>
            <a:endParaRPr lang="ru-RU" sz="1600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3192" y="1418850"/>
            <a:ext cx="3800608" cy="2785926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 flipV="1">
            <a:off x="4422531" y="4204776"/>
            <a:ext cx="2890513" cy="374818"/>
          </a:xfrm>
          <a:prstGeom prst="rect">
            <a:avLst/>
          </a:prstGeo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3AF40367-9BC6-0589-1768-65F9945EA5A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15014" y="3803650"/>
            <a:ext cx="1456359" cy="133985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90294" y="941796"/>
            <a:ext cx="8281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dirty="0"/>
              <a:t>К 2031 году мировой рынок высокоточной оптики достигнет 60 033,6 </a:t>
            </a:r>
            <a:r>
              <a:rPr lang="ru-RU" dirty="0" smtClean="0"/>
              <a:t>млн </a:t>
            </a:r>
            <a:r>
              <a:rPr lang="en-US" dirty="0" smtClean="0"/>
              <a:t>$</a:t>
            </a:r>
            <a:endParaRPr lang="ru-RU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23"/>
          <p:cNvSpPr txBox="1">
            <a:spLocks noGrp="1"/>
          </p:cNvSpPr>
          <p:nvPr>
            <p:ph type="title"/>
          </p:nvPr>
        </p:nvSpPr>
        <p:spPr>
          <a:xfrm>
            <a:off x="255943" y="12164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/>
              <a:t>Бизнес-модель</a:t>
            </a:r>
            <a:endParaRPr dirty="0">
              <a:latin typeface="Abadi" panose="020B0604020104020204" pitchFamily="34" charset="0"/>
            </a:endParaRPr>
          </a:p>
        </p:txBody>
      </p:sp>
      <p:sp>
        <p:nvSpPr>
          <p:cNvPr id="115" name="Google Shape;115;p23"/>
          <p:cNvSpPr txBox="1">
            <a:spLocks noGrp="1"/>
          </p:cNvSpPr>
          <p:nvPr>
            <p:ph type="body" idx="1"/>
          </p:nvPr>
        </p:nvSpPr>
        <p:spPr>
          <a:xfrm>
            <a:off x="300549" y="572611"/>
            <a:ext cx="8218983" cy="401054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85000" lnSpcReduction="20000"/>
          </a:bodyPr>
          <a:lstStyle/>
          <a:p>
            <a:pPr marL="0" lvl="0" indent="0">
              <a:buNone/>
            </a:pPr>
            <a:r>
              <a:rPr lang="ru" sz="1500" dirty="0">
                <a:solidFill>
                  <a:schemeClr val="dk1"/>
                </a:solidFill>
              </a:rPr>
              <a:t>Нашими </a:t>
            </a:r>
            <a:r>
              <a:rPr lang="ru" sz="1500" dirty="0" smtClean="0">
                <a:solidFill>
                  <a:schemeClr val="dk1"/>
                </a:solidFill>
              </a:rPr>
              <a:t>заказчиками уже являются:</a:t>
            </a:r>
          </a:p>
          <a:p>
            <a:pPr marL="0" lvl="0" indent="0">
              <a:buNone/>
            </a:pPr>
            <a:r>
              <a:rPr lang="ru-RU" sz="1500" dirty="0">
                <a:solidFill>
                  <a:schemeClr val="accent1"/>
                </a:solidFill>
              </a:rPr>
              <a:t>●</a:t>
            </a:r>
            <a:r>
              <a:rPr lang="ru-RU" sz="1500" dirty="0"/>
              <a:t> Федеральное государственное унитарное предприятие «Всероссийский научно-исследовательский институт физико-технических и радиотехнических измерений» </a:t>
            </a:r>
          </a:p>
          <a:p>
            <a:pPr marL="0" lvl="0" indent="0">
              <a:buNone/>
            </a:pPr>
            <a:r>
              <a:rPr lang="ru-RU" sz="1500" dirty="0">
                <a:solidFill>
                  <a:schemeClr val="accent1"/>
                </a:solidFill>
              </a:rPr>
              <a:t>●</a:t>
            </a:r>
            <a:r>
              <a:rPr lang="ru-RU" sz="1500" dirty="0"/>
              <a:t> АО «Сигма-Оптик» </a:t>
            </a:r>
          </a:p>
          <a:p>
            <a:pPr marL="0" lvl="0" indent="0">
              <a:buNone/>
            </a:pPr>
            <a:r>
              <a:rPr lang="ru-RU" sz="1500" dirty="0">
                <a:solidFill>
                  <a:schemeClr val="accent1"/>
                </a:solidFill>
              </a:rPr>
              <a:t>●</a:t>
            </a:r>
            <a:r>
              <a:rPr lang="ru-RU" sz="1500" dirty="0"/>
              <a:t> Федеральное государственное бюджетное учреждение науки Научно-технологический центр уникального приборостроения Российской академии наук, </a:t>
            </a:r>
          </a:p>
          <a:p>
            <a:pPr marL="0" lvl="0" indent="0">
              <a:buNone/>
            </a:pPr>
            <a:r>
              <a:rPr lang="ru-RU" sz="1500" dirty="0">
                <a:solidFill>
                  <a:schemeClr val="accent1"/>
                </a:solidFill>
              </a:rPr>
              <a:t>●</a:t>
            </a:r>
            <a:r>
              <a:rPr lang="ru-RU" sz="1500" dirty="0"/>
              <a:t> Лаборатория технологии обработки кристаллов Институт кристаллографии имени А.В. Шубникова </a:t>
            </a:r>
            <a:r>
              <a:rPr lang="ru-RU" sz="1500" dirty="0" smtClean="0"/>
              <a:t>РАН</a:t>
            </a:r>
          </a:p>
          <a:p>
            <a:pPr marL="0" indent="0">
              <a:spcBef>
                <a:spcPts val="1200"/>
              </a:spcBef>
              <a:buNone/>
            </a:pPr>
            <a:r>
              <a:rPr lang="ru-RU" sz="1500" dirty="0" smtClean="0">
                <a:solidFill>
                  <a:schemeClr val="dk1"/>
                </a:solidFill>
              </a:rPr>
              <a:t>Источниками дохода проекта будут:</a:t>
            </a:r>
          </a:p>
          <a:p>
            <a:pPr marL="342900">
              <a:spcBef>
                <a:spcPts val="1200"/>
              </a:spcBef>
              <a:buAutoNum type="arabicPeriod"/>
            </a:pPr>
            <a:r>
              <a:rPr lang="ru-RU" sz="1500" dirty="0" smtClean="0">
                <a:solidFill>
                  <a:schemeClr val="dk1"/>
                </a:solidFill>
              </a:rPr>
              <a:t>Изготовление оптических элементов</a:t>
            </a:r>
          </a:p>
          <a:p>
            <a:pPr marL="342900">
              <a:spcBef>
                <a:spcPts val="1200"/>
              </a:spcBef>
              <a:buAutoNum type="arabicPeriod"/>
            </a:pPr>
            <a:r>
              <a:rPr lang="ru-RU" sz="1500" dirty="0" smtClean="0">
                <a:solidFill>
                  <a:schemeClr val="dk1"/>
                </a:solidFill>
              </a:rPr>
              <a:t>Обработка оптических элементов</a:t>
            </a:r>
          </a:p>
          <a:p>
            <a:pPr marL="342900">
              <a:spcBef>
                <a:spcPts val="1200"/>
              </a:spcBef>
              <a:buAutoNum type="arabicPeriod"/>
            </a:pPr>
            <a:r>
              <a:rPr lang="ru-RU" sz="1500" dirty="0" smtClean="0">
                <a:solidFill>
                  <a:schemeClr val="dk1"/>
                </a:solidFill>
              </a:rPr>
              <a:t>Подготовка специалистов для внешних заказчиков</a:t>
            </a:r>
          </a:p>
          <a:p>
            <a:pPr marL="0" indent="0">
              <a:spcBef>
                <a:spcPts val="1200"/>
              </a:spcBef>
              <a:buNone/>
            </a:pPr>
            <a:r>
              <a:rPr lang="ru-RU" sz="1500" dirty="0">
                <a:solidFill>
                  <a:schemeClr val="dk1"/>
                </a:solidFill>
              </a:rPr>
              <a:t>Основным каналом распространения будет являться </a:t>
            </a:r>
            <a:r>
              <a:rPr lang="ru-RU" sz="1500" dirty="0">
                <a:solidFill>
                  <a:schemeClr val="accent1"/>
                </a:solidFill>
              </a:rPr>
              <a:t>вебсайт, который находится на этапе проработки </a:t>
            </a:r>
            <a:r>
              <a:rPr lang="ru-RU" sz="1500" dirty="0" smtClean="0">
                <a:solidFill>
                  <a:schemeClr val="accent1"/>
                </a:solidFill>
              </a:rPr>
              <a:t>макета.</a:t>
            </a:r>
            <a:endParaRPr lang="ru-RU" sz="1500" dirty="0">
              <a:solidFill>
                <a:schemeClr val="accent1"/>
              </a:solidFill>
              <a:latin typeface="Abadi" panose="020B0604020104020204" pitchFamily="34" charset="0"/>
            </a:endParaRPr>
          </a:p>
          <a:p>
            <a:pPr marL="0" indent="0" algn="ctr">
              <a:spcBef>
                <a:spcPts val="1200"/>
              </a:spcBef>
              <a:buNone/>
            </a:pPr>
            <a:r>
              <a:rPr lang="ru-RU" sz="1600" u="sng" dirty="0" smtClean="0">
                <a:solidFill>
                  <a:schemeClr val="dk1"/>
                </a:solidFill>
              </a:rPr>
              <a:t>Главная цель нашего проекта:</a:t>
            </a:r>
          </a:p>
          <a:p>
            <a:pPr marL="0" indent="0" algn="ctr">
              <a:spcBef>
                <a:spcPts val="1200"/>
              </a:spcBef>
              <a:buNone/>
            </a:pPr>
            <a:r>
              <a:rPr lang="ru-RU" sz="1600" u="sng" dirty="0" smtClean="0">
                <a:solidFill>
                  <a:schemeClr val="accent1"/>
                </a:solidFill>
              </a:rPr>
              <a:t> </a:t>
            </a:r>
            <a:r>
              <a:rPr lang="ru-RU" sz="1600" b="1" u="sng" dirty="0" smtClean="0">
                <a:solidFill>
                  <a:schemeClr val="accent1"/>
                </a:solidFill>
              </a:rPr>
              <a:t>Сохранение и развитие стратегически важной технологии </a:t>
            </a:r>
          </a:p>
          <a:p>
            <a:pPr marL="0" indent="0" algn="ctr">
              <a:spcBef>
                <a:spcPts val="1200"/>
              </a:spcBef>
              <a:buNone/>
            </a:pPr>
            <a:r>
              <a:rPr lang="ru-RU" sz="1600" b="1" u="sng" dirty="0" smtClean="0">
                <a:solidFill>
                  <a:schemeClr val="accent1"/>
                </a:solidFill>
              </a:rPr>
              <a:t>и поддержка технологического суверенитета России </a:t>
            </a:r>
          </a:p>
          <a:p>
            <a:pPr marL="0" indent="0" algn="ctr">
              <a:spcBef>
                <a:spcPts val="1200"/>
              </a:spcBef>
              <a:buNone/>
            </a:pPr>
            <a:r>
              <a:rPr lang="ru-RU" sz="1600" b="1" u="sng" dirty="0" smtClean="0">
                <a:solidFill>
                  <a:schemeClr val="accent1"/>
                </a:solidFill>
              </a:rPr>
              <a:t>в такой критически важной отрасли, как Фотоника.</a:t>
            </a:r>
            <a:r>
              <a:rPr lang="ru-RU" sz="1600" u="sng" dirty="0">
                <a:solidFill>
                  <a:schemeClr val="dk1"/>
                </a:solidFill>
              </a:rPr>
              <a:t> </a:t>
            </a:r>
            <a:endParaRPr sz="1100" b="1" u="sng" dirty="0">
              <a:solidFill>
                <a:schemeClr val="dk1"/>
              </a:solidFill>
              <a:latin typeface="Abadi" panose="020B0604020104020204" pitchFamily="34" charset="0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badi" panose="020B0604020104020204" pitchFamily="34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DBCEE461-1275-3CFB-0620-1DF34B76C45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15014" y="3803650"/>
            <a:ext cx="1456359" cy="133985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A7DAE39B-7E4D-9B82-E53F-6A95215CA8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2425" y="76479"/>
            <a:ext cx="8439150" cy="533781"/>
          </a:xfrm>
        </p:spPr>
        <p:txBody>
          <a:bodyPr>
            <a:normAutofit fontScale="90000"/>
          </a:bodyPr>
          <a:lstStyle/>
          <a:p>
            <a:pPr algn="l"/>
            <a:r>
              <a:rPr lang="ru" dirty="0"/>
              <a:t>Структура издержек</a:t>
            </a:r>
            <a:endParaRPr lang="ru-RU" dirty="0"/>
          </a:p>
        </p:txBody>
      </p:sp>
      <p:graphicFrame>
        <p:nvGraphicFramePr>
          <p:cNvPr id="6" name="Объект 5">
            <a:extLst>
              <a:ext uri="{FF2B5EF4-FFF2-40B4-BE49-F238E27FC236}">
                <a16:creationId xmlns:a16="http://schemas.microsoft.com/office/drawing/2014/main" xmlns="" id="{5AD6B159-DE01-2DDD-2F8E-A7A474AD7F9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37713772"/>
              </p:ext>
            </p:extLst>
          </p:nvPr>
        </p:nvGraphicFramePr>
        <p:xfrm>
          <a:off x="161925" y="598220"/>
          <a:ext cx="7053089" cy="4240486"/>
        </p:xfrm>
        <a:graphic>
          <a:graphicData uri="http://schemas.openxmlformats.org/drawingml/2006/table">
            <a:tbl>
              <a:tblPr>
                <a:tableStyleId>{22838BEF-8BB2-4498-84A7-C5851F593DF1}</a:tableStyleId>
              </a:tblPr>
              <a:tblGrid>
                <a:gridCol w="3746102">
                  <a:extLst>
                    <a:ext uri="{9D8B030D-6E8A-4147-A177-3AD203B41FA5}">
                      <a16:colId xmlns:a16="http://schemas.microsoft.com/office/drawing/2014/main" xmlns="" val="3858696657"/>
                    </a:ext>
                  </a:extLst>
                </a:gridCol>
                <a:gridCol w="1065988">
                  <a:extLst>
                    <a:ext uri="{9D8B030D-6E8A-4147-A177-3AD203B41FA5}">
                      <a16:colId xmlns:a16="http://schemas.microsoft.com/office/drawing/2014/main" xmlns="" val="2464486381"/>
                    </a:ext>
                  </a:extLst>
                </a:gridCol>
                <a:gridCol w="654130">
                  <a:extLst>
                    <a:ext uri="{9D8B030D-6E8A-4147-A177-3AD203B41FA5}">
                      <a16:colId xmlns:a16="http://schemas.microsoft.com/office/drawing/2014/main" xmlns="" val="1879273049"/>
                    </a:ext>
                  </a:extLst>
                </a:gridCol>
                <a:gridCol w="1586869">
                  <a:extLst>
                    <a:ext uri="{9D8B030D-6E8A-4147-A177-3AD203B41FA5}">
                      <a16:colId xmlns:a16="http://schemas.microsoft.com/office/drawing/2014/main" xmlns="" val="2643851748"/>
                    </a:ext>
                  </a:extLst>
                </a:gridCol>
              </a:tblGrid>
              <a:tr h="235354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>
                          <a:effectLst/>
                        </a:rPr>
                        <a:t>Наименование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30" marR="8430" marT="8430" marB="0" anchor="b">
                    <a:lnB w="38100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>
                          <a:effectLst/>
                        </a:rPr>
                        <a:t>Цена, руб.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30" marR="8430" marT="8430" marB="0" anchor="b">
                    <a:lnB w="38100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>
                          <a:effectLst/>
                        </a:rPr>
                        <a:t>Кол-во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30" marR="8430" marT="8430" marB="0" anchor="b">
                    <a:lnB w="38100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>
                          <a:effectLst/>
                        </a:rPr>
                        <a:t>Стоимость, руб.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30" marR="8430" marT="8430" marB="0" anchor="b">
                    <a:lnB w="38100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500999605"/>
                  </a:ext>
                </a:extLst>
              </a:tr>
              <a:tr h="229802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>
                          <a:effectLst/>
                        </a:rPr>
                        <a:t>Муфельная печь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30" marR="8430" marT="8430" marB="0" anchor="b">
                    <a:lnT w="38100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</a:rPr>
                        <a:t>300 000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30" marR="8430" marT="8430" marB="0" anchor="b">
                    <a:lnT w="38100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</a:rPr>
                        <a:t>2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30" marR="8430" marT="8430" marB="0" anchor="b">
                    <a:lnT w="38100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</a:rPr>
                        <a:t>600 000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30" marR="8430" marT="8430" marB="0" anchor="b">
                    <a:lnT w="38100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816007485"/>
                  </a:ext>
                </a:extLst>
              </a:tr>
              <a:tr h="229802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>
                          <a:effectLst/>
                        </a:rPr>
                        <a:t>Отрезной станок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30" marR="8430" marT="8430" marB="0" anchor="b">
                    <a:lnT w="12700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</a:rPr>
                        <a:t>2 000 000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30" marR="8430" marT="8430" marB="0" anchor="b">
                    <a:lnT w="12700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</a:rPr>
                        <a:t>2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30" marR="8430" marT="8430" marB="0" anchor="b">
                    <a:lnT w="12700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</a:rPr>
                        <a:t>4 000 000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30" marR="8430" marT="8430" marB="0" anchor="b">
                    <a:lnT w="12700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775095608"/>
                  </a:ext>
                </a:extLst>
              </a:tr>
              <a:tr h="229802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 err="1">
                          <a:effectLst/>
                        </a:rPr>
                        <a:t>Шлифовально</a:t>
                      </a:r>
                      <a:r>
                        <a:rPr lang="ru-RU" sz="1200" u="none" strike="noStrike" dirty="0">
                          <a:effectLst/>
                        </a:rPr>
                        <a:t> - полировальный станок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30" marR="8430" marT="8430" marB="0" anchor="b">
                    <a:lnT w="12700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</a:rPr>
                        <a:t>2 000 000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30" marR="8430" marT="8430" marB="0" anchor="b">
                    <a:lnT w="12700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</a:rPr>
                        <a:t>3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30" marR="8430" marT="8430" marB="0" anchor="b">
                    <a:lnT w="12700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</a:rPr>
                        <a:t>6 000 000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30" marR="8430" marT="8430" marB="0" anchor="b">
                    <a:lnT w="12700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883707970"/>
                  </a:ext>
                </a:extLst>
              </a:tr>
              <a:tr h="229802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>
                          <a:effectLst/>
                        </a:rPr>
                        <a:t>Расходные материалы на обработку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30" marR="8430" marT="8430" marB="0" anchor="b">
                    <a:lnT w="12700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</a:rPr>
                        <a:t>1 000 000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30" marR="8430" marT="8430" marB="0" anchor="b">
                    <a:lnT w="12700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</a:rPr>
                        <a:t>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30" marR="8430" marT="8430" marB="0" anchor="b">
                    <a:lnT w="12700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</a:rPr>
                        <a:t>1 000 000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30" marR="8430" marT="8430" marB="0" anchor="b">
                    <a:lnT w="12700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587373884"/>
                  </a:ext>
                </a:extLst>
              </a:tr>
              <a:tr h="218860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>
                          <a:effectLst/>
                        </a:rPr>
                        <a:t>Стол письменный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30" marR="8430" marT="8430" marB="0" anchor="b">
                    <a:lnT w="12700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</a:rPr>
                        <a:t>2 790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30" marR="8430" marT="8430" marB="0" anchor="b">
                    <a:lnT w="12700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</a:rPr>
                        <a:t>2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30" marR="8430" marT="8430" marB="0" anchor="b">
                    <a:lnT w="12700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</a:rPr>
                        <a:t>5 580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30" marR="8430" marT="8430" marB="0" anchor="b">
                    <a:lnT w="12700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669301096"/>
                  </a:ext>
                </a:extLst>
              </a:tr>
              <a:tr h="218860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>
                          <a:effectLst/>
                        </a:rPr>
                        <a:t>Стол ученический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30" marR="8430" marT="8430" marB="0" anchor="b">
                    <a:lnT w="12700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</a:rPr>
                        <a:t>3 534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30" marR="8430" marT="8430" marB="0" anchor="b">
                    <a:lnT w="12700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</a:rPr>
                        <a:t>2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30" marR="8430" marT="8430" marB="0" anchor="b">
                    <a:lnT w="12700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</a:rPr>
                        <a:t>7 068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30" marR="8430" marT="8430" marB="0" anchor="b">
                    <a:lnT w="12700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771122894"/>
                  </a:ext>
                </a:extLst>
              </a:tr>
              <a:tr h="218860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>
                          <a:effectLst/>
                        </a:rPr>
                        <a:t>Стул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30" marR="8430" marT="8430" marB="0" anchor="b">
                    <a:lnT w="12700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</a:rPr>
                        <a:t>1 999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30" marR="8430" marT="8430" marB="0" anchor="b">
                    <a:lnT w="12700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</a:rPr>
                        <a:t>6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30" marR="8430" marT="8430" marB="0" anchor="b">
                    <a:lnT w="12700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</a:rPr>
                        <a:t>11 994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30" marR="8430" marT="8430" marB="0" anchor="b">
                    <a:lnT w="12700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008794924"/>
                  </a:ext>
                </a:extLst>
              </a:tr>
              <a:tr h="218860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>
                          <a:effectLst/>
                        </a:rPr>
                        <a:t>Вытяжной шкаф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30" marR="8430" marT="8430" marB="0" anchor="b">
                    <a:lnT w="12700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</a:rPr>
                        <a:t>232 278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30" marR="8430" marT="8430" marB="0" anchor="b">
                    <a:lnT w="12700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</a:rPr>
                        <a:t>2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30" marR="8430" marT="8430" marB="0" anchor="b">
                    <a:lnT w="12700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</a:rPr>
                        <a:t>464 556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30" marR="8430" marT="8430" marB="0" anchor="b">
                    <a:lnT w="12700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91932143"/>
                  </a:ext>
                </a:extLst>
              </a:tr>
              <a:tr h="218860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>
                          <a:effectLst/>
                        </a:rPr>
                        <a:t>Раковина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30" marR="8430" marT="8430" marB="0" anchor="b">
                    <a:lnT w="12700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</a:rPr>
                        <a:t>2 840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30" marR="8430" marT="8430" marB="0" anchor="b">
                    <a:lnT w="12700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</a:rPr>
                        <a:t>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30" marR="8430" marT="8430" marB="0" anchor="b">
                    <a:lnT w="12700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</a:rPr>
                        <a:t>2 840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30" marR="8430" marT="8430" marB="0" anchor="b">
                    <a:lnT w="12700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288149423"/>
                  </a:ext>
                </a:extLst>
              </a:tr>
              <a:tr h="218860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>
                          <a:effectLst/>
                        </a:rPr>
                        <a:t>Смеситель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30" marR="8430" marT="8430" marB="0" anchor="b">
                    <a:lnT w="12700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</a:rPr>
                        <a:t>2 890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30" marR="8430" marT="8430" marB="0" anchor="b">
                    <a:lnT w="12700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</a:rPr>
                        <a:t>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30" marR="8430" marT="8430" marB="0" anchor="b">
                    <a:lnT w="12700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</a:rPr>
                        <a:t>2 890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30" marR="8430" marT="8430" marB="0" anchor="b">
                    <a:lnT w="12700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797501935"/>
                  </a:ext>
                </a:extLst>
              </a:tr>
              <a:tr h="218860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>
                          <a:effectLst/>
                        </a:rPr>
                        <a:t>Унитаз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30" marR="8430" marT="8430" marB="0" anchor="b">
                    <a:lnT w="12700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</a:rPr>
                        <a:t>8 500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30" marR="8430" marT="8430" marB="0" anchor="b">
                    <a:lnT w="12700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</a:rPr>
                        <a:t>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30" marR="8430" marT="8430" marB="0" anchor="b">
                    <a:lnT w="12700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</a:rPr>
                        <a:t>8 500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30" marR="8430" marT="8430" marB="0" anchor="b">
                    <a:lnT w="12700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623906516"/>
                  </a:ext>
                </a:extLst>
              </a:tr>
              <a:tr h="218860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>
                          <a:effectLst/>
                        </a:rPr>
                        <a:t>Мусорное ведро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30" marR="8430" marT="8430" marB="0" anchor="b">
                    <a:lnT w="12700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</a:rPr>
                        <a:t>792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30" marR="8430" marT="8430" marB="0" anchor="b">
                    <a:lnT w="12700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</a:rPr>
                        <a:t>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30" marR="8430" marT="8430" marB="0" anchor="b">
                    <a:lnT w="12700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</a:rPr>
                        <a:t>792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30" marR="8430" marT="8430" marB="0" anchor="b">
                    <a:lnT w="12700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356124104"/>
                  </a:ext>
                </a:extLst>
              </a:tr>
              <a:tr h="218860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>
                          <a:effectLst/>
                        </a:rPr>
                        <a:t>Держатель для туалетной бумаги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30" marR="8430" marT="8430" marB="0" anchor="b">
                    <a:lnT w="12700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</a:rPr>
                        <a:t>649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30" marR="8430" marT="8430" marB="0" anchor="b">
                    <a:lnT w="12700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</a:rPr>
                        <a:t>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30" marR="8430" marT="8430" marB="0" anchor="b">
                    <a:lnT w="12700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</a:rPr>
                        <a:t>649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30" marR="8430" marT="8430" marB="0" anchor="b">
                    <a:lnT w="12700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372949733"/>
                  </a:ext>
                </a:extLst>
              </a:tr>
              <a:tr h="218860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>
                          <a:effectLst/>
                        </a:rPr>
                        <a:t>Вешалка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30" marR="8430" marT="8430" marB="0" anchor="b">
                    <a:lnT w="12700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</a:rPr>
                        <a:t>1 224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30" marR="8430" marT="8430" marB="0" anchor="b">
                    <a:lnT w="12700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</a:rPr>
                        <a:t>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30" marR="8430" marT="8430" marB="0" anchor="b">
                    <a:lnT w="12700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</a:rPr>
                        <a:t>1 224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30" marR="8430" marT="8430" marB="0" anchor="b">
                    <a:lnT w="12700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992098356"/>
                  </a:ext>
                </a:extLst>
              </a:tr>
              <a:tr h="218860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>
                          <a:effectLst/>
                        </a:rPr>
                        <a:t>Шкаф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30" marR="8430" marT="8430" marB="0" anchor="b">
                    <a:lnT w="12700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</a:rPr>
                        <a:t>3 676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30" marR="8430" marT="8430" marB="0" anchor="b">
                    <a:lnT w="12700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</a:rPr>
                        <a:t>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30" marR="8430" marT="8430" marB="0" anchor="b">
                    <a:lnT w="12700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</a:rPr>
                        <a:t>3 676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30" marR="8430" marT="8430" marB="0" anchor="b">
                    <a:lnT w="12700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13118149"/>
                  </a:ext>
                </a:extLst>
              </a:tr>
              <a:tr h="229802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>
                          <a:effectLst/>
                        </a:rPr>
                        <a:t>Итого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30" marR="8430" marT="8430" marB="0" anchor="b">
                    <a:lnT w="12700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</a:rPr>
                        <a:t> 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30" marR="8430" marT="8430" marB="0" anchor="b">
                    <a:lnT w="12700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</a:rPr>
                        <a:t> 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30" marR="8430" marT="8430" marB="0" anchor="b">
                    <a:lnT w="12700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</a:rPr>
                        <a:t>12 109 769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30" marR="8430" marT="8430" marB="0" anchor="b">
                    <a:lnT w="12700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84038816"/>
                  </a:ext>
                </a:extLst>
              </a:tr>
              <a:tr h="229802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>
                          <a:effectLst/>
                        </a:rPr>
                        <a:t>Амортизация оборудования (10 лет)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30" marR="8430" marT="8430" marB="0" anchor="b">
                    <a:lnT w="12700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30" marR="8430" marT="8430" marB="0" anchor="b">
                    <a:lnT w="12700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30" marR="8430" marT="8430" marB="0" anchor="b">
                    <a:lnT w="12700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</a:rPr>
                        <a:t>1  210 976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30" marR="8430" marT="8430" marB="0" anchor="b">
                    <a:lnT w="12700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448187551"/>
                  </a:ext>
                </a:extLst>
              </a:tr>
              <a:tr h="218860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>
                          <a:effectLst/>
                        </a:rPr>
                        <a:t>Итого для начала работы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30" marR="8430" marT="8430" marB="0" anchor="b">
                    <a:lnT w="12700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>
                          <a:effectLst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30" marR="8430" marT="8430" marB="0" anchor="b">
                    <a:lnT w="12700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>
                          <a:effectLst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30" marR="8430" marT="8430" marB="0" anchor="b">
                    <a:lnT w="12700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 dirty="0">
                          <a:effectLst/>
                        </a:rPr>
                        <a:t>13 320 745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30" marR="8430" marT="8430" marB="0" anchor="b">
                    <a:lnT w="12700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070257557"/>
                  </a:ext>
                </a:extLst>
              </a:tr>
            </a:tbl>
          </a:graphicData>
        </a:graphic>
      </p:graphicFrame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5CA08997-EEDB-8E9C-7D7B-CAF8579AF8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15014" y="3803650"/>
            <a:ext cx="1456359" cy="1339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235337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24"/>
          <p:cNvSpPr txBox="1">
            <a:spLocks noGrp="1"/>
          </p:cNvSpPr>
          <p:nvPr>
            <p:ph type="title"/>
          </p:nvPr>
        </p:nvSpPr>
        <p:spPr>
          <a:xfrm>
            <a:off x="311700" y="1315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/>
              <a:t>Команда</a:t>
            </a:r>
            <a:endParaRPr dirty="0">
              <a:latin typeface="Abadi" panose="020B0604020104020204" pitchFamily="34" charset="0"/>
            </a:endParaRPr>
          </a:p>
        </p:txBody>
      </p:sp>
      <p:sp>
        <p:nvSpPr>
          <p:cNvPr id="121" name="Google Shape;121;p24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000" dirty="0">
              <a:solidFill>
                <a:schemeClr val="dk1"/>
              </a:solidFill>
              <a:latin typeface="Abadi" panose="020B0604020104020204" pitchFamily="34" charset="0"/>
            </a:endParaRPr>
          </a:p>
          <a:p>
            <a:pPr marL="0" lvl="0" indent="0" algn="l" rtl="0">
              <a:spcBef>
                <a:spcPts val="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000" dirty="0">
              <a:solidFill>
                <a:schemeClr val="dk1"/>
              </a:solidFill>
              <a:latin typeface="Abadi" panose="020B0604020104020204" pitchFamily="34" charset="0"/>
            </a:endParaRPr>
          </a:p>
        </p:txBody>
      </p:sp>
      <p:graphicFrame>
        <p:nvGraphicFramePr>
          <p:cNvPr id="2" name="Схема 1">
            <a:extLst>
              <a:ext uri="{FF2B5EF4-FFF2-40B4-BE49-F238E27FC236}">
                <a16:creationId xmlns:a16="http://schemas.microsoft.com/office/drawing/2014/main" xmlns="" id="{DC0E65ED-ABAD-7A85-FE45-165AB060DB9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036682671"/>
              </p:ext>
            </p:extLst>
          </p:nvPr>
        </p:nvGraphicFramePr>
        <p:xfrm>
          <a:off x="1273265" y="828675"/>
          <a:ext cx="62484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6FA3F883-288A-482B-3EA1-25A921AED3A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215014" y="3803650"/>
            <a:ext cx="1456359" cy="133985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2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/>
              <a:t>Вопросы экспертам</a:t>
            </a:r>
            <a:endParaRPr dirty="0">
              <a:latin typeface="Abadi" panose="020B0604020104020204" pitchFamily="34" charset="0"/>
            </a:endParaRPr>
          </a:p>
        </p:txBody>
      </p:sp>
      <p:sp>
        <p:nvSpPr>
          <p:cNvPr id="127" name="Google Shape;127;p25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ru" dirty="0"/>
              <a:t>Вопросы / барьеры, которые мешают развивать проект </a:t>
            </a:r>
            <a:r>
              <a:rPr lang="ru" dirty="0" smtClean="0"/>
              <a:t>дальше</a:t>
            </a:r>
          </a:p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ru" dirty="0" smtClean="0"/>
              <a:t>1. Как посчитать рынок, если часть его находится не в открытом доступе?</a:t>
            </a:r>
          </a:p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ru" dirty="0" smtClean="0">
                <a:latin typeface="Abadi" panose="020B0604020104020204" pitchFamily="34" charset="0"/>
              </a:rPr>
              <a:t>2</a:t>
            </a:r>
            <a:r>
              <a:rPr lang="ru" dirty="0"/>
              <a:t>. </a:t>
            </a:r>
            <a:r>
              <a:rPr lang="ru" dirty="0"/>
              <a:t>Как правильно донести до </a:t>
            </a:r>
            <a:r>
              <a:rPr lang="ru" dirty="0" smtClean="0"/>
              <a:t>аудитории, что 2 проблемы взаимосвязаны: отсутствие специалистов и импорт материалов?</a:t>
            </a:r>
          </a:p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 dirty="0"/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F0BCA459-0F56-BB85-99C4-70AA03B6B02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15014" y="3803650"/>
            <a:ext cx="1456359" cy="133985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1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Тема1" id="{81714D9D-2FE5-44A2-AC80-A65D4D62E7A3}" vid="{EC7804D1-D3D9-42F2-89F5-B725643E7806}"/>
    </a:ext>
  </a:extLst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Тема1</Template>
  <TotalTime>551</TotalTime>
  <Words>1128</Words>
  <Application>Microsoft Office PowerPoint</Application>
  <PresentationFormat>Экран (16:9)</PresentationFormat>
  <Paragraphs>260</Paragraphs>
  <Slides>17</Slides>
  <Notes>12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7" baseType="lpstr">
      <vt:lpstr>Arial</vt:lpstr>
      <vt:lpstr>Calibri Light</vt:lpstr>
      <vt:lpstr>Montserrat</vt:lpstr>
      <vt:lpstr>Nunito</vt:lpstr>
      <vt:lpstr>Times New Roman</vt:lpstr>
      <vt:lpstr>Calleo-Trial SemiBold</vt:lpstr>
      <vt:lpstr>Abadi</vt:lpstr>
      <vt:lpstr>Calibri</vt:lpstr>
      <vt:lpstr>Calleo-Trial Regular</vt:lpstr>
      <vt:lpstr>Тема1</vt:lpstr>
      <vt:lpstr>Оптические технологии: изготовление и обработка оптических элементов Промежуточные результаты  этапа «Разработка» </vt:lpstr>
      <vt:lpstr>Пользователь и его проблема</vt:lpstr>
      <vt:lpstr>Решение</vt:lpstr>
      <vt:lpstr>Наш продукт Прецизионная оптика включает в себя передающие и отражающие компоненты, используемые в акустооптических, оптоэлектронных, электрооптических и оптомеханических системах для создания световых изображений, датчиков, управления лазерным лучом, бытовой электронике, аэрокосмической и оборонной промышленности, биомедицине, сельском хозяйстве.    Мы в цепочке создания прецизионной оптики</vt:lpstr>
      <vt:lpstr>Макет учебно – производственной лаборатории</vt:lpstr>
      <vt:lpstr>Примеры готовой продукции</vt:lpstr>
      <vt:lpstr>Применение оптических элементов</vt:lpstr>
      <vt:lpstr>Сайт</vt:lpstr>
      <vt:lpstr>Результаты пользовательского тестирования</vt:lpstr>
      <vt:lpstr>   Экономика проекта: предположения и вопросы  Как посчитать рынок, если часть его находится не в открытом доступе? </vt:lpstr>
      <vt:lpstr>Аналоги подготовки специалистов</vt:lpstr>
      <vt:lpstr>Аналоги по производству оптических элементов  и выращиванию кристаллов </vt:lpstr>
      <vt:lpstr>Рынок</vt:lpstr>
      <vt:lpstr>Бизнес-модель</vt:lpstr>
      <vt:lpstr>Структура издержек</vt:lpstr>
      <vt:lpstr>Команда</vt:lpstr>
      <vt:lpstr>Вопросы экспертам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Оптические технологии: изготовление и обработка оптических элементов Промежуточные результаты  этапа «Разработка»</dc:title>
  <dc:creator>sergey tretiakov</dc:creator>
  <cp:lastModifiedBy>tasleo</cp:lastModifiedBy>
  <cp:revision>43</cp:revision>
  <dcterms:modified xsi:type="dcterms:W3CDTF">2024-11-22T08:06:06Z</dcterms:modified>
</cp:coreProperties>
</file>