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2" r:id="rId8"/>
    <p:sldId id="263" r:id="rId9"/>
    <p:sldId id="261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16D3B-0437-4B8E-9B0C-8E136451CBF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E0B8-7616-4FDB-94C5-6F590117F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039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16D3B-0437-4B8E-9B0C-8E136451CBF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E0B8-7616-4FDB-94C5-6F590117F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30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16D3B-0437-4B8E-9B0C-8E136451CBF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E0B8-7616-4FDB-94C5-6F590117F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016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16D3B-0437-4B8E-9B0C-8E136451CBF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E0B8-7616-4FDB-94C5-6F590117F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869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16D3B-0437-4B8E-9B0C-8E136451CBF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E0B8-7616-4FDB-94C5-6F590117F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688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16D3B-0437-4B8E-9B0C-8E136451CBF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E0B8-7616-4FDB-94C5-6F590117F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930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16D3B-0437-4B8E-9B0C-8E136451CBF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E0B8-7616-4FDB-94C5-6F590117F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14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16D3B-0437-4B8E-9B0C-8E136451CBF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E0B8-7616-4FDB-94C5-6F590117F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705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16D3B-0437-4B8E-9B0C-8E136451CBF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E0B8-7616-4FDB-94C5-6F590117F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95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16D3B-0437-4B8E-9B0C-8E136451CBF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E0B8-7616-4FDB-94C5-6F590117F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865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16D3B-0437-4B8E-9B0C-8E136451CBF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E0B8-7616-4FDB-94C5-6F590117FE29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804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16D3B-0437-4B8E-9B0C-8E136451CBF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E0B8-7616-4FDB-94C5-6F590117F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3478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16D3B-0437-4B8E-9B0C-8E136451CBF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E0B8-7616-4FDB-94C5-6F590117FE2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12198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16D3B-0437-4B8E-9B0C-8E136451CBF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E0B8-7616-4FDB-94C5-6F590117F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5181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16D3B-0437-4B8E-9B0C-8E136451CBF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E0B8-7616-4FDB-94C5-6F590117F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9414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16D3B-0437-4B8E-9B0C-8E136451CBF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E0B8-7616-4FDB-94C5-6F590117F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221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A16D3B-0437-4B8E-9B0C-8E136451CBF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27E0B8-7616-4FDB-94C5-6F590117F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479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ordstat.yandex.ru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ordstat.yandex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B0325D-3E1E-0FCC-ADE2-6DE4CF1F16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ВЕКОВИМА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F9E3EB3-ABF1-8354-A261-4CB5A3D1C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9068" y="4050836"/>
            <a:ext cx="4935865" cy="1096899"/>
          </a:xfrm>
        </p:spPr>
        <p:txBody>
          <a:bodyPr/>
          <a:lstStyle/>
          <a:p>
            <a:r>
              <a:rPr lang="ru-RU" dirty="0"/>
              <a:t>Работу выполнили Тухватуллин Артём и Терёхин Святослав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A9F6C8B-8729-53E6-3AB9-A082A433F7C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0135" y="585926"/>
            <a:ext cx="4468308" cy="5966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73019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9916BE-199E-5A4E-5155-19FCA2505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 нас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2F111B-88EB-28D0-5289-818E7967F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680" y="1488613"/>
            <a:ext cx="8596668" cy="3880773"/>
          </a:xfrm>
        </p:spPr>
        <p:txBody>
          <a:bodyPr/>
          <a:lstStyle/>
          <a:p>
            <a:r>
              <a:rPr lang="ru-RU" dirty="0"/>
              <a:t>Мы - компания ВЕКОВИМА </a:t>
            </a:r>
          </a:p>
          <a:p>
            <a:r>
              <a:rPr lang="ru-RU" dirty="0"/>
              <a:t>помогаем клиентам в ситуации необходимости в деревянных сооружениях</a:t>
            </a:r>
          </a:p>
          <a:p>
            <a:r>
              <a:rPr lang="ru-RU" dirty="0"/>
              <a:t> решать проблему недостатка </a:t>
            </a:r>
            <a:r>
              <a:rPr lang="ru-RU" dirty="0" err="1"/>
              <a:t>хоз.объектов</a:t>
            </a:r>
            <a:r>
              <a:rPr lang="ru-RU" dirty="0"/>
              <a:t> для дома, участка </a:t>
            </a:r>
          </a:p>
          <a:p>
            <a:r>
              <a:rPr lang="ru-RU" dirty="0"/>
              <a:t>с помощью обсуждения проекта с клиентом от начала до конца </a:t>
            </a:r>
          </a:p>
          <a:p>
            <a:r>
              <a:rPr lang="ru-RU" dirty="0"/>
              <a:t>и получить ценность в виде выручки и доверия от клиента</a:t>
            </a:r>
          </a:p>
        </p:txBody>
      </p:sp>
    </p:spTree>
    <p:extLst>
      <p:ext uri="{BB962C8B-B14F-4D97-AF65-F5344CB8AC3E}">
        <p14:creationId xmlns:p14="http://schemas.microsoft.com/office/powerpoint/2010/main" val="580730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E68BBD-7095-007B-5DA8-B1209B8D7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Распределение обязанностей в организации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C94225-4711-1DC7-C90F-994AE89BE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Святослав</a:t>
            </a:r>
            <a:r>
              <a:rPr lang="en-US" dirty="0"/>
              <a:t>:</a:t>
            </a:r>
          </a:p>
          <a:p>
            <a:r>
              <a:rPr lang="ru-RU" dirty="0"/>
              <a:t>Выбор поставщиков</a:t>
            </a:r>
            <a:r>
              <a:rPr lang="en-US" dirty="0"/>
              <a:t>,</a:t>
            </a:r>
            <a:r>
              <a:rPr lang="ru-RU" dirty="0"/>
              <a:t> сырья</a:t>
            </a:r>
          </a:p>
          <a:p>
            <a:r>
              <a:rPr lang="ru-RU" dirty="0"/>
              <a:t>Покупка оборудования</a:t>
            </a:r>
          </a:p>
          <a:p>
            <a:r>
              <a:rPr lang="ru-RU" dirty="0"/>
              <a:t>Операционные процессы</a:t>
            </a:r>
          </a:p>
          <a:p>
            <a:r>
              <a:rPr lang="ru-RU" dirty="0"/>
              <a:t>Найм работников</a:t>
            </a:r>
          </a:p>
          <a:p>
            <a:r>
              <a:rPr lang="ru-RU" dirty="0"/>
              <a:t>Артём</a:t>
            </a:r>
            <a:r>
              <a:rPr lang="en-US" dirty="0"/>
              <a:t>:</a:t>
            </a:r>
          </a:p>
          <a:p>
            <a:r>
              <a:rPr lang="ru-RU" dirty="0"/>
              <a:t>Привлечение клиентов</a:t>
            </a:r>
          </a:p>
          <a:p>
            <a:r>
              <a:rPr lang="ru-RU" dirty="0"/>
              <a:t>Разработка логотипа организации</a:t>
            </a:r>
            <a:r>
              <a:rPr lang="en-US" dirty="0"/>
              <a:t>, </a:t>
            </a:r>
            <a:r>
              <a:rPr lang="ru-RU" dirty="0"/>
              <a:t>создание сайта</a:t>
            </a:r>
          </a:p>
          <a:p>
            <a:r>
              <a:rPr lang="ru-RU" dirty="0"/>
              <a:t>Работа с рекламой</a:t>
            </a:r>
          </a:p>
        </p:txBody>
      </p:sp>
    </p:spTree>
    <p:extLst>
      <p:ext uri="{BB962C8B-B14F-4D97-AF65-F5344CB8AC3E}">
        <p14:creationId xmlns:p14="http://schemas.microsoft.com/office/powerpoint/2010/main" val="766720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B29AFB-D959-891C-4BC6-886093BBB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298" y="582967"/>
            <a:ext cx="8596668" cy="1320800"/>
          </a:xfrm>
        </p:spPr>
        <p:txBody>
          <a:bodyPr/>
          <a:lstStyle/>
          <a:p>
            <a:r>
              <a:rPr lang="ru-RU" dirty="0"/>
              <a:t>Наш товар- хозблок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2DE830-3905-2233-A43A-614E90B1D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041" y="1488613"/>
            <a:ext cx="5492646" cy="3880773"/>
          </a:xfrm>
        </p:spPr>
        <p:txBody>
          <a:bodyPr/>
          <a:lstStyle/>
          <a:p>
            <a:r>
              <a:rPr lang="ru-RU" dirty="0"/>
              <a:t>Себестоимость товара: 43050</a:t>
            </a:r>
          </a:p>
          <a:p>
            <a:r>
              <a:rPr lang="ru-RU" dirty="0"/>
              <a:t>Предположительный объем продаж: 4</a:t>
            </a:r>
          </a:p>
          <a:p>
            <a:r>
              <a:rPr lang="ru-RU" dirty="0"/>
              <a:t>Чистая прибыль на каждого: 8000</a:t>
            </a:r>
          </a:p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9B94D2A-B2D7-7730-279D-90D98E490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113756" cy="4585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806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A1CDF6-54EA-6F95-18C0-278201A18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Месторасположение бизнеса</a:t>
            </a:r>
          </a:p>
        </p:txBody>
      </p:sp>
      <p:pic>
        <p:nvPicPr>
          <p:cNvPr id="4" name="Объект 3" descr="tay9WQVZXqExjytgGMmarHmY.jpeg">
            <a:extLst>
              <a:ext uri="{FF2B5EF4-FFF2-40B4-BE49-F238E27FC236}">
                <a16:creationId xmlns:a16="http://schemas.microsoft.com/office/drawing/2014/main" id="{EF12803B-C34B-A0D8-C240-3F83825BD6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0740" y="1627928"/>
            <a:ext cx="3805963" cy="477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013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E5EF104-0337-6A1F-3410-909B2773A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845" y="1270000"/>
            <a:ext cx="8330214" cy="468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154901-4A0F-221D-1CB7-F8A5A5535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Наши потребители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C74415-2065-6420-BDD0-41972FFEB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291" y="1488613"/>
            <a:ext cx="3104554" cy="3880773"/>
          </a:xfrm>
        </p:spPr>
        <p:txBody>
          <a:bodyPr/>
          <a:lstStyle/>
          <a:p>
            <a:r>
              <a:rPr lang="ru-RU" dirty="0"/>
              <a:t>Преимущественно мужчина или семья</a:t>
            </a:r>
          </a:p>
          <a:p>
            <a:r>
              <a:rPr lang="ru-RU" dirty="0"/>
              <a:t>Возраст от 35 лет</a:t>
            </a:r>
          </a:p>
          <a:p>
            <a:r>
              <a:rPr lang="ru-RU" dirty="0"/>
              <a:t>Заработная плата от 40000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7611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F44BB7-AB50-25C3-D409-21053DAE5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357210-C881-4114-E698-13619D334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r>
              <a:rPr lang="ru-RU" dirty="0"/>
              <a:t>Доля рынка нашей фирмы: 1%</a:t>
            </a:r>
          </a:p>
          <a:p>
            <a:r>
              <a:rPr lang="ru-RU" dirty="0"/>
              <a:t>Конкуренты:</a:t>
            </a:r>
          </a:p>
          <a:p>
            <a:r>
              <a:rPr lang="ru-RU" dirty="0"/>
              <a:t>ООО “</a:t>
            </a:r>
            <a:r>
              <a:rPr lang="ru-RU" dirty="0" err="1"/>
              <a:t>СтройСервис</a:t>
            </a:r>
            <a:r>
              <a:rPr lang="ru-RU" dirty="0"/>
              <a:t>” (58000) Множество проектов и обширный список материалов изготовления</a:t>
            </a:r>
          </a:p>
          <a:p>
            <a:r>
              <a:rPr lang="ru-RU" dirty="0"/>
              <a:t>ООО “Брус-маркет строй” (60000) Узкая специализация, за счёт этого и хорошее качество</a:t>
            </a:r>
          </a:p>
          <a:p>
            <a:r>
              <a:rPr lang="ru-RU" dirty="0"/>
              <a:t>OOO «</a:t>
            </a:r>
            <a:r>
              <a:rPr lang="ru-RU" dirty="0" err="1"/>
              <a:t>Лесстрой</a:t>
            </a:r>
            <a:r>
              <a:rPr lang="ru-RU" dirty="0"/>
              <a:t>» (50000) Множество скидок и акций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7165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FC5C6B-83D0-E2C6-E64B-245209F74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Размер рынка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9FED157-8AD2-7F02-FB23-B1EB740EBD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427" y="1848532"/>
            <a:ext cx="2766011" cy="3635736"/>
          </a:xfrm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3DCFA01E-A08E-9671-DA0C-82051ADD62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848724"/>
              </p:ext>
            </p:extLst>
          </p:nvPr>
        </p:nvGraphicFramePr>
        <p:xfrm>
          <a:off x="4551986" y="1408994"/>
          <a:ext cx="6907156" cy="4596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9125">
                  <a:extLst>
                    <a:ext uri="{9D8B030D-6E8A-4147-A177-3AD203B41FA5}">
                      <a16:colId xmlns:a16="http://schemas.microsoft.com/office/drawing/2014/main" val="2434846561"/>
                    </a:ext>
                  </a:extLst>
                </a:gridCol>
                <a:gridCol w="1537051">
                  <a:extLst>
                    <a:ext uri="{9D8B030D-6E8A-4147-A177-3AD203B41FA5}">
                      <a16:colId xmlns:a16="http://schemas.microsoft.com/office/drawing/2014/main" val="2414451411"/>
                    </a:ext>
                  </a:extLst>
                </a:gridCol>
                <a:gridCol w="149170">
                  <a:extLst>
                    <a:ext uri="{9D8B030D-6E8A-4147-A177-3AD203B41FA5}">
                      <a16:colId xmlns:a16="http://schemas.microsoft.com/office/drawing/2014/main" val="246080544"/>
                    </a:ext>
                  </a:extLst>
                </a:gridCol>
                <a:gridCol w="1571320">
                  <a:extLst>
                    <a:ext uri="{9D8B030D-6E8A-4147-A177-3AD203B41FA5}">
                      <a16:colId xmlns:a16="http://schemas.microsoft.com/office/drawing/2014/main" val="2768346233"/>
                    </a:ext>
                  </a:extLst>
                </a:gridCol>
                <a:gridCol w="149170">
                  <a:extLst>
                    <a:ext uri="{9D8B030D-6E8A-4147-A177-3AD203B41FA5}">
                      <a16:colId xmlns:a16="http://schemas.microsoft.com/office/drawing/2014/main" val="3497555055"/>
                    </a:ext>
                  </a:extLst>
                </a:gridCol>
                <a:gridCol w="1571320">
                  <a:extLst>
                    <a:ext uri="{9D8B030D-6E8A-4147-A177-3AD203B41FA5}">
                      <a16:colId xmlns:a16="http://schemas.microsoft.com/office/drawing/2014/main" val="3861435198"/>
                    </a:ext>
                  </a:extLst>
                </a:gridCol>
              </a:tblGrid>
              <a:tr h="191528">
                <a:tc rowSpan="2" gridSpan="3">
                  <a:txBody>
                    <a:bodyPr/>
                    <a:lstStyle/>
                    <a:p>
                      <a:pPr indent="-1270"/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indent="-1270"/>
                      <a:r>
                        <a:rPr lang="ru-RU" sz="1200" dirty="0">
                          <a:effectLst/>
                        </a:rPr>
                        <a:t>Формулирование рынка        Сверху-вниз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161" marR="66161" marT="0" marB="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-1270"/>
                      <a:r>
                        <a:rPr lang="ru-RU" sz="1200">
                          <a:effectLst/>
                        </a:rPr>
                        <a:t>Методы оценки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161" marR="6616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485539"/>
                  </a:ext>
                </a:extLst>
              </a:tr>
              <a:tr h="191528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-1270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Снизу-вверх</a:t>
                      </a:r>
                    </a:p>
                  </a:txBody>
                  <a:tcPr marL="66161" marR="6616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1270"/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161" marR="66161" marT="0" marB="0"/>
                </a:tc>
                <a:extLst>
                  <a:ext uri="{0D108BD9-81ED-4DB2-BD59-A6C34878D82A}">
                    <a16:rowId xmlns:a16="http://schemas.microsoft.com/office/drawing/2014/main" val="2604865246"/>
                  </a:ext>
                </a:extLst>
              </a:tr>
              <a:tr h="383057">
                <a:tc>
                  <a:txBody>
                    <a:bodyPr/>
                    <a:lstStyle/>
                    <a:p>
                      <a:pPr indent="-1270"/>
                      <a:r>
                        <a:rPr lang="ru-RU" sz="1200">
                          <a:effectLst/>
                        </a:rPr>
                        <a:t>Целевая аудитория </a:t>
                      </a:r>
                    </a:p>
                    <a:p>
                      <a:pPr indent="-1270"/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161" marR="66161" marT="0" marB="0"/>
                </a:tc>
                <a:tc>
                  <a:txBody>
                    <a:bodyPr/>
                    <a:lstStyle/>
                    <a:p>
                      <a:pPr indent="-1270" algn="ctr"/>
                      <a:r>
                        <a:rPr lang="ru-RU" sz="1200">
                          <a:effectLst/>
                        </a:rPr>
                        <a:t>TAM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161" marR="66161" marT="0" marB="0"/>
                </a:tc>
                <a:tc gridSpan="2">
                  <a:txBody>
                    <a:bodyPr/>
                    <a:lstStyle/>
                    <a:p>
                      <a:pPr indent="-1270" algn="ctr"/>
                      <a:r>
                        <a:rPr lang="ru-RU" sz="1200">
                          <a:effectLst/>
                        </a:rPr>
                        <a:t>TAM </a:t>
                      </a:r>
                    </a:p>
                    <a:p>
                      <a:pPr indent="-1270"/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161" marR="6616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-635"/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106735"/>
                  </a:ext>
                </a:extLst>
              </a:tr>
              <a:tr h="766114">
                <a:tc>
                  <a:txBody>
                    <a:bodyPr/>
                    <a:lstStyle/>
                    <a:p>
                      <a:pPr indent="-1270"/>
                      <a:r>
                        <a:rPr lang="ru-RU" sz="1200">
                          <a:effectLst/>
                        </a:rPr>
                        <a:t>Люди от 35 лет</a:t>
                      </a:r>
                    </a:p>
                    <a:p>
                      <a:pPr indent="-1270"/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indent="-1270"/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indent="-1270"/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161" marR="66161" marT="0" marB="0"/>
                </a:tc>
                <a:tc>
                  <a:txBody>
                    <a:bodyPr/>
                    <a:lstStyle/>
                    <a:p>
                      <a:pPr indent="-635"/>
                      <a:r>
                        <a:rPr lang="ru-RU" sz="1200">
                          <a:effectLst/>
                        </a:rPr>
                        <a:t> 50000*25600=1,28 трлн р(доход бизнеса в год)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161" marR="66161" marT="0" marB="0"/>
                </a:tc>
                <a:tc gridSpan="2">
                  <a:txBody>
                    <a:bodyPr/>
                    <a:lstStyle/>
                    <a:p>
                      <a:pPr indent="-1270" algn="ctr"/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indent="-1270" algn="ctr"/>
                      <a:r>
                        <a:rPr lang="ru-RU" sz="1200">
                          <a:effectLst/>
                        </a:rPr>
                        <a:t>500000*2*25600=2</a:t>
                      </a:r>
                      <a:r>
                        <a:rPr lang="en-US" sz="1200">
                          <a:effectLst/>
                        </a:rPr>
                        <a:t>,</a:t>
                      </a:r>
                      <a:r>
                        <a:rPr lang="ru-RU" sz="1200">
                          <a:effectLst/>
                        </a:rPr>
                        <a:t>56 трлн</a:t>
                      </a:r>
                      <a:r>
                        <a:rPr lang="en-US" sz="1200">
                          <a:effectLst/>
                        </a:rPr>
                        <a:t>.</a:t>
                      </a:r>
                      <a:r>
                        <a:rPr lang="ru-RU" sz="1200">
                          <a:effectLst/>
                        </a:rPr>
                        <a:t> Руб (годовой доход)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161" marR="6616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-635"/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222940"/>
                  </a:ext>
                </a:extLst>
              </a:tr>
              <a:tr h="191528">
                <a:tc>
                  <a:txBody>
                    <a:bodyPr/>
                    <a:lstStyle/>
                    <a:p>
                      <a:pPr indent="-1270"/>
                      <a:r>
                        <a:rPr lang="ru-RU" sz="1200">
                          <a:effectLst/>
                        </a:rPr>
                        <a:t>Конечный продукт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161" marR="66161" marT="0" marB="0"/>
                </a:tc>
                <a:tc>
                  <a:txBody>
                    <a:bodyPr/>
                    <a:lstStyle/>
                    <a:p>
                      <a:pPr indent="-1270" algn="ctr"/>
                      <a:r>
                        <a:rPr lang="ru-RU" sz="1200">
                          <a:effectLst/>
                        </a:rPr>
                        <a:t>SAM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161" marR="66161" marT="0" marB="0"/>
                </a:tc>
                <a:tc gridSpan="2">
                  <a:txBody>
                    <a:bodyPr/>
                    <a:lstStyle/>
                    <a:p>
                      <a:pPr indent="-1270" algn="ctr"/>
                      <a:r>
                        <a:rPr lang="ru-RU" sz="1200">
                          <a:effectLst/>
                        </a:rPr>
                        <a:t>SAM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161" marR="6616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-635"/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489484"/>
                  </a:ext>
                </a:extLst>
              </a:tr>
              <a:tr h="1723755">
                <a:tc>
                  <a:txBody>
                    <a:bodyPr/>
                    <a:lstStyle/>
                    <a:p>
                      <a:pPr indent="-1270"/>
                      <a:r>
                        <a:rPr lang="ru-RU" sz="1200">
                          <a:effectLst/>
                        </a:rPr>
                        <a:t>Изделия из дерева</a:t>
                      </a:r>
                    </a:p>
                    <a:p>
                      <a:pPr indent="-1270"/>
                      <a:r>
                        <a:rPr lang="ru-RU" sz="1200">
                          <a:effectLst/>
                        </a:rPr>
                        <a:t>Жилые и нежилые сооружения</a:t>
                      </a:r>
                    </a:p>
                    <a:p>
                      <a:pPr indent="-1270"/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indent="-1270"/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indent="-1270"/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161" marR="66161" marT="0" marB="0"/>
                </a:tc>
                <a:tc>
                  <a:txBody>
                    <a:bodyPr/>
                    <a:lstStyle/>
                    <a:p>
                      <a:pPr indent="-1270" algn="ctr"/>
                      <a:r>
                        <a:rPr lang="ru-RU" sz="1200">
                          <a:effectLst/>
                        </a:rPr>
                        <a:t>500000*25600*0,69(доля тех, кто покупает только хоз.блоки и бани)=8,8 млрд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161" marR="66161" marT="0" marB="0"/>
                </a:tc>
                <a:tc gridSpan="2">
                  <a:txBody>
                    <a:bodyPr/>
                    <a:lstStyle/>
                    <a:p>
                      <a:pPr indent="-1270" algn="ctr"/>
                      <a:r>
                        <a:rPr lang="ru-RU" sz="1200">
                          <a:effectLst/>
                        </a:rPr>
                        <a:t>500000*2*25600*0,47=1,2 трлн.(годовой доход строительного бизнеса с доли желающих приобрести хоз.блок/баню)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161" marR="6616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-635"/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581455"/>
                  </a:ext>
                </a:extLst>
              </a:tr>
              <a:tr h="191528">
                <a:tc gridSpan="3">
                  <a:txBody>
                    <a:bodyPr/>
                    <a:lstStyle/>
                    <a:p>
                      <a:pPr indent="-1270"/>
                      <a:r>
                        <a:rPr lang="ru-RU" sz="1200">
                          <a:effectLst/>
                        </a:rPr>
                        <a:t>Рынок (сегмент)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161" marR="6616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-1270" algn="ctr"/>
                      <a:r>
                        <a:rPr lang="ru-RU" sz="1200">
                          <a:effectLst/>
                        </a:rPr>
                        <a:t>SOM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161" marR="6616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1270" algn="ctr"/>
                      <a:r>
                        <a:rPr lang="ru-RU" sz="1200">
                          <a:effectLst/>
                        </a:rPr>
                        <a:t>SOM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161" marR="66161" marT="0" marB="0"/>
                </a:tc>
                <a:extLst>
                  <a:ext uri="{0D108BD9-81ED-4DB2-BD59-A6C34878D82A}">
                    <a16:rowId xmlns:a16="http://schemas.microsoft.com/office/drawing/2014/main" val="1049088830"/>
                  </a:ext>
                </a:extLst>
              </a:tr>
              <a:tr h="957642">
                <a:tc gridSpan="3">
                  <a:txBody>
                    <a:bodyPr/>
                    <a:lstStyle/>
                    <a:p>
                      <a:pPr indent="-1270"/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indent="-1270"/>
                      <a:r>
                        <a:rPr lang="en-US" sz="1200" dirty="0">
                          <a:effectLst/>
                        </a:rPr>
                        <a:t>B2B</a:t>
                      </a:r>
                      <a:endParaRPr lang="ru-RU" sz="1200" dirty="0">
                        <a:effectLst/>
                      </a:endParaRPr>
                    </a:p>
                    <a:p>
                      <a:pPr indent="-1270"/>
                      <a:r>
                        <a:rPr lang="en-US" sz="1200" dirty="0">
                          <a:effectLst/>
                        </a:rPr>
                        <a:t>B2C</a:t>
                      </a:r>
                      <a:endParaRPr lang="ru-RU" sz="1200" dirty="0">
                        <a:effectLst/>
                      </a:endParaRPr>
                    </a:p>
                    <a:p>
                      <a:pPr indent="-1270"/>
                      <a:r>
                        <a:rPr lang="en-US" sz="1200" dirty="0">
                          <a:effectLst/>
                        </a:rPr>
                        <a:t>B2G</a:t>
                      </a:r>
                      <a:endParaRPr lang="ru-RU" sz="1200" dirty="0">
                        <a:effectLst/>
                      </a:endParaRPr>
                    </a:p>
                    <a:p>
                      <a:pPr indent="-1270"/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161" marR="6616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-1270" algn="ctr"/>
                      <a:r>
                        <a:rPr lang="ru-RU" sz="1200">
                          <a:effectLst/>
                        </a:rPr>
                        <a:t>500000*0</a:t>
                      </a:r>
                      <a:r>
                        <a:rPr lang="en-US" sz="1200">
                          <a:effectLst/>
                        </a:rPr>
                        <a:t>,69*17933*0,47=2,9 </a:t>
                      </a:r>
                      <a:r>
                        <a:rPr lang="ru-RU" sz="1200">
                          <a:effectLst/>
                        </a:rPr>
                        <a:t>млрд(доход пермских компани)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161" marR="6616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1270" algn="ctr"/>
                      <a:r>
                        <a:rPr lang="ru-RU" sz="1200" dirty="0">
                          <a:effectLst/>
                        </a:rPr>
                        <a:t>500000*18000=9</a:t>
                      </a:r>
                      <a:r>
                        <a:rPr lang="en-US" sz="1200" dirty="0">
                          <a:effectLst/>
                        </a:rPr>
                        <a:t>,9</a:t>
                      </a:r>
                      <a:r>
                        <a:rPr lang="ru-RU" sz="1200" dirty="0">
                          <a:effectLst/>
                        </a:rPr>
                        <a:t> млрд</a:t>
                      </a:r>
                      <a:r>
                        <a:rPr lang="en-US" sz="1200" dirty="0">
                          <a:effectLst/>
                        </a:rPr>
                        <a:t>(</a:t>
                      </a:r>
                      <a:r>
                        <a:rPr lang="ru-RU" sz="1200" dirty="0">
                          <a:effectLst/>
                        </a:rPr>
                        <a:t>выручка в год)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161" marR="66161" marT="0" marB="0"/>
                </a:tc>
                <a:extLst>
                  <a:ext uri="{0D108BD9-81ED-4DB2-BD59-A6C34878D82A}">
                    <a16:rowId xmlns:a16="http://schemas.microsoft.com/office/drawing/2014/main" val="120171417"/>
                  </a:ext>
                </a:extLst>
              </a:tr>
            </a:tbl>
          </a:graphicData>
        </a:graphic>
      </p:graphicFrame>
      <p:sp>
        <p:nvSpPr>
          <p:cNvPr id="9" name="Rectangle 3">
            <a:extLst>
              <a:ext uri="{FF2B5EF4-FFF2-40B4-BE49-F238E27FC236}">
                <a16:creationId xmlns:a16="http://schemas.microsoft.com/office/drawing/2014/main" id="{A1C16CE8-A61D-32DA-EA99-CC8FB1FC8E99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5363674" y="1164318"/>
            <a:ext cx="48792" cy="47271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F7A0CD82-17C8-6564-E962-7D720F9BE83A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5363674" y="1164318"/>
            <a:ext cx="48792" cy="47271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363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AE9EAB-91B7-D4CC-DB39-DFB2D6F14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Расчёт эффективности проекта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32C5523A-3534-C75E-1054-6AEE494FF7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0572946"/>
              </p:ext>
            </p:extLst>
          </p:nvPr>
        </p:nvGraphicFramePr>
        <p:xfrm>
          <a:off x="1322772" y="1930400"/>
          <a:ext cx="7324077" cy="41419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4891">
                  <a:extLst>
                    <a:ext uri="{9D8B030D-6E8A-4147-A177-3AD203B41FA5}">
                      <a16:colId xmlns:a16="http://schemas.microsoft.com/office/drawing/2014/main" val="2160787749"/>
                    </a:ext>
                  </a:extLst>
                </a:gridCol>
                <a:gridCol w="1987542">
                  <a:extLst>
                    <a:ext uri="{9D8B030D-6E8A-4147-A177-3AD203B41FA5}">
                      <a16:colId xmlns:a16="http://schemas.microsoft.com/office/drawing/2014/main" val="167776013"/>
                    </a:ext>
                  </a:extLst>
                </a:gridCol>
                <a:gridCol w="2091644">
                  <a:extLst>
                    <a:ext uri="{9D8B030D-6E8A-4147-A177-3AD203B41FA5}">
                      <a16:colId xmlns:a16="http://schemas.microsoft.com/office/drawing/2014/main" val="1169651734"/>
                    </a:ext>
                  </a:extLst>
                </a:gridCol>
              </a:tblGrid>
              <a:tr h="548516"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Наименование расчетного показателя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Значение показателя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Вывод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62484816"/>
                  </a:ext>
                </a:extLst>
              </a:tr>
              <a:tr h="831841">
                <a:tc>
                  <a:txBody>
                    <a:bodyPr/>
                    <a:lstStyle/>
                    <a:p>
                      <a:pPr indent="635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</a:rPr>
                        <a:t>Ставка дисконта, 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18%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Хорошая средняя доходность для инвесторов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39014885"/>
                  </a:ext>
                </a:extLst>
              </a:tr>
              <a:tr h="831841">
                <a:tc>
                  <a:txBody>
                    <a:bodyPr/>
                    <a:lstStyle/>
                    <a:p>
                      <a:pPr indent="635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NPV, 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</a:rPr>
                        <a:t>198 654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Выгодный проект, чем больше </a:t>
                      </a:r>
                      <a:r>
                        <a:rPr lang="en-US" sz="1200">
                          <a:effectLst/>
                        </a:rPr>
                        <a:t>NPV</a:t>
                      </a:r>
                      <a:r>
                        <a:rPr lang="ru-RU" sz="1200">
                          <a:effectLst/>
                        </a:rPr>
                        <a:t>, тем лучше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25438"/>
                  </a:ext>
                </a:extLst>
              </a:tr>
              <a:tr h="548516">
                <a:tc>
                  <a:txBody>
                    <a:bodyPr/>
                    <a:lstStyle/>
                    <a:p>
                      <a:pPr indent="635">
                        <a:lnSpc>
                          <a:spcPct val="115000"/>
                        </a:lnSpc>
                      </a:pPr>
                      <a:r>
                        <a:rPr lang="en-US" sz="1200">
                          <a:effectLst/>
                        </a:rPr>
                        <a:t>PI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r>
                        <a:rPr lang="en-US" sz="1200">
                          <a:effectLst/>
                        </a:rPr>
                        <a:t>,1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Проект привлекателен</a:t>
                      </a:r>
                      <a:r>
                        <a:rPr lang="en-US" sz="1200">
                          <a:effectLst/>
                        </a:rPr>
                        <a:t>, </a:t>
                      </a:r>
                      <a:r>
                        <a:rPr lang="ru-RU" sz="1200">
                          <a:effectLst/>
                        </a:rPr>
                        <a:t>тк </a:t>
                      </a:r>
                      <a:r>
                        <a:rPr lang="en-US" sz="1200">
                          <a:effectLst/>
                        </a:rPr>
                        <a:t>PI&gt;1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10566272"/>
                  </a:ext>
                </a:extLst>
              </a:tr>
              <a:tr h="1115167">
                <a:tc>
                  <a:txBody>
                    <a:bodyPr/>
                    <a:lstStyle/>
                    <a:p>
                      <a:pPr indent="635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IRR, 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r>
                        <a:rPr lang="en-US" sz="1200">
                          <a:effectLst/>
                        </a:rPr>
                        <a:t>,</a:t>
                      </a:r>
                      <a:r>
                        <a:rPr lang="ru-RU" sz="1200">
                          <a:effectLst/>
                        </a:rPr>
                        <a:t>18</a:t>
                      </a:r>
                      <a:r>
                        <a:rPr lang="en-US" sz="1200">
                          <a:effectLst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Говорит о прибыльности проекта , инвестиции приносят доход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10155657"/>
                  </a:ext>
                </a:extLst>
              </a:tr>
              <a:tr h="266045">
                <a:tc>
                  <a:txBody>
                    <a:bodyPr/>
                    <a:lstStyle/>
                    <a:p>
                      <a:pPr indent="635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Срок окупаемости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</a:pPr>
                      <a:r>
                        <a:rPr lang="en-US" sz="1200">
                          <a:effectLst/>
                        </a:rPr>
                        <a:t>~160 </a:t>
                      </a:r>
                      <a:r>
                        <a:rPr lang="ru-RU" sz="1200">
                          <a:effectLst/>
                        </a:rPr>
                        <a:t>дней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41441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0715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DA4140-BEBB-1562-352B-1120F4504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Прогноз от выручки реализации товара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E908C56-444C-E4ED-04D3-B77987C445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3667362"/>
              </p:ext>
            </p:extLst>
          </p:nvPr>
        </p:nvGraphicFramePr>
        <p:xfrm>
          <a:off x="754600" y="1930400"/>
          <a:ext cx="8904303" cy="332024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134079">
                  <a:extLst>
                    <a:ext uri="{9D8B030D-6E8A-4147-A177-3AD203B41FA5}">
                      <a16:colId xmlns:a16="http://schemas.microsoft.com/office/drawing/2014/main" val="3921066508"/>
                    </a:ext>
                  </a:extLst>
                </a:gridCol>
                <a:gridCol w="396928">
                  <a:extLst>
                    <a:ext uri="{9D8B030D-6E8A-4147-A177-3AD203B41FA5}">
                      <a16:colId xmlns:a16="http://schemas.microsoft.com/office/drawing/2014/main" val="3472841863"/>
                    </a:ext>
                  </a:extLst>
                </a:gridCol>
                <a:gridCol w="396928">
                  <a:extLst>
                    <a:ext uri="{9D8B030D-6E8A-4147-A177-3AD203B41FA5}">
                      <a16:colId xmlns:a16="http://schemas.microsoft.com/office/drawing/2014/main" val="374132652"/>
                    </a:ext>
                  </a:extLst>
                </a:gridCol>
                <a:gridCol w="396928">
                  <a:extLst>
                    <a:ext uri="{9D8B030D-6E8A-4147-A177-3AD203B41FA5}">
                      <a16:colId xmlns:a16="http://schemas.microsoft.com/office/drawing/2014/main" val="4060974017"/>
                    </a:ext>
                  </a:extLst>
                </a:gridCol>
                <a:gridCol w="396928">
                  <a:extLst>
                    <a:ext uri="{9D8B030D-6E8A-4147-A177-3AD203B41FA5}">
                      <a16:colId xmlns:a16="http://schemas.microsoft.com/office/drawing/2014/main" val="920000059"/>
                    </a:ext>
                  </a:extLst>
                </a:gridCol>
                <a:gridCol w="396928">
                  <a:extLst>
                    <a:ext uri="{9D8B030D-6E8A-4147-A177-3AD203B41FA5}">
                      <a16:colId xmlns:a16="http://schemas.microsoft.com/office/drawing/2014/main" val="2888490211"/>
                    </a:ext>
                  </a:extLst>
                </a:gridCol>
                <a:gridCol w="397814">
                  <a:extLst>
                    <a:ext uri="{9D8B030D-6E8A-4147-A177-3AD203B41FA5}">
                      <a16:colId xmlns:a16="http://schemas.microsoft.com/office/drawing/2014/main" val="3969409645"/>
                    </a:ext>
                  </a:extLst>
                </a:gridCol>
                <a:gridCol w="397814">
                  <a:extLst>
                    <a:ext uri="{9D8B030D-6E8A-4147-A177-3AD203B41FA5}">
                      <a16:colId xmlns:a16="http://schemas.microsoft.com/office/drawing/2014/main" val="3498675244"/>
                    </a:ext>
                  </a:extLst>
                </a:gridCol>
                <a:gridCol w="396928">
                  <a:extLst>
                    <a:ext uri="{9D8B030D-6E8A-4147-A177-3AD203B41FA5}">
                      <a16:colId xmlns:a16="http://schemas.microsoft.com/office/drawing/2014/main" val="3159556988"/>
                    </a:ext>
                  </a:extLst>
                </a:gridCol>
                <a:gridCol w="396928">
                  <a:extLst>
                    <a:ext uri="{9D8B030D-6E8A-4147-A177-3AD203B41FA5}">
                      <a16:colId xmlns:a16="http://schemas.microsoft.com/office/drawing/2014/main" val="536792359"/>
                    </a:ext>
                  </a:extLst>
                </a:gridCol>
                <a:gridCol w="418192">
                  <a:extLst>
                    <a:ext uri="{9D8B030D-6E8A-4147-A177-3AD203B41FA5}">
                      <a16:colId xmlns:a16="http://schemas.microsoft.com/office/drawing/2014/main" val="1005880691"/>
                    </a:ext>
                  </a:extLst>
                </a:gridCol>
                <a:gridCol w="418192">
                  <a:extLst>
                    <a:ext uri="{9D8B030D-6E8A-4147-A177-3AD203B41FA5}">
                      <a16:colId xmlns:a16="http://schemas.microsoft.com/office/drawing/2014/main" val="2717335648"/>
                    </a:ext>
                  </a:extLst>
                </a:gridCol>
                <a:gridCol w="359716">
                  <a:extLst>
                    <a:ext uri="{9D8B030D-6E8A-4147-A177-3AD203B41FA5}">
                      <a16:colId xmlns:a16="http://schemas.microsoft.com/office/drawing/2014/main" val="2653877003"/>
                    </a:ext>
                  </a:extLst>
                </a:gridCol>
              </a:tblGrid>
              <a:tr h="586240">
                <a:tc rowSpan="2">
                  <a:txBody>
                    <a:bodyPr/>
                    <a:lstStyle/>
                    <a:p>
                      <a:pPr marL="1130300" marR="1129665" algn="ctr"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</a:rPr>
                        <a:t>Показатель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12">
                  <a:txBody>
                    <a:bodyPr/>
                    <a:lstStyle/>
                    <a:p>
                      <a:pPr marL="1156970" marR="1161415"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Месяц</a:t>
                      </a:r>
                      <a:r>
                        <a:rPr lang="en-US" sz="1000" spc="-20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по</a:t>
                      </a:r>
                      <a:r>
                        <a:rPr lang="en-US" sz="1000" spc="-10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порядку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374203"/>
                  </a:ext>
                </a:extLst>
              </a:tr>
              <a:tr h="3064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ts val="1050"/>
                        </a:lnSpc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6510" algn="ctr">
                        <a:lnSpc>
                          <a:spcPts val="1050"/>
                        </a:lnSpc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145" algn="ctr">
                        <a:lnSpc>
                          <a:spcPts val="1050"/>
                        </a:lnSpc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ts val="1050"/>
                        </a:lnSpc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6510" algn="ctr">
                        <a:lnSpc>
                          <a:spcPts val="1050"/>
                        </a:lnSpc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ts val="1050"/>
                        </a:lnSpc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ts val="1050"/>
                        </a:lnSpc>
                      </a:pPr>
                      <a:r>
                        <a:rPr lang="en-US" sz="10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ts val="1050"/>
                        </a:lnSpc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ts val="1050"/>
                        </a:lnSpc>
                      </a:pPr>
                      <a:r>
                        <a:rPr lang="en-US" sz="10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050"/>
                        </a:lnSpc>
                      </a:pPr>
                      <a:r>
                        <a:rPr lang="en-US" sz="1000">
                          <a:effectLst/>
                        </a:rPr>
                        <a:t>10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1050"/>
                        </a:lnSpc>
                      </a:pPr>
                      <a:r>
                        <a:rPr lang="en-US" sz="1000">
                          <a:effectLst/>
                        </a:rPr>
                        <a:t>11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2070">
                        <a:lnSpc>
                          <a:spcPts val="1050"/>
                        </a:lnSpc>
                      </a:pPr>
                      <a:r>
                        <a:rPr lang="en-US" sz="1000">
                          <a:effectLst/>
                        </a:rPr>
                        <a:t>12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96938844"/>
                  </a:ext>
                </a:extLst>
              </a:tr>
              <a:tr h="306443">
                <a:tc gridSpan="13">
                  <a:txBody>
                    <a:bodyPr/>
                    <a:lstStyle/>
                    <a:p>
                      <a:pPr marL="67945">
                        <a:lnSpc>
                          <a:spcPts val="1050"/>
                        </a:lnSpc>
                      </a:pPr>
                      <a:r>
                        <a:rPr lang="ru-RU" sz="1000">
                          <a:effectLst/>
                        </a:rPr>
                        <a:t>[Хозблок</a:t>
                      </a:r>
                      <a:r>
                        <a:rPr lang="en-US" sz="1000">
                          <a:effectLst/>
                        </a:rPr>
                        <a:t>]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009914"/>
                  </a:ext>
                </a:extLst>
              </a:tr>
              <a:tr h="586240">
                <a:tc>
                  <a:txBody>
                    <a:bodyPr/>
                    <a:lstStyle/>
                    <a:p>
                      <a:pPr marL="67945">
                        <a:lnSpc>
                          <a:spcPts val="1125"/>
                        </a:lnSpc>
                      </a:pPr>
                      <a:r>
                        <a:rPr lang="ru-RU" sz="1000">
                          <a:effectLst/>
                        </a:rPr>
                        <a:t>Объем</a:t>
                      </a:r>
                      <a:r>
                        <a:rPr lang="ru-RU" sz="1000" spc="-1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продаж</a:t>
                      </a:r>
                      <a:r>
                        <a:rPr lang="ru-RU" sz="1000" spc="-10">
                          <a:effectLst/>
                        </a:rPr>
                        <a:t> </a:t>
                      </a:r>
                      <a:r>
                        <a:rPr lang="ru-RU" sz="1000" u="sng">
                          <a:effectLst/>
                        </a:rPr>
                        <a:t>в</a:t>
                      </a:r>
                      <a:r>
                        <a:rPr lang="ru-RU" sz="1000" u="sng" spc="-15">
                          <a:effectLst/>
                        </a:rPr>
                        <a:t> </a:t>
                      </a:r>
                      <a:r>
                        <a:rPr lang="ru-RU" sz="1000" u="sng">
                          <a:effectLst/>
                        </a:rPr>
                        <a:t>месяц,</a:t>
                      </a:r>
                      <a:r>
                        <a:rPr lang="ru-RU" sz="1000" spc="-1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натур.ед.</a:t>
                      </a:r>
                      <a:r>
                        <a:rPr lang="ru-RU" sz="1000" spc="-1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(шт.)</a:t>
                      </a:r>
                      <a:r>
                        <a:rPr lang="ru-RU" sz="1000" spc="-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(табл. 4.1.8)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11489650"/>
                  </a:ext>
                </a:extLst>
              </a:tr>
              <a:tr h="511627">
                <a:tc>
                  <a:txBody>
                    <a:bodyPr/>
                    <a:lstStyle/>
                    <a:p>
                      <a:pPr marL="67945">
                        <a:lnSpc>
                          <a:spcPts val="1050"/>
                        </a:lnSpc>
                      </a:pPr>
                      <a:r>
                        <a:rPr lang="en-US" sz="1000">
                          <a:effectLst/>
                        </a:rPr>
                        <a:t>Цена</a:t>
                      </a:r>
                      <a:r>
                        <a:rPr lang="en-US" sz="1000" spc="-20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реализации</a:t>
                      </a:r>
                      <a:r>
                        <a:rPr lang="en-US" sz="1000" spc="-15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(табл.</a:t>
                      </a:r>
                      <a:r>
                        <a:rPr lang="en-US" sz="1000" spc="-15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4.2.7)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45050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45050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45050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45050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45050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45050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45050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45050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45050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45050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45050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45050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376281"/>
                  </a:ext>
                </a:extLst>
              </a:tr>
              <a:tr h="511627">
                <a:tc>
                  <a:txBody>
                    <a:bodyPr/>
                    <a:lstStyle/>
                    <a:p>
                      <a:pPr marL="67945">
                        <a:lnSpc>
                          <a:spcPts val="1050"/>
                        </a:lnSpc>
                      </a:pPr>
                      <a:r>
                        <a:rPr lang="en-US" sz="1000">
                          <a:effectLst/>
                        </a:rPr>
                        <a:t>ВЫРУЧКА</a:t>
                      </a:r>
                      <a:r>
                        <a:rPr lang="en-US" sz="1000" spc="-35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(объем</a:t>
                      </a:r>
                      <a:r>
                        <a:rPr lang="en-US" sz="1000" spc="-10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*цену)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135 150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90100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90100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90100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135150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135150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225250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315350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315350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270300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180200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180200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80313028"/>
                  </a:ext>
                </a:extLst>
              </a:tr>
              <a:tr h="511627">
                <a:tc>
                  <a:txBody>
                    <a:bodyPr/>
                    <a:lstStyle/>
                    <a:p>
                      <a:pPr marL="67945">
                        <a:lnSpc>
                          <a:spcPts val="1060"/>
                        </a:lnSpc>
                      </a:pPr>
                      <a:r>
                        <a:rPr lang="ru-RU" sz="1000">
                          <a:effectLst/>
                        </a:rPr>
                        <a:t>Всего</a:t>
                      </a:r>
                      <a:r>
                        <a:rPr lang="ru-RU" sz="1000" spc="-1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ВЫРУЧКИ</a:t>
                      </a:r>
                      <a:r>
                        <a:rPr lang="ru-RU" sz="1000" spc="-1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*(В ТАБЛИЦУ 4.5 ПЕРЕНЕСТИ!)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135 150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90100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90100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90100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135150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135150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225250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315350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315350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270300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180200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effectLst/>
                        </a:rPr>
                        <a:t>180200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92889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7040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C25A43-1675-5B7C-DE50-71BD679D7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922" y="263556"/>
            <a:ext cx="8596668" cy="1320800"/>
          </a:xfrm>
        </p:spPr>
        <p:txBody>
          <a:bodyPr/>
          <a:lstStyle/>
          <a:p>
            <a:r>
              <a:rPr lang="ru-RU" dirty="0"/>
              <a:t>Прогнозные объемы продаж</a:t>
            </a:r>
            <a:br>
              <a:rPr lang="ru-RU" dirty="0"/>
            </a:br>
            <a:r>
              <a:rPr lang="ru-RU" dirty="0"/>
              <a:t>*средний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4628EC7-C4B7-DF34-F037-69A575AFFB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5459867"/>
              </p:ext>
            </p:extLst>
          </p:nvPr>
        </p:nvGraphicFramePr>
        <p:xfrm>
          <a:off x="1059255" y="1584356"/>
          <a:ext cx="7885569" cy="508804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622180">
                  <a:extLst>
                    <a:ext uri="{9D8B030D-6E8A-4147-A177-3AD203B41FA5}">
                      <a16:colId xmlns:a16="http://schemas.microsoft.com/office/drawing/2014/main" val="813405428"/>
                    </a:ext>
                  </a:extLst>
                </a:gridCol>
                <a:gridCol w="1263389">
                  <a:extLst>
                    <a:ext uri="{9D8B030D-6E8A-4147-A177-3AD203B41FA5}">
                      <a16:colId xmlns:a16="http://schemas.microsoft.com/office/drawing/2014/main" val="1643585838"/>
                    </a:ext>
                  </a:extLst>
                </a:gridCol>
              </a:tblGrid>
              <a:tr h="190423">
                <a:tc rowSpan="2">
                  <a:txBody>
                    <a:bodyPr/>
                    <a:lstStyle/>
                    <a:p>
                      <a:pPr>
                        <a:spcBef>
                          <a:spcPts val="50"/>
                        </a:spcBef>
                      </a:pPr>
                      <a:r>
                        <a:rPr lang="ru-RU" sz="95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 marL="1661795" marR="1658620" algn="ctr"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</a:rPr>
                        <a:t>Показатель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36549669"/>
                  </a:ext>
                </a:extLst>
              </a:tr>
              <a:tr h="3390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355" algn="ctr">
                        <a:lnSpc>
                          <a:spcPts val="1050"/>
                        </a:lnSpc>
                      </a:pPr>
                      <a:r>
                        <a:rPr lang="ru-RU" sz="1000" dirty="0" err="1">
                          <a:effectLst/>
                        </a:rPr>
                        <a:t>Хоз</a:t>
                      </a:r>
                      <a:r>
                        <a:rPr lang="en-US" sz="1000" dirty="0">
                          <a:effectLst/>
                        </a:rPr>
                        <a:t>.</a:t>
                      </a:r>
                      <a:r>
                        <a:rPr lang="ru-RU" sz="1000" dirty="0">
                          <a:effectLst/>
                        </a:rPr>
                        <a:t>блоки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7707932"/>
                  </a:ext>
                </a:extLst>
              </a:tr>
              <a:tr h="504910">
                <a:tc>
                  <a:txBody>
                    <a:bodyPr/>
                    <a:lstStyle/>
                    <a:p>
                      <a:pPr marL="67945" marR="183515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1.7.1 </a:t>
                      </a:r>
                      <a:r>
                        <a:rPr lang="ru-RU" sz="1000" u="sng">
                          <a:effectLst/>
                        </a:rPr>
                        <a:t>Количество</a:t>
                      </a:r>
                      <a:r>
                        <a:rPr lang="ru-RU" sz="1000">
                          <a:effectLst/>
                        </a:rPr>
                        <a:t> товара/услуги приобретаемое </a:t>
                      </a:r>
                      <a:r>
                        <a:rPr lang="ru-RU" sz="1000" u="sng">
                          <a:effectLst/>
                        </a:rPr>
                        <a:t>одним средним</a:t>
                      </a:r>
                      <a:r>
                        <a:rPr lang="ru-RU" sz="1000">
                          <a:effectLst/>
                        </a:rPr>
                        <a:t> поку-</a:t>
                      </a:r>
                      <a:r>
                        <a:rPr lang="ru-RU" sz="1000" spc="-23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пателем, нат.ед. товара в</a:t>
                      </a:r>
                      <a:r>
                        <a:rPr lang="ru-RU" sz="1000" spc="-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месяц</a:t>
                      </a:r>
                      <a:r>
                        <a:rPr lang="ru-RU" sz="1000" spc="-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(шт.)</a:t>
                      </a:r>
                      <a:endParaRPr lang="ru-RU" sz="1100">
                        <a:effectLst/>
                      </a:endParaRPr>
                    </a:p>
                    <a:p>
                      <a:pPr marL="67945">
                        <a:lnSpc>
                          <a:spcPts val="1075"/>
                        </a:lnSpc>
                      </a:pPr>
                      <a:r>
                        <a:rPr lang="ru-RU" sz="1000">
                          <a:effectLst/>
                        </a:rPr>
                        <a:t>=</a:t>
                      </a:r>
                      <a:r>
                        <a:rPr lang="ru-RU" sz="1000" spc="-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среднему</a:t>
                      </a:r>
                      <a:r>
                        <a:rPr lang="ru-RU" sz="1000" spc="-3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количеству</a:t>
                      </a:r>
                      <a:r>
                        <a:rPr lang="ru-RU" sz="1000" spc="-2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(К1)</a:t>
                      </a:r>
                      <a:r>
                        <a:rPr lang="ru-RU" sz="1000" spc="-1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из</a:t>
                      </a:r>
                      <a:r>
                        <a:rPr lang="ru-RU" sz="1000" spc="-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опроса</a:t>
                      </a:r>
                      <a:r>
                        <a:rPr lang="ru-RU" sz="1000" spc="-1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(задание</a:t>
                      </a:r>
                      <a:r>
                        <a:rPr lang="ru-RU" sz="1000" spc="-1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№</a:t>
                      </a:r>
                      <a:r>
                        <a:rPr lang="ru-RU" sz="1000" spc="-1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3.2)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75287258"/>
                  </a:ext>
                </a:extLst>
              </a:tr>
              <a:tr h="669366">
                <a:tc rowSpan="7">
                  <a:txBody>
                    <a:bodyPr/>
                    <a:lstStyle/>
                    <a:p>
                      <a:pPr marL="67945" marR="558800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1.7.2. </a:t>
                      </a:r>
                      <a:r>
                        <a:rPr lang="ru-RU" sz="1000" u="sng">
                          <a:effectLst/>
                        </a:rPr>
                        <a:t>Численность всех покупателей</a:t>
                      </a:r>
                      <a:r>
                        <a:rPr lang="ru-RU" sz="1000">
                          <a:effectLst/>
                        </a:rPr>
                        <a:t> (на территории бизнеса):</a:t>
                      </a:r>
                      <a:r>
                        <a:rPr lang="ru-RU" sz="1000" spc="-23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Варианты:</a:t>
                      </a:r>
                      <a:endParaRPr lang="ru-RU" sz="1100">
                        <a:effectLst/>
                      </a:endParaRPr>
                    </a:p>
                    <a:p>
                      <a:pPr marL="342900" lvl="0" indent="-342900">
                        <a:buSzPts val="1000"/>
                        <a:buFont typeface="Times New Roman" panose="02020603050405020304" pitchFamily="18" charset="0"/>
                        <a:buAutoNum type="arabicPeriod"/>
                        <a:tabLst>
                          <a:tab pos="164465" algn="l"/>
                        </a:tabLst>
                      </a:pPr>
                      <a:r>
                        <a:rPr lang="en-US" sz="1000">
                          <a:effectLst/>
                        </a:rPr>
                        <a:t>–</a:t>
                      </a:r>
                      <a:r>
                        <a:rPr lang="en-US" sz="1000" spc="-5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статистика:</a:t>
                      </a:r>
                      <a:endParaRPr lang="ru-RU" sz="1100">
                        <a:effectLst/>
                      </a:endParaRPr>
                    </a:p>
                    <a:p>
                      <a:pPr marL="67945"/>
                      <a:r>
                        <a:rPr lang="ru-RU" sz="1000">
                          <a:effectLst/>
                        </a:rPr>
                        <a:t>а)</a:t>
                      </a:r>
                      <a:r>
                        <a:rPr lang="ru-RU" sz="1000" spc="-1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численность</a:t>
                      </a:r>
                      <a:r>
                        <a:rPr lang="ru-RU" sz="1000" spc="-1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жителей</a:t>
                      </a:r>
                      <a:r>
                        <a:rPr lang="ru-RU" sz="1000" spc="-1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(берем</a:t>
                      </a:r>
                      <a:r>
                        <a:rPr lang="ru-RU" sz="1000" spc="-1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по</a:t>
                      </a:r>
                      <a:r>
                        <a:rPr lang="ru-RU" sz="1000" spc="-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ссылке</a:t>
                      </a:r>
                      <a:r>
                        <a:rPr lang="ru-RU" sz="1000" spc="-1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ниже</a:t>
                      </a:r>
                      <a:r>
                        <a:rPr lang="ru-RU" sz="1000" baseline="30000">
                          <a:effectLst/>
                        </a:rPr>
                        <a:t>1</a:t>
                      </a:r>
                      <a:r>
                        <a:rPr lang="ru-RU" sz="1000">
                          <a:effectLst/>
                        </a:rPr>
                        <a:t>)</a:t>
                      </a:r>
                      <a:endParaRPr lang="ru-RU" sz="1100">
                        <a:effectLst/>
                      </a:endParaRPr>
                    </a:p>
                    <a:p>
                      <a:pPr marL="67945" marR="132080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б)</a:t>
                      </a:r>
                      <a:r>
                        <a:rPr lang="ru-RU" sz="1000" spc="-1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поправочный</a:t>
                      </a:r>
                      <a:r>
                        <a:rPr lang="ru-RU" sz="1000" spc="-2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коэффициент</a:t>
                      </a:r>
                      <a:r>
                        <a:rPr lang="ru-RU" sz="1000" spc="-1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статистики</a:t>
                      </a:r>
                      <a:r>
                        <a:rPr lang="ru-RU" sz="1000" baseline="30000">
                          <a:effectLst/>
                        </a:rPr>
                        <a:t>2</a:t>
                      </a:r>
                      <a:r>
                        <a:rPr lang="ru-RU" sz="1000" spc="-2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(как</a:t>
                      </a:r>
                      <a:r>
                        <a:rPr lang="ru-RU" sz="1000" spc="-2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рассчитать</a:t>
                      </a:r>
                      <a:r>
                        <a:rPr lang="ru-RU" sz="1000" spc="-2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см.</a:t>
                      </a:r>
                      <a:r>
                        <a:rPr lang="ru-RU" sz="1000" spc="-1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ниже</a:t>
                      </a:r>
                      <a:r>
                        <a:rPr lang="ru-RU" sz="1000" baseline="30000">
                          <a:effectLst/>
                        </a:rPr>
                        <a:t>3</a:t>
                      </a:r>
                      <a:r>
                        <a:rPr lang="ru-RU" sz="1000">
                          <a:effectLst/>
                        </a:rPr>
                        <a:t>)</a:t>
                      </a:r>
                      <a:r>
                        <a:rPr lang="ru-RU" sz="1000" spc="-23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в)</a:t>
                      </a:r>
                      <a:r>
                        <a:rPr lang="ru-RU" sz="1000" spc="-1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численность</a:t>
                      </a:r>
                      <a:r>
                        <a:rPr lang="ru-RU" sz="1000" spc="-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с</a:t>
                      </a:r>
                      <a:r>
                        <a:rPr lang="ru-RU" sz="1000" spc="-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коэффициентом (п.</a:t>
                      </a:r>
                      <a:r>
                        <a:rPr lang="ru-RU" sz="1000" spc="-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а</a:t>
                      </a:r>
                      <a:r>
                        <a:rPr lang="ru-RU" sz="1000" spc="1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умножить</a:t>
                      </a:r>
                      <a:r>
                        <a:rPr lang="ru-RU" sz="1000" spc="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на</a:t>
                      </a:r>
                      <a:r>
                        <a:rPr lang="ru-RU" sz="1000" spc="-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п.б)</a:t>
                      </a:r>
                      <a:endParaRPr lang="ru-RU" sz="1100">
                        <a:effectLst/>
                      </a:endParaRPr>
                    </a:p>
                    <a:p>
                      <a:pPr marL="342900" lvl="0" indent="-342900">
                        <a:lnSpc>
                          <a:spcPts val="1140"/>
                        </a:lnSpc>
                        <a:buSzPts val="1000"/>
                        <a:buFont typeface="Times New Roman" panose="02020603050405020304" pitchFamily="18" charset="0"/>
                        <a:buAutoNum type="arabicPeriod"/>
                        <a:tabLst>
                          <a:tab pos="164465" algn="l"/>
                        </a:tabLst>
                      </a:pPr>
                      <a:r>
                        <a:rPr lang="en-US" sz="1000">
                          <a:effectLst/>
                        </a:rPr>
                        <a:t>–</a:t>
                      </a:r>
                      <a:r>
                        <a:rPr lang="en-US" sz="1000" spc="-15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интернет-запросы:</a:t>
                      </a:r>
                      <a:endParaRPr lang="ru-RU" sz="1100">
                        <a:effectLst/>
                      </a:endParaRPr>
                    </a:p>
                    <a:p>
                      <a:pPr marL="67945"/>
                      <a:r>
                        <a:rPr lang="ru-RU" sz="1000">
                          <a:effectLst/>
                        </a:rPr>
                        <a:t>а)</a:t>
                      </a:r>
                      <a:r>
                        <a:rPr lang="ru-RU" sz="1000" spc="16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количество</a:t>
                      </a:r>
                      <a:r>
                        <a:rPr lang="ru-RU" sz="1000" spc="16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интернет-запросов</a:t>
                      </a:r>
                      <a:r>
                        <a:rPr lang="ru-RU" sz="1000" spc="15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клиентов</a:t>
                      </a:r>
                      <a:r>
                        <a:rPr lang="ru-RU" sz="1000" spc="14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в</a:t>
                      </a:r>
                      <a:r>
                        <a:rPr lang="ru-RU" sz="1000" spc="17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Яндексе</a:t>
                      </a:r>
                      <a:r>
                        <a:rPr lang="ru-RU" sz="1000" spc="16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(и/или</a:t>
                      </a:r>
                      <a:r>
                        <a:rPr lang="ru-RU" sz="1000" spc="150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Google</a:t>
                      </a:r>
                      <a:r>
                        <a:rPr lang="en-US" sz="1000" spc="-25">
                          <a:effectLst/>
                        </a:rPr>
                        <a:t> </a:t>
                      </a:r>
                      <a:r>
                        <a:rPr lang="ru-RU" sz="1000" baseline="30000">
                          <a:effectLst/>
                        </a:rPr>
                        <a:t>4</a:t>
                      </a:r>
                      <a:r>
                        <a:rPr lang="ru-RU" sz="800">
                          <a:effectLst/>
                        </a:rPr>
                        <a:t>)</a:t>
                      </a:r>
                      <a:endParaRPr lang="ru-RU" sz="1100">
                        <a:effectLst/>
                      </a:endParaRPr>
                    </a:p>
                    <a:p>
                      <a:pPr marL="67945"/>
                      <a:r>
                        <a:rPr lang="en-US" sz="1000">
                          <a:effectLst/>
                          <a:hlinkClick r:id="rId2"/>
                        </a:rPr>
                        <a:t>http</a:t>
                      </a:r>
                      <a:r>
                        <a:rPr lang="ru-RU" sz="1000">
                          <a:effectLst/>
                          <a:hlinkClick r:id="rId2"/>
                        </a:rPr>
                        <a:t>://</a:t>
                      </a:r>
                      <a:r>
                        <a:rPr lang="en-US" sz="1000">
                          <a:effectLst/>
                          <a:hlinkClick r:id="rId2"/>
                        </a:rPr>
                        <a:t>wordstat</a:t>
                      </a:r>
                      <a:r>
                        <a:rPr lang="ru-RU" sz="1000">
                          <a:effectLst/>
                          <a:hlinkClick r:id="rId2"/>
                        </a:rPr>
                        <a:t>.</a:t>
                      </a:r>
                      <a:r>
                        <a:rPr lang="en-US" sz="1000">
                          <a:effectLst/>
                          <a:hlinkClick r:id="rId2"/>
                        </a:rPr>
                        <a:t>yandex</a:t>
                      </a:r>
                      <a:r>
                        <a:rPr lang="ru-RU" sz="1000">
                          <a:effectLst/>
                          <a:hlinkClick r:id="rId2"/>
                        </a:rPr>
                        <a:t>.</a:t>
                      </a:r>
                      <a:r>
                        <a:rPr lang="en-US" sz="1000">
                          <a:effectLst/>
                          <a:hlinkClick r:id="rId2"/>
                        </a:rPr>
                        <a:t>ru</a:t>
                      </a:r>
                      <a:r>
                        <a:rPr lang="ru-RU" sz="1000">
                          <a:effectLst/>
                          <a:hlinkClick r:id="rId2"/>
                        </a:rPr>
                        <a:t>/</a:t>
                      </a:r>
                      <a:endParaRPr lang="ru-RU" sz="1100">
                        <a:effectLst/>
                      </a:endParaRPr>
                    </a:p>
                    <a:p>
                      <a:pPr marL="67945" marR="285115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б) поправочный коэффициент запросов</a:t>
                      </a:r>
                      <a:r>
                        <a:rPr lang="ru-RU" sz="1000" baseline="30000">
                          <a:effectLst/>
                        </a:rPr>
                        <a:t>5</a:t>
                      </a:r>
                      <a:r>
                        <a:rPr lang="ru-RU" sz="1000">
                          <a:effectLst/>
                        </a:rPr>
                        <a:t> (как рассчитать см. ниже</a:t>
                      </a:r>
                      <a:r>
                        <a:rPr lang="ru-RU" sz="1000" baseline="30000">
                          <a:effectLst/>
                        </a:rPr>
                        <a:t>6</a:t>
                      </a:r>
                      <a:r>
                        <a:rPr lang="ru-RU" sz="1000">
                          <a:effectLst/>
                        </a:rPr>
                        <a:t>)</a:t>
                      </a:r>
                      <a:r>
                        <a:rPr lang="ru-RU" sz="1000" spc="-23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в)</a:t>
                      </a:r>
                      <a:r>
                        <a:rPr lang="ru-RU" sz="1000" spc="-1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численность</a:t>
                      </a:r>
                      <a:r>
                        <a:rPr lang="ru-RU" sz="1000" spc="-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с</a:t>
                      </a:r>
                      <a:r>
                        <a:rPr lang="ru-RU" sz="1000" spc="-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коэффициентом (п.</a:t>
                      </a:r>
                      <a:r>
                        <a:rPr lang="ru-RU" sz="1000" spc="-1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а</a:t>
                      </a:r>
                      <a:r>
                        <a:rPr lang="ru-RU" sz="1000" spc="1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умножить</a:t>
                      </a:r>
                      <a:r>
                        <a:rPr lang="ru-RU" sz="1000" spc="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на</a:t>
                      </a:r>
                      <a:r>
                        <a:rPr lang="ru-RU" sz="1000" spc="-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п.б)</a:t>
                      </a:r>
                      <a:endParaRPr lang="ru-RU" sz="1100">
                        <a:effectLst/>
                      </a:endParaRPr>
                    </a:p>
                    <a:p>
                      <a:pPr marL="342900" lvl="0" indent="-342900">
                        <a:lnSpc>
                          <a:spcPts val="1140"/>
                        </a:lnSpc>
                        <a:buSzPts val="1000"/>
                        <a:buFont typeface="Times New Roman" panose="02020603050405020304" pitchFamily="18" charset="0"/>
                        <a:buAutoNum type="arabicPeriod"/>
                        <a:tabLst>
                          <a:tab pos="164465" algn="l"/>
                        </a:tabLst>
                      </a:pPr>
                      <a:r>
                        <a:rPr lang="en-US" sz="1000">
                          <a:effectLst/>
                        </a:rPr>
                        <a:t>–</a:t>
                      </a:r>
                      <a:r>
                        <a:rPr lang="en-US" sz="1000" spc="-20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итоговое</a:t>
                      </a:r>
                      <a:r>
                        <a:rPr lang="en-US" sz="1000" spc="-15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(оптимальное)</a:t>
                      </a:r>
                      <a:r>
                        <a:rPr lang="en-US" sz="1000" spc="-15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значение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1500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99656096"/>
                  </a:ext>
                </a:extLst>
              </a:tr>
              <a:tr h="1651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0,00125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270850080"/>
                  </a:ext>
                </a:extLst>
              </a:tr>
              <a:tr h="1687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49947311"/>
                  </a:ext>
                </a:extLst>
              </a:tr>
              <a:tr h="4392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</a:rPr>
                        <a:t>526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99003159"/>
                  </a:ext>
                </a:extLst>
              </a:tr>
              <a:tr h="1658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1,</a:t>
                      </a:r>
                      <a:r>
                        <a:rPr lang="en-US" sz="8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03647119"/>
                  </a:ext>
                </a:extLst>
              </a:tr>
              <a:tr h="1658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842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72934433"/>
                  </a:ext>
                </a:extLst>
              </a:tr>
              <a:tr h="7934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422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9129732"/>
                  </a:ext>
                </a:extLst>
              </a:tr>
              <a:tr h="678022">
                <a:tc>
                  <a:txBody>
                    <a:bodyPr/>
                    <a:lstStyle/>
                    <a:p>
                      <a:pPr marL="67945" marR="132080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1.7.3. </a:t>
                      </a:r>
                      <a:r>
                        <a:rPr lang="ru-RU" sz="1000" u="sng">
                          <a:effectLst/>
                        </a:rPr>
                        <a:t>Общее количество товара/услуги</a:t>
                      </a:r>
                      <a:r>
                        <a:rPr lang="ru-RU" sz="1000">
                          <a:effectLst/>
                        </a:rPr>
                        <a:t>, приобретаемое </a:t>
                      </a:r>
                      <a:r>
                        <a:rPr lang="ru-RU" sz="1000" u="sng">
                          <a:effectLst/>
                        </a:rPr>
                        <a:t>всеми покупа-</a:t>
                      </a:r>
                      <a:r>
                        <a:rPr lang="ru-RU" sz="1000" spc="-235">
                          <a:effectLst/>
                        </a:rPr>
                        <a:t> </a:t>
                      </a:r>
                      <a:r>
                        <a:rPr lang="ru-RU" sz="1000" u="sng">
                          <a:effectLst/>
                        </a:rPr>
                        <a:t>телями</a:t>
                      </a:r>
                      <a:r>
                        <a:rPr lang="ru-RU" sz="1000" spc="-1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за</a:t>
                      </a:r>
                      <a:r>
                        <a:rPr lang="ru-RU" sz="1000" spc="-1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мес.</a:t>
                      </a:r>
                      <a:r>
                        <a:rPr lang="ru-RU" sz="1000" spc="-1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в</a:t>
                      </a:r>
                      <a:r>
                        <a:rPr lang="ru-RU" sz="1000" spc="-1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нат.ед.</a:t>
                      </a:r>
                      <a:r>
                        <a:rPr lang="ru-RU" sz="1000" spc="-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(п.1.7.1</a:t>
                      </a:r>
                      <a:r>
                        <a:rPr lang="ru-RU" sz="1000" spc="-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умножаем</a:t>
                      </a:r>
                      <a:r>
                        <a:rPr lang="ru-RU" sz="1000" spc="-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на</a:t>
                      </a:r>
                      <a:r>
                        <a:rPr lang="ru-RU" sz="1000" spc="1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итоговое</a:t>
                      </a:r>
                      <a:r>
                        <a:rPr lang="ru-RU" sz="1000" spc="-10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значение п.</a:t>
                      </a:r>
                      <a:endParaRPr lang="ru-RU" sz="1100">
                        <a:effectLst/>
                      </a:endParaRPr>
                    </a:p>
                    <a:p>
                      <a:pPr marL="67945">
                        <a:lnSpc>
                          <a:spcPts val="1085"/>
                        </a:lnSpc>
                      </a:pPr>
                      <a:r>
                        <a:rPr lang="en-US" sz="1000">
                          <a:effectLst/>
                        </a:rPr>
                        <a:t>1.7.2)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422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68830241"/>
                  </a:ext>
                </a:extLst>
              </a:tr>
              <a:tr h="476058">
                <a:tc>
                  <a:txBody>
                    <a:bodyPr/>
                    <a:lstStyle/>
                    <a:p>
                      <a:pPr marL="67945">
                        <a:lnSpc>
                          <a:spcPts val="1115"/>
                        </a:lnSpc>
                      </a:pPr>
                      <a:r>
                        <a:rPr lang="ru-RU" sz="1000">
                          <a:effectLst/>
                        </a:rPr>
                        <a:t>1.7.4.</a:t>
                      </a:r>
                      <a:r>
                        <a:rPr lang="ru-RU" sz="1000" spc="-10">
                          <a:effectLst/>
                        </a:rPr>
                        <a:t> </a:t>
                      </a:r>
                      <a:r>
                        <a:rPr lang="ru-RU" sz="1000" u="sng">
                          <a:effectLst/>
                        </a:rPr>
                        <a:t>Ваша</a:t>
                      </a:r>
                      <a:r>
                        <a:rPr lang="ru-RU" sz="1000" u="sng" spc="-5">
                          <a:effectLst/>
                        </a:rPr>
                        <a:t> </a:t>
                      </a:r>
                      <a:r>
                        <a:rPr lang="ru-RU" sz="1000" u="sng">
                          <a:effectLst/>
                        </a:rPr>
                        <a:t>доля</a:t>
                      </a:r>
                      <a:r>
                        <a:rPr lang="ru-RU" sz="1000" u="sng" spc="-15">
                          <a:effectLst/>
                        </a:rPr>
                        <a:t> </a:t>
                      </a:r>
                      <a:r>
                        <a:rPr lang="ru-RU" sz="1000" u="sng">
                          <a:effectLst/>
                        </a:rPr>
                        <a:t>рынка</a:t>
                      </a:r>
                      <a:r>
                        <a:rPr lang="ru-RU" sz="1000" u="sng" spc="-5">
                          <a:effectLst/>
                        </a:rPr>
                        <a:t> </a:t>
                      </a:r>
                      <a:r>
                        <a:rPr lang="ru-RU" sz="1000" u="sng">
                          <a:effectLst/>
                        </a:rPr>
                        <a:t>от</a:t>
                      </a:r>
                      <a:r>
                        <a:rPr lang="ru-RU" sz="1000" u="sng" spc="-10">
                          <a:effectLst/>
                        </a:rPr>
                        <a:t> </a:t>
                      </a:r>
                      <a:r>
                        <a:rPr lang="ru-RU" sz="1000" u="sng">
                          <a:effectLst/>
                        </a:rPr>
                        <a:t>общего</a:t>
                      </a:r>
                      <a:r>
                        <a:rPr lang="ru-RU" sz="1000" u="sng" spc="-5">
                          <a:effectLst/>
                        </a:rPr>
                        <a:t> </a:t>
                      </a:r>
                      <a:r>
                        <a:rPr lang="ru-RU" sz="1000" u="sng">
                          <a:effectLst/>
                        </a:rPr>
                        <a:t>количества товара/услуги,</a:t>
                      </a:r>
                      <a:r>
                        <a:rPr lang="ru-RU" sz="1000" u="sng" spc="-10">
                          <a:effectLst/>
                        </a:rPr>
                        <a:t> </a:t>
                      </a:r>
                      <a:r>
                        <a:rPr lang="ru-RU" sz="1000" u="sng">
                          <a:effectLst/>
                        </a:rPr>
                        <a:t>в</a:t>
                      </a:r>
                      <a:r>
                        <a:rPr lang="ru-RU" sz="1000" u="sng" spc="-15">
                          <a:effectLst/>
                        </a:rPr>
                        <a:t> </a:t>
                      </a:r>
                      <a:r>
                        <a:rPr lang="ru-RU" sz="1000" u="sng">
                          <a:effectLst/>
                        </a:rPr>
                        <a:t>%</a:t>
                      </a:r>
                      <a:r>
                        <a:rPr lang="ru-RU" sz="1000" spc="-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(из</a:t>
                      </a:r>
                      <a:endParaRPr lang="ru-RU" sz="1100">
                        <a:effectLst/>
                      </a:endParaRPr>
                    </a:p>
                    <a:p>
                      <a:pPr marL="67945">
                        <a:lnSpc>
                          <a:spcPts val="1075"/>
                        </a:lnSpc>
                      </a:pPr>
                      <a:r>
                        <a:rPr lang="en-US" sz="1000">
                          <a:effectLst/>
                        </a:rPr>
                        <a:t>табл.</a:t>
                      </a:r>
                      <a:r>
                        <a:rPr lang="en-US" sz="1000" spc="-5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4.2.1)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1%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7094766"/>
                  </a:ext>
                </a:extLst>
              </a:tr>
              <a:tr h="331798">
                <a:tc>
                  <a:txBody>
                    <a:bodyPr/>
                    <a:lstStyle/>
                    <a:p>
                      <a:pPr marL="67945" marR="183515">
                        <a:lnSpc>
                          <a:spcPts val="114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1.7.5. </a:t>
                      </a:r>
                      <a:r>
                        <a:rPr lang="ru-RU" sz="1000" u="sng">
                          <a:effectLst/>
                        </a:rPr>
                        <a:t>Ваш объем продаж (средний), в</a:t>
                      </a:r>
                      <a:r>
                        <a:rPr lang="ru-RU" sz="1000">
                          <a:effectLst/>
                        </a:rPr>
                        <a:t> нат.ед. в месяц -</a:t>
                      </a:r>
                      <a:r>
                        <a:rPr lang="ru-RU" sz="1000" spc="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(п.1.7.3 умно-</a:t>
                      </a:r>
                      <a:r>
                        <a:rPr lang="ru-RU" sz="1000" spc="-23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жаем на п.1.7.4</a:t>
                      </a:r>
                      <a:r>
                        <a:rPr lang="ru-RU" sz="1000" spc="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и</a:t>
                      </a:r>
                      <a:r>
                        <a:rPr lang="ru-RU" sz="1000" spc="-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делим</a:t>
                      </a:r>
                      <a:r>
                        <a:rPr lang="ru-RU" sz="1000" spc="5">
                          <a:effectLst/>
                        </a:rPr>
                        <a:t> </a:t>
                      </a:r>
                      <a:r>
                        <a:rPr lang="ru-RU" sz="1000">
                          <a:effectLst/>
                        </a:rPr>
                        <a:t>на 100)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12252145"/>
                  </a:ext>
                </a:extLst>
              </a:tr>
            </a:tbl>
          </a:graphicData>
        </a:graphic>
      </p:graphicFrame>
      <p:sp>
        <p:nvSpPr>
          <p:cNvPr id="5" name="Rectangle 2">
            <a:extLst>
              <a:ext uri="{FF2B5EF4-FFF2-40B4-BE49-F238E27FC236}">
                <a16:creationId xmlns:a16="http://schemas.microsoft.com/office/drawing/2014/main" id="{0B7F4623-B932-3E6B-C40F-2A16C03A4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22304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558624" tIns="482448" rIns="380880" bIns="457056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Прямоугольник 6">
            <a:extLst>
              <a:ext uri="{FF2B5EF4-FFF2-40B4-BE49-F238E27FC236}">
                <a16:creationId xmlns:a16="http://schemas.microsoft.com/office/drawing/2014/main" id="{D751DC95-9187-0886-F9C4-B7F5454CCD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3602038"/>
            <a:ext cx="317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758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32E7D6-C3DA-863D-C87B-F9D29FF80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680" y="199746"/>
            <a:ext cx="8596668" cy="1320800"/>
          </a:xfrm>
        </p:spPr>
        <p:txBody>
          <a:bodyPr/>
          <a:lstStyle/>
          <a:p>
            <a:r>
              <a:rPr lang="ru-RU" dirty="0"/>
              <a:t>*по месяцам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C300E4D-BA63-504B-AA7D-DB1172C024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5787818"/>
              </p:ext>
            </p:extLst>
          </p:nvPr>
        </p:nvGraphicFramePr>
        <p:xfrm>
          <a:off x="677334" y="914400"/>
          <a:ext cx="10144545" cy="574385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830972">
                  <a:extLst>
                    <a:ext uri="{9D8B030D-6E8A-4147-A177-3AD203B41FA5}">
                      <a16:colId xmlns:a16="http://schemas.microsoft.com/office/drawing/2014/main" val="2382513813"/>
                    </a:ext>
                  </a:extLst>
                </a:gridCol>
                <a:gridCol w="525205">
                  <a:extLst>
                    <a:ext uri="{9D8B030D-6E8A-4147-A177-3AD203B41FA5}">
                      <a16:colId xmlns:a16="http://schemas.microsoft.com/office/drawing/2014/main" val="2202504828"/>
                    </a:ext>
                  </a:extLst>
                </a:gridCol>
                <a:gridCol w="525205">
                  <a:extLst>
                    <a:ext uri="{9D8B030D-6E8A-4147-A177-3AD203B41FA5}">
                      <a16:colId xmlns:a16="http://schemas.microsoft.com/office/drawing/2014/main" val="3711705490"/>
                    </a:ext>
                  </a:extLst>
                </a:gridCol>
                <a:gridCol w="525205">
                  <a:extLst>
                    <a:ext uri="{9D8B030D-6E8A-4147-A177-3AD203B41FA5}">
                      <a16:colId xmlns:a16="http://schemas.microsoft.com/office/drawing/2014/main" val="2975680373"/>
                    </a:ext>
                  </a:extLst>
                </a:gridCol>
                <a:gridCol w="524195">
                  <a:extLst>
                    <a:ext uri="{9D8B030D-6E8A-4147-A177-3AD203B41FA5}">
                      <a16:colId xmlns:a16="http://schemas.microsoft.com/office/drawing/2014/main" val="988152379"/>
                    </a:ext>
                  </a:extLst>
                </a:gridCol>
                <a:gridCol w="524195">
                  <a:extLst>
                    <a:ext uri="{9D8B030D-6E8A-4147-A177-3AD203B41FA5}">
                      <a16:colId xmlns:a16="http://schemas.microsoft.com/office/drawing/2014/main" val="4110691295"/>
                    </a:ext>
                  </a:extLst>
                </a:gridCol>
                <a:gridCol w="524195">
                  <a:extLst>
                    <a:ext uri="{9D8B030D-6E8A-4147-A177-3AD203B41FA5}">
                      <a16:colId xmlns:a16="http://schemas.microsoft.com/office/drawing/2014/main" val="2370353795"/>
                    </a:ext>
                  </a:extLst>
                </a:gridCol>
                <a:gridCol w="525205">
                  <a:extLst>
                    <a:ext uri="{9D8B030D-6E8A-4147-A177-3AD203B41FA5}">
                      <a16:colId xmlns:a16="http://schemas.microsoft.com/office/drawing/2014/main" val="2844302717"/>
                    </a:ext>
                  </a:extLst>
                </a:gridCol>
                <a:gridCol w="525205">
                  <a:extLst>
                    <a:ext uri="{9D8B030D-6E8A-4147-A177-3AD203B41FA5}">
                      <a16:colId xmlns:a16="http://schemas.microsoft.com/office/drawing/2014/main" val="2404916368"/>
                    </a:ext>
                  </a:extLst>
                </a:gridCol>
                <a:gridCol w="522176">
                  <a:extLst>
                    <a:ext uri="{9D8B030D-6E8A-4147-A177-3AD203B41FA5}">
                      <a16:colId xmlns:a16="http://schemas.microsoft.com/office/drawing/2014/main" val="3349760190"/>
                    </a:ext>
                  </a:extLst>
                </a:gridCol>
                <a:gridCol w="524195">
                  <a:extLst>
                    <a:ext uri="{9D8B030D-6E8A-4147-A177-3AD203B41FA5}">
                      <a16:colId xmlns:a16="http://schemas.microsoft.com/office/drawing/2014/main" val="3821389075"/>
                    </a:ext>
                  </a:extLst>
                </a:gridCol>
                <a:gridCol w="534296">
                  <a:extLst>
                    <a:ext uri="{9D8B030D-6E8A-4147-A177-3AD203B41FA5}">
                      <a16:colId xmlns:a16="http://schemas.microsoft.com/office/drawing/2014/main" val="1359671524"/>
                    </a:ext>
                  </a:extLst>
                </a:gridCol>
                <a:gridCol w="534296">
                  <a:extLst>
                    <a:ext uri="{9D8B030D-6E8A-4147-A177-3AD203B41FA5}">
                      <a16:colId xmlns:a16="http://schemas.microsoft.com/office/drawing/2014/main" val="2449559620"/>
                    </a:ext>
                  </a:extLst>
                </a:gridCol>
              </a:tblGrid>
              <a:tr h="314238">
                <a:tc rowSpan="2">
                  <a:txBody>
                    <a:bodyPr/>
                    <a:lstStyle/>
                    <a:p>
                      <a:pPr marL="334010" marR="328930" algn="ctr">
                        <a:lnSpc>
                          <a:spcPts val="114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Объем</a:t>
                      </a:r>
                      <a:r>
                        <a:rPr lang="ru-RU" sz="900" spc="-10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продаж</a:t>
                      </a:r>
                      <a:endParaRPr lang="ru-RU" sz="1000">
                        <a:effectLst/>
                      </a:endParaRPr>
                    </a:p>
                    <a:p>
                      <a:pPr marL="334010" marR="331470" algn="ctr">
                        <a:lnSpc>
                          <a:spcPts val="111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</a:t>
                      </a:r>
                      <a:r>
                        <a:rPr lang="ru-RU" sz="900" spc="-20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разные</a:t>
                      </a:r>
                      <a:r>
                        <a:rPr lang="ru-RU" sz="900" spc="-20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временные</a:t>
                      </a:r>
                      <a:r>
                        <a:rPr lang="ru-RU" sz="900" spc="-1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периоды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12">
                  <a:txBody>
                    <a:bodyPr/>
                    <a:lstStyle/>
                    <a:p>
                      <a:pPr marL="1445260" marR="1431290"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Месяц</a:t>
                      </a:r>
                      <a:r>
                        <a:rPr lang="en-US" sz="900" spc="-20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по</a:t>
                      </a:r>
                      <a:r>
                        <a:rPr lang="en-US" sz="900" spc="-10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порядку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767669"/>
                  </a:ext>
                </a:extLst>
              </a:tr>
              <a:tr h="3142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050"/>
                        </a:lnSpc>
                      </a:pPr>
                      <a:r>
                        <a:rPr lang="en-US" sz="900">
                          <a:effectLst/>
                        </a:rPr>
                        <a:t>11.22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ts val="1050"/>
                        </a:lnSpc>
                      </a:pPr>
                      <a:r>
                        <a:rPr lang="en-US" sz="900">
                          <a:effectLst/>
                        </a:rPr>
                        <a:t>12.22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">
                        <a:lnSpc>
                          <a:spcPts val="1050"/>
                        </a:lnSpc>
                      </a:pPr>
                      <a:r>
                        <a:rPr lang="en-US" sz="900">
                          <a:effectLst/>
                        </a:rPr>
                        <a:t>01.23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050"/>
                        </a:lnSpc>
                      </a:pPr>
                      <a:r>
                        <a:rPr lang="en-US" sz="900">
                          <a:effectLst/>
                        </a:rPr>
                        <a:t>02.23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050"/>
                        </a:lnSpc>
                      </a:pPr>
                      <a:r>
                        <a:rPr lang="en-US" sz="900">
                          <a:effectLst/>
                        </a:rPr>
                        <a:t>03.23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050"/>
                        </a:lnSpc>
                      </a:pPr>
                      <a:r>
                        <a:rPr lang="en-US" sz="900">
                          <a:effectLst/>
                        </a:rPr>
                        <a:t>04.23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050"/>
                        </a:lnSpc>
                      </a:pPr>
                      <a:r>
                        <a:rPr lang="en-US" sz="900">
                          <a:effectLst/>
                        </a:rPr>
                        <a:t>05.23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1050"/>
                        </a:lnSpc>
                      </a:pPr>
                      <a:r>
                        <a:rPr lang="en-US" sz="900">
                          <a:effectLst/>
                        </a:rPr>
                        <a:t>06.23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ts val="1050"/>
                        </a:lnSpc>
                      </a:pPr>
                      <a:r>
                        <a:rPr lang="en-US" sz="900">
                          <a:effectLst/>
                        </a:rPr>
                        <a:t>07.23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6840">
                        <a:lnSpc>
                          <a:spcPts val="1050"/>
                        </a:lnSpc>
                      </a:pPr>
                      <a:r>
                        <a:rPr lang="en-US" sz="900">
                          <a:effectLst/>
                        </a:rPr>
                        <a:t>08.23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ts val="1050"/>
                        </a:lnSpc>
                      </a:pPr>
                      <a:r>
                        <a:rPr lang="en-US" sz="900">
                          <a:effectLst/>
                        </a:rPr>
                        <a:t>09.23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ts val="1050"/>
                        </a:lnSpc>
                      </a:pPr>
                      <a:r>
                        <a:rPr lang="en-US" sz="900">
                          <a:effectLst/>
                        </a:rPr>
                        <a:t>10.23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85413326"/>
                  </a:ext>
                </a:extLst>
              </a:tr>
              <a:tr h="1072949">
                <a:tc rowSpan="4">
                  <a:txBody>
                    <a:bodyPr/>
                    <a:lstStyle/>
                    <a:p>
                      <a:pPr marL="67945" algn="just">
                        <a:lnSpc>
                          <a:spcPts val="1115"/>
                        </a:lnSpc>
                      </a:pPr>
                      <a:r>
                        <a:rPr lang="ru-RU" sz="900">
                          <a:effectLst/>
                        </a:rPr>
                        <a:t>Объем</a:t>
                      </a:r>
                      <a:r>
                        <a:rPr lang="ru-RU" sz="900" spc="-10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продаж</a:t>
                      </a:r>
                      <a:r>
                        <a:rPr lang="ru-RU" sz="900" spc="-10">
                          <a:effectLst/>
                        </a:rPr>
                        <a:t> </a:t>
                      </a:r>
                      <a:r>
                        <a:rPr lang="ru-RU" sz="900" u="sng">
                          <a:effectLst/>
                        </a:rPr>
                        <a:t>в</a:t>
                      </a:r>
                      <a:r>
                        <a:rPr lang="ru-RU" sz="900" u="sng" spc="-15">
                          <a:effectLst/>
                        </a:rPr>
                        <a:t> </a:t>
                      </a:r>
                      <a:r>
                        <a:rPr lang="ru-RU" sz="900" u="sng">
                          <a:effectLst/>
                        </a:rPr>
                        <a:t>месяц,</a:t>
                      </a:r>
                      <a:r>
                        <a:rPr lang="ru-RU" sz="900" spc="-10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нат.ед.</a:t>
                      </a:r>
                      <a:r>
                        <a:rPr lang="ru-RU" sz="900" spc="-10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(шт.):</a:t>
                      </a:r>
                      <a:endParaRPr lang="ru-RU" sz="1000">
                        <a:effectLst/>
                      </a:endParaRPr>
                    </a:p>
                    <a:p>
                      <a:pPr marL="342900" marR="60960" lvl="0" indent="-342900" algn="just"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AutoNum type="arabicParenR"/>
                        <a:tabLst>
                          <a:tab pos="302895" algn="l"/>
                        </a:tabLst>
                      </a:pPr>
                      <a:r>
                        <a:rPr lang="ru-RU" sz="900" spc="0">
                          <a:effectLst/>
                        </a:rPr>
                        <a:t>изменение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 spc="0">
                          <a:effectLst/>
                        </a:rPr>
                        <a:t>объема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 spc="0">
                          <a:effectLst/>
                        </a:rPr>
                        <a:t>продаж из-за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 spc="0">
                          <a:effectLst/>
                        </a:rPr>
                        <a:t>се-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 spc="0">
                          <a:effectLst/>
                        </a:rPr>
                        <a:t>зонности:</a:t>
                      </a:r>
                      <a:endParaRPr lang="ru-RU" sz="1000" spc="0">
                        <a:effectLst/>
                      </a:endParaRPr>
                    </a:p>
                    <a:p>
                      <a:pPr marL="67945" marR="60325"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а1) поправочный коэффициент сезонно-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сти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(в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Яндексе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en-US" sz="900" u="sng">
                          <a:effectLst/>
                          <a:hlinkClick r:id="rId2"/>
                        </a:rPr>
                        <a:t>http</a:t>
                      </a:r>
                      <a:r>
                        <a:rPr lang="ru-RU" sz="900" u="sng">
                          <a:effectLst/>
                          <a:hlinkClick r:id="rId2"/>
                        </a:rPr>
                        <a:t>://</a:t>
                      </a:r>
                      <a:r>
                        <a:rPr lang="en-US" sz="900" u="sng">
                          <a:effectLst/>
                          <a:hlinkClick r:id="rId2"/>
                        </a:rPr>
                        <a:t>wordstat</a:t>
                      </a:r>
                      <a:r>
                        <a:rPr lang="ru-RU" sz="900" u="sng">
                          <a:effectLst/>
                          <a:hlinkClick r:id="rId2"/>
                        </a:rPr>
                        <a:t>.</a:t>
                      </a:r>
                      <a:r>
                        <a:rPr lang="en-US" sz="900" u="sng">
                          <a:effectLst/>
                          <a:hlinkClick r:id="rId2"/>
                        </a:rPr>
                        <a:t>yandex</a:t>
                      </a:r>
                      <a:r>
                        <a:rPr lang="ru-RU" sz="900" u="sng">
                          <a:effectLst/>
                          <a:hlinkClick r:id="rId2"/>
                        </a:rPr>
                        <a:t>.</a:t>
                      </a:r>
                      <a:r>
                        <a:rPr lang="en-US" sz="900" u="sng">
                          <a:effectLst/>
                          <a:hlinkClick r:id="rId2"/>
                        </a:rPr>
                        <a:t>ru</a:t>
                      </a:r>
                      <a:r>
                        <a:rPr lang="ru-RU" sz="900" u="sng">
                          <a:effectLst/>
                          <a:hlinkClick r:id="rId2"/>
                        </a:rPr>
                        <a:t>/</a:t>
                      </a:r>
                      <a:r>
                        <a:rPr lang="en-US" sz="900" spc="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(раздел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«история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запросов»)</a:t>
                      </a:r>
                      <a:r>
                        <a:rPr lang="ru-RU" sz="900" spc="25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и/или</a:t>
                      </a:r>
                      <a:r>
                        <a:rPr lang="ru-RU" sz="900" spc="-235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Google</a:t>
                      </a:r>
                      <a:r>
                        <a:rPr lang="en-US" sz="900" spc="-120">
                          <a:effectLst/>
                        </a:rPr>
                        <a:t> </a:t>
                      </a:r>
                      <a:r>
                        <a:rPr lang="ru-RU" sz="900" baseline="30000">
                          <a:effectLst/>
                        </a:rPr>
                        <a:t>1</a:t>
                      </a:r>
                      <a:r>
                        <a:rPr lang="ru-RU" sz="900">
                          <a:effectLst/>
                        </a:rPr>
                        <a:t>)</a:t>
                      </a:r>
                      <a:endParaRPr lang="ru-RU" sz="1000">
                        <a:effectLst/>
                      </a:endParaRPr>
                    </a:p>
                    <a:p>
                      <a:pPr marL="67945" marR="64770"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б1)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объем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с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учетом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сезонности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(п.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а1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умножить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на</a:t>
                      </a:r>
                      <a:r>
                        <a:rPr lang="ru-RU" sz="900" spc="-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п.</a:t>
                      </a:r>
                      <a:r>
                        <a:rPr lang="ru-RU" sz="900" spc="-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1.7.5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табл.</a:t>
                      </a:r>
                      <a:r>
                        <a:rPr lang="ru-RU" sz="900" spc="-5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4.1.7)</a:t>
                      </a:r>
                      <a:endParaRPr lang="ru-RU" sz="1000">
                        <a:effectLst/>
                      </a:endParaRPr>
                    </a:p>
                    <a:p>
                      <a:pPr marL="342900" marR="62865" lvl="0" indent="-342900" algn="just"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AutoNum type="arabicParenR"/>
                        <a:tabLst>
                          <a:tab pos="224155" algn="l"/>
                        </a:tabLst>
                      </a:pPr>
                      <a:r>
                        <a:rPr lang="ru-RU" sz="900" spc="0">
                          <a:effectLst/>
                        </a:rPr>
                        <a:t>изменение объема продаж из-за роста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 spc="0">
                          <a:effectLst/>
                        </a:rPr>
                        <a:t>бизнеса:</a:t>
                      </a:r>
                      <a:endParaRPr lang="ru-RU" sz="1000" spc="0">
                        <a:effectLst/>
                      </a:endParaRPr>
                    </a:p>
                    <a:p>
                      <a:pPr marL="67945" marR="62865"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а2)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поправочный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коэффициент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роста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бизнеса (например, прирост 10 % за мес.)</a:t>
                      </a:r>
                      <a:r>
                        <a:rPr lang="ru-RU" sz="900" spc="-23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б2)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объем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с учетом</a:t>
                      </a:r>
                      <a:r>
                        <a:rPr lang="ru-RU" sz="900" spc="250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роста и сезонности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(п.</a:t>
                      </a:r>
                      <a:r>
                        <a:rPr lang="ru-RU" sz="900" spc="-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а2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умножить на</a:t>
                      </a:r>
                      <a:r>
                        <a:rPr lang="ru-RU" sz="900" spc="-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п.</a:t>
                      </a:r>
                      <a:r>
                        <a:rPr lang="ru-RU" sz="900" spc="10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б1)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0</a:t>
                      </a:r>
                      <a:r>
                        <a:rPr lang="en-US" sz="800">
                          <a:effectLst/>
                        </a:rPr>
                        <a:t>,75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0,75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0,75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1,25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1,75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1,75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1,5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61338004"/>
                  </a:ext>
                </a:extLst>
              </a:tr>
              <a:tr h="3124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14030342"/>
                  </a:ext>
                </a:extLst>
              </a:tr>
              <a:tr h="6122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0,67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1,5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1,66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1,4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0,85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0,66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14192001"/>
                  </a:ext>
                </a:extLst>
              </a:tr>
              <a:tr h="7105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55752"/>
                  </a:ext>
                </a:extLst>
              </a:tr>
              <a:tr h="638042">
                <a:tc>
                  <a:txBody>
                    <a:bodyPr/>
                    <a:lstStyle/>
                    <a:p>
                      <a:pPr marL="67945">
                        <a:lnSpc>
                          <a:spcPts val="1105"/>
                        </a:lnSpc>
                      </a:pPr>
                      <a:r>
                        <a:rPr lang="ru-RU" sz="900">
                          <a:effectLst/>
                        </a:rPr>
                        <a:t>Объем</a:t>
                      </a:r>
                      <a:r>
                        <a:rPr lang="ru-RU" sz="900" spc="230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продаж</a:t>
                      </a:r>
                      <a:r>
                        <a:rPr lang="ru-RU" sz="900" spc="235">
                          <a:effectLst/>
                        </a:rPr>
                        <a:t> </a:t>
                      </a:r>
                      <a:r>
                        <a:rPr lang="ru-RU" sz="900" u="sng">
                          <a:effectLst/>
                        </a:rPr>
                        <a:t>в</a:t>
                      </a:r>
                      <a:r>
                        <a:rPr lang="ru-RU" sz="900" u="sng" spc="230">
                          <a:effectLst/>
                        </a:rPr>
                        <a:t> </a:t>
                      </a:r>
                      <a:r>
                        <a:rPr lang="ru-RU" sz="900" u="sng">
                          <a:effectLst/>
                        </a:rPr>
                        <a:t>неделю,</a:t>
                      </a:r>
                      <a:r>
                        <a:rPr lang="ru-RU" sz="900">
                          <a:effectLst/>
                        </a:rPr>
                        <a:t>  нат.ед.</a:t>
                      </a:r>
                      <a:r>
                        <a:rPr lang="ru-RU" sz="900" spc="23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(п.</a:t>
                      </a:r>
                      <a:r>
                        <a:rPr lang="ru-RU" sz="900" spc="22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б2</a:t>
                      </a:r>
                      <a:endParaRPr lang="ru-RU" sz="1000">
                        <a:effectLst/>
                      </a:endParaRPr>
                    </a:p>
                    <a:p>
                      <a:pPr marL="67945" marR="62865">
                        <a:lnSpc>
                          <a:spcPts val="114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разделить</a:t>
                      </a:r>
                      <a:r>
                        <a:rPr lang="ru-RU" sz="900" spc="100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на</a:t>
                      </a:r>
                      <a:r>
                        <a:rPr lang="ru-RU" sz="900" spc="110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количество</a:t>
                      </a:r>
                      <a:r>
                        <a:rPr lang="ru-RU" sz="900" spc="10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рабочих</a:t>
                      </a:r>
                      <a:r>
                        <a:rPr lang="ru-RU" sz="900" spc="10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дней</a:t>
                      </a:r>
                      <a:r>
                        <a:rPr lang="ru-RU" sz="900" spc="110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в</a:t>
                      </a:r>
                      <a:r>
                        <a:rPr lang="ru-RU" sz="900" spc="-23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неделю)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</a:t>
                      </a:r>
                      <a:r>
                        <a:rPr lang="ru-RU" sz="800">
                          <a:effectLst/>
                        </a:rPr>
                        <a:t>33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</a:t>
                      </a:r>
                      <a:r>
                        <a:rPr lang="ru-RU" sz="800">
                          <a:effectLst/>
                        </a:rPr>
                        <a:t>67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</a:t>
                      </a:r>
                      <a:r>
                        <a:rPr lang="ru-RU" sz="800">
                          <a:effectLst/>
                        </a:rPr>
                        <a:t>67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1,33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2,67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2.33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1,67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0,67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1,33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51111438"/>
                  </a:ext>
                </a:extLst>
              </a:tr>
              <a:tr h="663799">
                <a:tc>
                  <a:txBody>
                    <a:bodyPr/>
                    <a:lstStyle/>
                    <a:p>
                      <a:pPr marL="67945">
                        <a:lnSpc>
                          <a:spcPts val="1115"/>
                        </a:lnSpc>
                      </a:pPr>
                      <a:r>
                        <a:rPr lang="ru-RU" sz="900">
                          <a:effectLst/>
                        </a:rPr>
                        <a:t>Объем</a:t>
                      </a:r>
                      <a:r>
                        <a:rPr lang="ru-RU" sz="900" spc="100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продаж</a:t>
                      </a:r>
                      <a:r>
                        <a:rPr lang="ru-RU" sz="900" spc="100">
                          <a:effectLst/>
                        </a:rPr>
                        <a:t> </a:t>
                      </a:r>
                      <a:r>
                        <a:rPr lang="ru-RU" sz="900" u="sng">
                          <a:effectLst/>
                        </a:rPr>
                        <a:t>в</a:t>
                      </a:r>
                      <a:r>
                        <a:rPr lang="ru-RU" sz="900" u="sng" spc="110">
                          <a:effectLst/>
                        </a:rPr>
                        <a:t> </a:t>
                      </a:r>
                      <a:r>
                        <a:rPr lang="ru-RU" sz="900" u="sng">
                          <a:effectLst/>
                        </a:rPr>
                        <a:t>день,</a:t>
                      </a:r>
                      <a:r>
                        <a:rPr lang="ru-RU" sz="900" spc="10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нат.ед.</a:t>
                      </a:r>
                      <a:r>
                        <a:rPr lang="ru-RU" sz="900" spc="110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(п.</a:t>
                      </a:r>
                      <a:r>
                        <a:rPr lang="ru-RU" sz="900" spc="100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б2</a:t>
                      </a:r>
                      <a:r>
                        <a:rPr lang="ru-RU" sz="900" spc="10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раз-</a:t>
                      </a:r>
                      <a:endParaRPr lang="ru-RU" sz="1000">
                        <a:effectLst/>
                      </a:endParaRPr>
                    </a:p>
                    <a:p>
                      <a:pPr marL="67945">
                        <a:lnSpc>
                          <a:spcPts val="1150"/>
                        </a:lnSpc>
                      </a:pPr>
                      <a:r>
                        <a:rPr lang="ru-RU" sz="900">
                          <a:effectLst/>
                        </a:rPr>
                        <a:t>делить</a:t>
                      </a:r>
                      <a:r>
                        <a:rPr lang="ru-RU" sz="900" spc="130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на</a:t>
                      </a:r>
                      <a:r>
                        <a:rPr lang="ru-RU" sz="900" spc="130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количество</a:t>
                      </a:r>
                      <a:r>
                        <a:rPr lang="ru-RU" sz="900" spc="13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рабочих</a:t>
                      </a:r>
                      <a:r>
                        <a:rPr lang="ru-RU" sz="900" spc="12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дней</a:t>
                      </a:r>
                      <a:r>
                        <a:rPr lang="ru-RU" sz="900" spc="12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в</a:t>
                      </a:r>
                      <a:r>
                        <a:rPr lang="ru-RU" sz="900" spc="-23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месяц)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0,25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0,08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0,16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0,16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0,33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0,25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0,67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0,75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0,58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0,41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0,16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0,33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9587926"/>
                  </a:ext>
                </a:extLst>
              </a:tr>
              <a:tr h="629212">
                <a:tc>
                  <a:txBody>
                    <a:bodyPr/>
                    <a:lstStyle/>
                    <a:p>
                      <a:pPr marL="67945" marR="5969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Объем</a:t>
                      </a:r>
                      <a:r>
                        <a:rPr lang="ru-RU" sz="900" spc="200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продаж</a:t>
                      </a:r>
                      <a:r>
                        <a:rPr lang="ru-RU" sz="900" spc="210">
                          <a:effectLst/>
                        </a:rPr>
                        <a:t> </a:t>
                      </a:r>
                      <a:r>
                        <a:rPr lang="ru-RU" sz="900" u="sng">
                          <a:effectLst/>
                        </a:rPr>
                        <a:t>в</a:t>
                      </a:r>
                      <a:r>
                        <a:rPr lang="ru-RU" sz="900" u="sng" spc="195">
                          <a:effectLst/>
                        </a:rPr>
                        <a:t> </a:t>
                      </a:r>
                      <a:r>
                        <a:rPr lang="ru-RU" sz="900" u="sng">
                          <a:effectLst/>
                        </a:rPr>
                        <a:t>час,</a:t>
                      </a:r>
                      <a:r>
                        <a:rPr lang="ru-RU" sz="900" spc="200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нат.ед.</a:t>
                      </a:r>
                      <a:r>
                        <a:rPr lang="ru-RU" sz="900" spc="20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(разделить</a:t>
                      </a:r>
                      <a:r>
                        <a:rPr lang="ru-RU" sz="900" spc="-23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объем</a:t>
                      </a:r>
                      <a:r>
                        <a:rPr lang="ru-RU" sz="900" spc="-10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продаж</a:t>
                      </a:r>
                      <a:r>
                        <a:rPr lang="ru-RU" sz="900" spc="-1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в</a:t>
                      </a:r>
                      <a:r>
                        <a:rPr lang="ru-RU" sz="900" spc="-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день</a:t>
                      </a:r>
                      <a:r>
                        <a:rPr lang="ru-RU" sz="900" spc="-10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на</a:t>
                      </a:r>
                      <a:r>
                        <a:rPr lang="ru-RU" sz="900" spc="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количество</a:t>
                      </a:r>
                      <a:r>
                        <a:rPr lang="ru-RU" sz="900" spc="-1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часов</a:t>
                      </a:r>
                      <a:endParaRPr lang="ru-RU" sz="1000">
                        <a:effectLst/>
                      </a:endParaRPr>
                    </a:p>
                    <a:p>
                      <a:pPr marL="67945">
                        <a:lnSpc>
                          <a:spcPts val="1085"/>
                        </a:lnSpc>
                      </a:pPr>
                      <a:r>
                        <a:rPr lang="en-US" sz="900">
                          <a:effectLst/>
                        </a:rPr>
                        <a:t>в</a:t>
                      </a:r>
                      <a:r>
                        <a:rPr lang="en-US" sz="900" spc="-20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день)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0,03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0,01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0,02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0,02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0,04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0,03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0,08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0,09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0,07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0,05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0,02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0,04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57211381"/>
                  </a:ext>
                </a:extLst>
              </a:tr>
              <a:tr h="476139">
                <a:tc>
                  <a:txBody>
                    <a:bodyPr/>
                    <a:lstStyle/>
                    <a:p>
                      <a:pPr marL="67945">
                        <a:lnSpc>
                          <a:spcPts val="1115"/>
                        </a:lnSpc>
                      </a:pPr>
                      <a:r>
                        <a:rPr lang="ru-RU" sz="900">
                          <a:effectLst/>
                        </a:rPr>
                        <a:t>Выполнимы</a:t>
                      </a:r>
                      <a:r>
                        <a:rPr lang="ru-RU" sz="900" spc="3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ли</a:t>
                      </a:r>
                      <a:r>
                        <a:rPr lang="ru-RU" sz="900" spc="40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такие</a:t>
                      </a:r>
                      <a:r>
                        <a:rPr lang="ru-RU" sz="900" spc="3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объемы</a:t>
                      </a:r>
                      <a:r>
                        <a:rPr lang="ru-RU" sz="900" spc="35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продаж</a:t>
                      </a:r>
                      <a:r>
                        <a:rPr lang="ru-RU" sz="900" spc="30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(не</a:t>
                      </a:r>
                      <a:endParaRPr lang="ru-RU" sz="1000">
                        <a:effectLst/>
                      </a:endParaRPr>
                    </a:p>
                    <a:p>
                      <a:pPr marL="67945">
                        <a:lnSpc>
                          <a:spcPts val="1085"/>
                        </a:lnSpc>
                      </a:pPr>
                      <a:r>
                        <a:rPr lang="en-US" sz="900">
                          <a:effectLst/>
                        </a:rPr>
                        <a:t>завышены,</a:t>
                      </a:r>
                      <a:r>
                        <a:rPr lang="en-US" sz="900" spc="-15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не</a:t>
                      </a:r>
                      <a:r>
                        <a:rPr lang="en-US" sz="900" spc="-25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занижены)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12">
                  <a:txBody>
                    <a:bodyPr/>
                    <a:lstStyle/>
                    <a:p>
                      <a:r>
                        <a:rPr lang="ru-RU" sz="800" dirty="0">
                          <a:effectLst/>
                        </a:rPr>
                        <a:t>Выполнима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1891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033790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</TotalTime>
  <Words>1015</Words>
  <Application>Microsoft Office PowerPoint</Application>
  <PresentationFormat>Широкоэкранный</PresentationFormat>
  <Paragraphs>308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Times New Roman</vt:lpstr>
      <vt:lpstr>Trebuchet MS</vt:lpstr>
      <vt:lpstr>Wingdings 3</vt:lpstr>
      <vt:lpstr>Аспект</vt:lpstr>
      <vt:lpstr>ВЕКОВИМА</vt:lpstr>
      <vt:lpstr>О нас</vt:lpstr>
      <vt:lpstr>Распределение обязанностей в организации</vt:lpstr>
      <vt:lpstr>Наш товар- хозблок</vt:lpstr>
      <vt:lpstr>Месторасположение бизнеса</vt:lpstr>
      <vt:lpstr>Наши потребители</vt:lpstr>
      <vt:lpstr>Рынок</vt:lpstr>
      <vt:lpstr>Размер рынка</vt:lpstr>
      <vt:lpstr>Расчёт эффективности проекта</vt:lpstr>
      <vt:lpstr>Прогноз от выручки реализации товара</vt:lpstr>
      <vt:lpstr>Прогнозные объемы продаж *средний</vt:lpstr>
      <vt:lpstr>*по месяцам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ВЕКОВИМА</dc:title>
  <dc:creator>Артём Тухватуллин</dc:creator>
  <cp:lastModifiedBy>Артём Тухватуллин</cp:lastModifiedBy>
  <cp:revision>31</cp:revision>
  <dcterms:created xsi:type="dcterms:W3CDTF">2023-12-11T20:32:14Z</dcterms:created>
  <dcterms:modified xsi:type="dcterms:W3CDTF">2023-12-12T06:08:44Z</dcterms:modified>
</cp:coreProperties>
</file>