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68" r:id="rId2"/>
    <p:sldId id="256" r:id="rId3"/>
    <p:sldId id="257" r:id="rId4"/>
    <p:sldId id="258" r:id="rId5"/>
    <p:sldId id="259" r:id="rId6"/>
    <p:sldId id="260" r:id="rId7"/>
    <p:sldId id="261" r:id="rId8"/>
    <p:sldId id="262" r:id="rId9"/>
    <p:sldId id="263" r:id="rId10"/>
    <p:sldId id="265" r:id="rId11"/>
    <p:sldId id="264" r:id="rId12"/>
    <p:sldId id="270" r:id="rId13"/>
  </p:sldIdLst>
  <p:sldSz cx="14630400" cy="8229600"/>
  <p:notesSz cx="8229600" cy="146304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Merriweather Bold" panose="020B0604020202020204" charset="-52"/>
      <p:bold r:id="rId21"/>
    </p:embeddedFont>
    <p:embeddedFont>
      <p:font typeface="Nunito" pitchFamily="2" charset="-52"/>
      <p:regular r:id="rId22"/>
      <p:bold r:id="rId23"/>
      <p:italic r:id="rId24"/>
      <p:boldItalic r:id="rId25"/>
    </p:embeddedFont>
    <p:embeddedFont>
      <p:font typeface="Open Sans" panose="020B0606030504020204" pitchFamily="34" charset="0"/>
      <p:regular r:id="rId26"/>
      <p:bold r:id="rId27"/>
      <p:italic r:id="rId28"/>
      <p:boldItalic r:id="rId29"/>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5" d="100"/>
          <a:sy n="55" d="100"/>
        </p:scale>
        <p:origin x="65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6869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_EJlLG5X9TajLcdDMlIB6N-YzJzRSxWy2468J04-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br>
              <a:rPr lang="ru">
                <a:solidFill>
                  <a:schemeClr val="dk1"/>
                </a:solidFill>
                <a:latin typeface="Nunito"/>
                <a:ea typeface="Nunito"/>
                <a:cs typeface="Nunito"/>
                <a:sym typeface="Nunito"/>
              </a:rPr>
            </a:b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При необходимости любой слайд можно разбить на два и более.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На титульном слайде укажите: </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название вашего проекта</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ваш вуз (принятая аббревиатура)</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компании, чью задачу вы решаете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полное название задачи</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Инициативная</a:t>
            </a:r>
            <a:endParaRPr b="1">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819476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98733" y="1191320"/>
            <a:ext cx="13632960" cy="328416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8320"/>
            </a:lvl1pPr>
            <a:lvl2pPr lvl="1" algn="ctr">
              <a:spcBef>
                <a:spcPts val="0"/>
              </a:spcBef>
              <a:spcAft>
                <a:spcPts val="0"/>
              </a:spcAft>
              <a:buSzPts val="5200"/>
              <a:buNone/>
              <a:defRPr sz="8320"/>
            </a:lvl2pPr>
            <a:lvl3pPr lvl="2" algn="ctr">
              <a:spcBef>
                <a:spcPts val="0"/>
              </a:spcBef>
              <a:spcAft>
                <a:spcPts val="0"/>
              </a:spcAft>
              <a:buSzPts val="5200"/>
              <a:buNone/>
              <a:defRPr sz="8320"/>
            </a:lvl3pPr>
            <a:lvl4pPr lvl="3" algn="ctr">
              <a:spcBef>
                <a:spcPts val="0"/>
              </a:spcBef>
              <a:spcAft>
                <a:spcPts val="0"/>
              </a:spcAft>
              <a:buSzPts val="5200"/>
              <a:buNone/>
              <a:defRPr sz="8320"/>
            </a:lvl4pPr>
            <a:lvl5pPr lvl="4" algn="ctr">
              <a:spcBef>
                <a:spcPts val="0"/>
              </a:spcBef>
              <a:spcAft>
                <a:spcPts val="0"/>
              </a:spcAft>
              <a:buSzPts val="5200"/>
              <a:buNone/>
              <a:defRPr sz="8320"/>
            </a:lvl5pPr>
            <a:lvl6pPr lvl="5" algn="ctr">
              <a:spcBef>
                <a:spcPts val="0"/>
              </a:spcBef>
              <a:spcAft>
                <a:spcPts val="0"/>
              </a:spcAft>
              <a:buSzPts val="5200"/>
              <a:buNone/>
              <a:defRPr sz="8320"/>
            </a:lvl6pPr>
            <a:lvl7pPr lvl="6" algn="ctr">
              <a:spcBef>
                <a:spcPts val="0"/>
              </a:spcBef>
              <a:spcAft>
                <a:spcPts val="0"/>
              </a:spcAft>
              <a:buSzPts val="5200"/>
              <a:buNone/>
              <a:defRPr sz="8320"/>
            </a:lvl7pPr>
            <a:lvl8pPr lvl="7" algn="ctr">
              <a:spcBef>
                <a:spcPts val="0"/>
              </a:spcBef>
              <a:spcAft>
                <a:spcPts val="0"/>
              </a:spcAft>
              <a:buSzPts val="5200"/>
              <a:buNone/>
              <a:defRPr sz="8320"/>
            </a:lvl8pPr>
            <a:lvl9pPr lvl="8" algn="ctr">
              <a:spcBef>
                <a:spcPts val="0"/>
              </a:spcBef>
              <a:spcAft>
                <a:spcPts val="0"/>
              </a:spcAft>
              <a:buSzPts val="5200"/>
              <a:buNone/>
              <a:defRPr sz="8320"/>
            </a:lvl9pPr>
          </a:lstStyle>
          <a:p>
            <a:endParaRPr/>
          </a:p>
        </p:txBody>
      </p:sp>
      <p:sp>
        <p:nvSpPr>
          <p:cNvPr id="11" name="Google Shape;11;p2"/>
          <p:cNvSpPr txBox="1">
            <a:spLocks noGrp="1"/>
          </p:cNvSpPr>
          <p:nvPr>
            <p:ph type="subTitle" idx="1"/>
          </p:nvPr>
        </p:nvSpPr>
        <p:spPr>
          <a:xfrm>
            <a:off x="498720" y="4534600"/>
            <a:ext cx="13632960" cy="126816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4480"/>
            </a:lvl1pPr>
            <a:lvl2pPr lvl="1" algn="ctr">
              <a:lnSpc>
                <a:spcPct val="100000"/>
              </a:lnSpc>
              <a:spcBef>
                <a:spcPts val="0"/>
              </a:spcBef>
              <a:spcAft>
                <a:spcPts val="0"/>
              </a:spcAft>
              <a:buSzPts val="2800"/>
              <a:buNone/>
              <a:defRPr sz="4480"/>
            </a:lvl2pPr>
            <a:lvl3pPr lvl="2" algn="ctr">
              <a:lnSpc>
                <a:spcPct val="100000"/>
              </a:lnSpc>
              <a:spcBef>
                <a:spcPts val="0"/>
              </a:spcBef>
              <a:spcAft>
                <a:spcPts val="0"/>
              </a:spcAft>
              <a:buSzPts val="2800"/>
              <a:buNone/>
              <a:defRPr sz="4480"/>
            </a:lvl3pPr>
            <a:lvl4pPr lvl="3" algn="ctr">
              <a:lnSpc>
                <a:spcPct val="100000"/>
              </a:lnSpc>
              <a:spcBef>
                <a:spcPts val="0"/>
              </a:spcBef>
              <a:spcAft>
                <a:spcPts val="0"/>
              </a:spcAft>
              <a:buSzPts val="2800"/>
              <a:buNone/>
              <a:defRPr sz="4480"/>
            </a:lvl4pPr>
            <a:lvl5pPr lvl="4" algn="ctr">
              <a:lnSpc>
                <a:spcPct val="100000"/>
              </a:lnSpc>
              <a:spcBef>
                <a:spcPts val="0"/>
              </a:spcBef>
              <a:spcAft>
                <a:spcPts val="0"/>
              </a:spcAft>
              <a:buSzPts val="2800"/>
              <a:buNone/>
              <a:defRPr sz="4480"/>
            </a:lvl5pPr>
            <a:lvl6pPr lvl="5" algn="ctr">
              <a:lnSpc>
                <a:spcPct val="100000"/>
              </a:lnSpc>
              <a:spcBef>
                <a:spcPts val="0"/>
              </a:spcBef>
              <a:spcAft>
                <a:spcPts val="0"/>
              </a:spcAft>
              <a:buSzPts val="2800"/>
              <a:buNone/>
              <a:defRPr sz="4480"/>
            </a:lvl6pPr>
            <a:lvl7pPr lvl="6" algn="ctr">
              <a:lnSpc>
                <a:spcPct val="100000"/>
              </a:lnSpc>
              <a:spcBef>
                <a:spcPts val="0"/>
              </a:spcBef>
              <a:spcAft>
                <a:spcPts val="0"/>
              </a:spcAft>
              <a:buSzPts val="2800"/>
              <a:buNone/>
              <a:defRPr sz="4480"/>
            </a:lvl7pPr>
            <a:lvl8pPr lvl="7" algn="ctr">
              <a:lnSpc>
                <a:spcPct val="100000"/>
              </a:lnSpc>
              <a:spcBef>
                <a:spcPts val="0"/>
              </a:spcBef>
              <a:spcAft>
                <a:spcPts val="0"/>
              </a:spcAft>
              <a:buSzPts val="2800"/>
              <a:buNone/>
              <a:defRPr sz="4480"/>
            </a:lvl8pPr>
            <a:lvl9pPr lvl="8" algn="ctr">
              <a:lnSpc>
                <a:spcPct val="100000"/>
              </a:lnSpc>
              <a:spcBef>
                <a:spcPts val="0"/>
              </a:spcBef>
              <a:spcAft>
                <a:spcPts val="0"/>
              </a:spcAft>
              <a:buSzPts val="2800"/>
              <a:buNone/>
              <a:defRPr sz="4480"/>
            </a:lvl9pPr>
          </a:lstStyle>
          <a:p>
            <a:endParaRPr/>
          </a:p>
        </p:txBody>
      </p:sp>
      <p:sp>
        <p:nvSpPr>
          <p:cNvPr id="12" name="Google Shape;12;p2"/>
          <p:cNvSpPr txBox="1">
            <a:spLocks noGrp="1"/>
          </p:cNvSpPr>
          <p:nvPr>
            <p:ph type="sldNum" idx="12"/>
          </p:nvPr>
        </p:nvSpPr>
        <p:spPr>
          <a:xfrm>
            <a:off x="13555933" y="7461147"/>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ru" smtClean="0"/>
              <a:pPr algn="r"/>
              <a:t>‹#›</a:t>
            </a:fld>
            <a:endParaRPr lang="ru"/>
          </a:p>
        </p:txBody>
      </p:sp>
    </p:spTree>
    <p:extLst>
      <p:ext uri="{BB962C8B-B14F-4D97-AF65-F5344CB8AC3E}">
        <p14:creationId xmlns:p14="http://schemas.microsoft.com/office/powerpoint/2010/main" val="380382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microsoft.com/office/2007/relationships/hdphoto" Target="../media/hdphoto3.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59824" y="1580109"/>
            <a:ext cx="13632960" cy="3284160"/>
          </a:xfrm>
          <a:prstGeom prst="rect">
            <a:avLst/>
          </a:prstGeom>
        </p:spPr>
        <p:txBody>
          <a:bodyPr spcFirstLastPara="1" wrap="square" lIns="146280" tIns="146280" rIns="146280" bIns="146280" anchor="b" anchorCtr="0">
            <a:normAutofit/>
          </a:bodyPr>
          <a:lstStyle/>
          <a:p>
            <a:r>
              <a:rPr lang="ru-RU" sz="5760" b="1" dirty="0">
                <a:latin typeface="Arial" panose="020B0604020202020204" pitchFamily="34" charset="0"/>
                <a:cs typeface="Arial" panose="020B0604020202020204" pitchFamily="34" charset="0"/>
              </a:rPr>
              <a:t>с5 Школа для родителей детей с особыми образовательными потребностями </a:t>
            </a:r>
            <a:r>
              <a:rPr lang="ru-RU" sz="5760" b="1" dirty="0"/>
              <a:t>(ООП)</a:t>
            </a:r>
            <a:endParaRPr sz="5760" b="1" dirty="0"/>
          </a:p>
        </p:txBody>
      </p:sp>
      <p:sp>
        <p:nvSpPr>
          <p:cNvPr id="61" name="Google Shape;61;p14"/>
          <p:cNvSpPr txBox="1">
            <a:spLocks noGrp="1"/>
          </p:cNvSpPr>
          <p:nvPr>
            <p:ph type="subTitle" idx="1"/>
          </p:nvPr>
        </p:nvSpPr>
        <p:spPr>
          <a:xfrm>
            <a:off x="194724" y="4813301"/>
            <a:ext cx="13632960" cy="1756800"/>
          </a:xfrm>
          <a:prstGeom prst="rect">
            <a:avLst/>
          </a:prstGeom>
        </p:spPr>
        <p:txBody>
          <a:bodyPr spcFirstLastPara="1" wrap="square" lIns="146280" tIns="146280" rIns="146280" bIns="146280" anchor="t" anchorCtr="0">
            <a:normAutofit fontScale="77500" lnSpcReduction="20000"/>
          </a:bodyPr>
          <a:lstStyle/>
          <a:p>
            <a:pPr marL="0" indent="0"/>
            <a:r>
              <a:rPr lang="ru" dirty="0">
                <a:solidFill>
                  <a:schemeClr val="tx1"/>
                </a:solidFill>
              </a:rPr>
              <a:t>Южный Федеральный Университет</a:t>
            </a:r>
          </a:p>
          <a:p>
            <a:pPr marL="0" indent="0"/>
            <a:endParaRPr dirty="0">
              <a:solidFill>
                <a:schemeClr val="tx1"/>
              </a:solidFill>
            </a:endParaRPr>
          </a:p>
          <a:p>
            <a:pPr marL="0" indent="0"/>
            <a:r>
              <a:rPr lang="ru-RU" sz="2880" dirty="0">
                <a:solidFill>
                  <a:srgbClr val="FF0000"/>
                </a:solidFill>
                <a:latin typeface="Times New Roman" panose="02020603050405020304" pitchFamily="18" charset="0"/>
                <a:ea typeface="Times New Roman" panose="02020603050405020304" pitchFamily="18" charset="0"/>
              </a:rPr>
              <a:t>Ресурсный учебно-методический центр по Обучению инвалидов и лиц с ОВ3 Южного федерального университета (РУМЦ ЮФУ)</a:t>
            </a:r>
          </a:p>
        </p:txBody>
      </p:sp>
      <p:sp>
        <p:nvSpPr>
          <p:cNvPr id="63" name="Google Shape;63;p14"/>
          <p:cNvSpPr txBox="1">
            <a:spLocks noGrp="1"/>
          </p:cNvSpPr>
          <p:nvPr>
            <p:ph type="subTitle" idx="1"/>
          </p:nvPr>
        </p:nvSpPr>
        <p:spPr>
          <a:xfrm>
            <a:off x="1007502" y="7581003"/>
            <a:ext cx="12337604" cy="717861"/>
          </a:xfrm>
          <a:prstGeom prst="rect">
            <a:avLst/>
          </a:prstGeom>
        </p:spPr>
        <p:txBody>
          <a:bodyPr spcFirstLastPara="1" wrap="square" lIns="146280" tIns="146280" rIns="146280" bIns="146280" anchor="t" anchorCtr="0">
            <a:normAutofit fontScale="70000" lnSpcReduction="20000"/>
          </a:bodyPr>
          <a:lstStyle/>
          <a:p>
            <a:pPr marL="0" indent="0"/>
            <a:r>
              <a:rPr lang="ru" dirty="0"/>
              <a:t>Заказная разработка</a:t>
            </a:r>
            <a:endParaRPr dirty="0"/>
          </a:p>
        </p:txBody>
      </p:sp>
      <p:pic>
        <p:nvPicPr>
          <p:cNvPr id="4" name="Рисунок 3">
            <a:extLst>
              <a:ext uri="{FF2B5EF4-FFF2-40B4-BE49-F238E27FC236}">
                <a16:creationId xmlns:a16="http://schemas.microsoft.com/office/drawing/2014/main" id="{8064F010-F9C7-4919-AD4A-D64BFF98E2FC}"/>
              </a:ext>
            </a:extLst>
          </p:cNvPr>
          <p:cNvPicPr>
            <a:picLocks noChangeAspect="1"/>
          </p:cNvPicPr>
          <p:nvPr/>
        </p:nvPicPr>
        <p:blipFill>
          <a:blip r:embed="rId3"/>
          <a:stretch>
            <a:fillRect/>
          </a:stretch>
        </p:blipFill>
        <p:spPr>
          <a:xfrm>
            <a:off x="11617122" y="143411"/>
            <a:ext cx="2514558" cy="1414438"/>
          </a:xfrm>
          <a:prstGeom prst="rect">
            <a:avLst/>
          </a:prstGeom>
        </p:spPr>
      </p:pic>
      <p:pic>
        <p:nvPicPr>
          <p:cNvPr id="2" name="Рисунок 1">
            <a:extLst>
              <a:ext uri="{FF2B5EF4-FFF2-40B4-BE49-F238E27FC236}">
                <a16:creationId xmlns:a16="http://schemas.microsoft.com/office/drawing/2014/main" id="{7426BD12-8D92-4920-ADC9-0A90F980857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31823" y1="44720" x2="34896" y2="50862"/>
                        <a14:foregroundMark x1="34896" y1="50862" x2="35052" y2="51832"/>
                        <a14:foregroundMark x1="37760" y1="41703" x2="38073" y2="46767"/>
                        <a14:foregroundMark x1="42552" y1="49461" x2="42552" y2="49461"/>
                        <a14:foregroundMark x1="48177" y1="43211" x2="48438" y2="47091"/>
                        <a14:foregroundMark x1="50729" y1="48276" x2="50729" y2="48276"/>
                        <a14:foregroundMark x1="64635" y1="49569" x2="64635" y2="49569"/>
                        <a14:foregroundMark x1="67188" y1="45690" x2="67188" y2="45690"/>
                        <a14:backgroundMark x1="47083" y1="50216" x2="47083" y2="50216"/>
                        <a14:backgroundMark x1="42083" y1="46767" x2="42083" y2="46767"/>
                        <a14:backgroundMark x1="63542" y1="47953" x2="63542" y2="47953"/>
                        <a14:backgroundMark x1="32813" y1="43750" x2="32813" y2="43750"/>
                        <a14:backgroundMark x1="33646" y1="43534" x2="33646" y2="43534"/>
                        <a14:backgroundMark x1="33385" y1="42672" x2="33385" y2="42672"/>
                        <a14:backgroundMark x1="33385" y1="42996" x2="33490" y2="43750"/>
                      </a14:backgroundRemoval>
                    </a14:imgEffect>
                  </a14:imgLayer>
                </a14:imgProps>
              </a:ext>
            </a:extLst>
          </a:blip>
          <a:srcRect l="29114" t="24711" r="29272" b="34875"/>
          <a:stretch/>
        </p:blipFill>
        <p:spPr>
          <a:xfrm>
            <a:off x="5431310" y="-66399"/>
            <a:ext cx="3538241" cy="1660862"/>
          </a:xfrm>
          <a:prstGeom prst="rect">
            <a:avLst/>
          </a:prstGeom>
        </p:spPr>
      </p:pic>
      <p:pic>
        <p:nvPicPr>
          <p:cNvPr id="5" name="Рисунок 4">
            <a:extLst>
              <a:ext uri="{FF2B5EF4-FFF2-40B4-BE49-F238E27FC236}">
                <a16:creationId xmlns:a16="http://schemas.microsoft.com/office/drawing/2014/main" id="{E7D0A42F-33E1-4B27-8F47-FC18E9F563D5}"/>
              </a:ext>
            </a:extLst>
          </p:cNvPr>
          <p:cNvPicPr>
            <a:picLocks noChangeAspect="1"/>
          </p:cNvPicPr>
          <p:nvPr/>
        </p:nvPicPr>
        <p:blipFill>
          <a:blip r:embed="rId6"/>
          <a:stretch>
            <a:fillRect/>
          </a:stretch>
        </p:blipFill>
        <p:spPr>
          <a:xfrm>
            <a:off x="6656189" y="7054093"/>
            <a:ext cx="1040230" cy="537112"/>
          </a:xfrm>
          <a:prstGeom prst="rect">
            <a:avLst/>
          </a:prstGeom>
        </p:spPr>
      </p:pic>
      <p:pic>
        <p:nvPicPr>
          <p:cNvPr id="6" name="Рисунок 5">
            <a:extLst>
              <a:ext uri="{FF2B5EF4-FFF2-40B4-BE49-F238E27FC236}">
                <a16:creationId xmlns:a16="http://schemas.microsoft.com/office/drawing/2014/main" id="{509507C6-B32F-4667-9751-32B438F48352}"/>
              </a:ext>
            </a:extLst>
          </p:cNvPr>
          <p:cNvPicPr>
            <a:picLocks noChangeAspect="1"/>
          </p:cNvPicPr>
          <p:nvPr/>
        </p:nvPicPr>
        <p:blipFill>
          <a:blip r:embed="rId7"/>
          <a:stretch>
            <a:fillRect/>
          </a:stretch>
        </p:blipFill>
        <p:spPr>
          <a:xfrm>
            <a:off x="595302" y="289666"/>
            <a:ext cx="2460946" cy="13047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597456" y="2642473"/>
            <a:ext cx="7949089" cy="2944654"/>
          </a:xfrm>
          <a:prstGeom prst="rect">
            <a:avLst/>
          </a:prstGeom>
          <a:noFill/>
          <a:ln/>
        </p:spPr>
        <p:txBody>
          <a:bodyPr wrap="square" lIns="0" tIns="0" rIns="0" bIns="0" rtlCol="0" anchor="t"/>
          <a:lstStyle/>
          <a:p>
            <a:pPr marL="0" indent="0">
              <a:lnSpc>
                <a:spcPts val="5750"/>
              </a:lnSpc>
              <a:buNone/>
            </a:pPr>
            <a:r>
              <a:rPr lang="en-US" sz="4600" b="1" dirty="0">
                <a:solidFill>
                  <a:srgbClr val="403C4E"/>
                </a:solidFill>
                <a:latin typeface="Merriweather Bold" pitchFamily="34" charset="0"/>
                <a:ea typeface="Merriweather Bold" pitchFamily="34" charset="-122"/>
                <a:cs typeface="Merriweather Bold" pitchFamily="34" charset="-120"/>
              </a:rPr>
              <a:t>Школа для родителей детей с особыми образовательными потребностями</a:t>
            </a:r>
            <a:endParaRPr lang="en-US" sz="4600" dirty="0"/>
          </a:p>
        </p:txBody>
      </p:sp>
      <p:sp>
        <p:nvSpPr>
          <p:cNvPr id="4" name="Text 1"/>
          <p:cNvSpPr/>
          <p:nvPr/>
        </p:nvSpPr>
        <p:spPr>
          <a:xfrm>
            <a:off x="597456" y="4008120"/>
            <a:ext cx="7949089" cy="1638776"/>
          </a:xfrm>
          <a:prstGeom prst="rect">
            <a:avLst/>
          </a:prstGeom>
          <a:noFill/>
          <a:ln/>
        </p:spPr>
        <p:txBody>
          <a:bodyPr wrap="square" lIns="0" tIns="0" rIns="0" bIns="0" rtlCol="0" anchor="t"/>
          <a:lstStyle/>
          <a:p>
            <a:pPr marL="0" indent="0">
              <a:lnSpc>
                <a:spcPts val="2150"/>
              </a:lnSpc>
              <a:buNone/>
            </a:pPr>
            <a:endParaRPr lang="en-US" sz="1300" dirty="0"/>
          </a:p>
        </p:txBody>
      </p:sp>
      <p:sp>
        <p:nvSpPr>
          <p:cNvPr id="5" name="Text 2"/>
          <p:cNvSpPr/>
          <p:nvPr/>
        </p:nvSpPr>
        <p:spPr>
          <a:xfrm>
            <a:off x="597456" y="5838944"/>
            <a:ext cx="7949089" cy="1092518"/>
          </a:xfrm>
          <a:prstGeom prst="rect">
            <a:avLst/>
          </a:prstGeom>
          <a:noFill/>
          <a:ln/>
        </p:spPr>
        <p:txBody>
          <a:bodyPr wrap="square" lIns="0" tIns="0" rIns="0" bIns="0" rtlCol="0" anchor="t"/>
          <a:lstStyle/>
          <a:p>
            <a:pPr marL="0" indent="0">
              <a:lnSpc>
                <a:spcPts val="2150"/>
              </a:lnSpc>
              <a:buNone/>
            </a:pPr>
            <a:endParaRPr lang="en-US" sz="1300" dirty="0"/>
          </a:p>
        </p:txBody>
      </p:sp>
      <p:pic>
        <p:nvPicPr>
          <p:cNvPr id="7" name="Рисунок 6">
            <a:extLst>
              <a:ext uri="{FF2B5EF4-FFF2-40B4-BE49-F238E27FC236}">
                <a16:creationId xmlns:a16="http://schemas.microsoft.com/office/drawing/2014/main" id="{71BE7F93-3692-498F-B40C-26837A98E7FC}"/>
              </a:ext>
            </a:extLst>
          </p:cNvPr>
          <p:cNvPicPr>
            <a:picLocks noChangeAspect="1"/>
          </p:cNvPicPr>
          <p:nvPr/>
        </p:nvPicPr>
        <p:blipFill>
          <a:blip r:embed="rId3"/>
          <a:stretch>
            <a:fillRect/>
          </a:stretch>
        </p:blipFill>
        <p:spPr>
          <a:xfrm>
            <a:off x="9848850" y="889451"/>
            <a:ext cx="3506043" cy="3506043"/>
          </a:xfrm>
          <a:prstGeom prst="rect">
            <a:avLst/>
          </a:prstGeom>
        </p:spPr>
      </p:pic>
      <p:pic>
        <p:nvPicPr>
          <p:cNvPr id="8" name="Рисунок 7">
            <a:extLst>
              <a:ext uri="{FF2B5EF4-FFF2-40B4-BE49-F238E27FC236}">
                <a16:creationId xmlns:a16="http://schemas.microsoft.com/office/drawing/2014/main" id="{7853DF1A-5799-47E6-9DE8-CB54C9596C50}"/>
              </a:ext>
            </a:extLst>
          </p:cNvPr>
          <p:cNvPicPr>
            <a:picLocks noChangeAspect="1"/>
          </p:cNvPicPr>
          <p:nvPr/>
        </p:nvPicPr>
        <p:blipFill>
          <a:blip r:embed="rId4"/>
          <a:stretch>
            <a:fillRect/>
          </a:stretch>
        </p:blipFill>
        <p:spPr>
          <a:xfrm>
            <a:off x="10249743" y="4591893"/>
            <a:ext cx="3105150" cy="31051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8070" y="1213997"/>
            <a:ext cx="6035635" cy="667941"/>
          </a:xfrm>
          <a:prstGeom prst="rect">
            <a:avLst/>
          </a:prstGeom>
          <a:noFill/>
          <a:ln/>
        </p:spPr>
        <p:txBody>
          <a:bodyPr wrap="none" lIns="0" tIns="0" rIns="0" bIns="0" rtlCol="0" anchor="t"/>
          <a:lstStyle/>
          <a:p>
            <a:pPr marL="0" indent="0">
              <a:lnSpc>
                <a:spcPts val="5250"/>
              </a:lnSpc>
              <a:buNone/>
            </a:pPr>
            <a:r>
              <a:rPr lang="en-US" sz="4200" b="1" dirty="0">
                <a:solidFill>
                  <a:srgbClr val="403C4E"/>
                </a:solidFill>
                <a:latin typeface="Merriweather Bold" pitchFamily="34" charset="0"/>
                <a:ea typeface="Merriweather Bold" pitchFamily="34" charset="-122"/>
                <a:cs typeface="Merriweather Bold" pitchFamily="34" charset="-120"/>
              </a:rPr>
              <a:t>О заказчике и задаче</a:t>
            </a:r>
            <a:endParaRPr lang="en-US" sz="4200" dirty="0"/>
          </a:p>
        </p:txBody>
      </p:sp>
      <p:sp>
        <p:nvSpPr>
          <p:cNvPr id="3" name="Text 1"/>
          <p:cNvSpPr/>
          <p:nvPr/>
        </p:nvSpPr>
        <p:spPr>
          <a:xfrm>
            <a:off x="621070" y="2309372"/>
            <a:ext cx="13134261" cy="1025843"/>
          </a:xfrm>
          <a:prstGeom prst="rect">
            <a:avLst/>
          </a:prstGeom>
          <a:noFill/>
          <a:ln/>
        </p:spPr>
        <p:txBody>
          <a:bodyPr wrap="square" lIns="0" tIns="0" rIns="0" bIns="0" rtlCol="0" anchor="t"/>
          <a:lstStyle/>
          <a:p>
            <a:pPr marL="0" indent="0">
              <a:lnSpc>
                <a:spcPts val="2650"/>
              </a:lnSpc>
              <a:buNone/>
            </a:pPr>
            <a:r>
              <a:rPr lang="en-US" sz="2800" dirty="0">
                <a:solidFill>
                  <a:srgbClr val="403C4E"/>
                </a:solidFill>
                <a:latin typeface="Open Sans" pitchFamily="34" charset="0"/>
                <a:ea typeface="Open Sans" pitchFamily="34" charset="-122"/>
                <a:cs typeface="Open Sans" pitchFamily="34" charset="-120"/>
              </a:rPr>
              <a:t>РУМЦ ЮФУ –</a:t>
            </a:r>
            <a:r>
              <a:rPr lang="ru-RU" sz="2800" dirty="0">
                <a:solidFill>
                  <a:srgbClr val="403C4E"/>
                </a:solidFill>
                <a:latin typeface="Open Sans" pitchFamily="34" charset="0"/>
                <a:ea typeface="Open Sans" pitchFamily="34" charset="-122"/>
                <a:cs typeface="Open Sans" pitchFamily="34" charset="-120"/>
              </a:rPr>
              <a:t> целью являются повышение качества и доступности высшего образования для инвалидов и лиц с ограниченными возможностями здоровья </a:t>
            </a:r>
            <a:endParaRPr lang="en-US" sz="2800" dirty="0"/>
          </a:p>
        </p:txBody>
      </p:sp>
      <p:sp>
        <p:nvSpPr>
          <p:cNvPr id="4" name="Text 2"/>
          <p:cNvSpPr/>
          <p:nvPr/>
        </p:nvSpPr>
        <p:spPr>
          <a:xfrm>
            <a:off x="621070" y="3499859"/>
            <a:ext cx="13134261" cy="341948"/>
          </a:xfrm>
          <a:prstGeom prst="rect">
            <a:avLst/>
          </a:prstGeom>
          <a:noFill/>
          <a:ln/>
        </p:spPr>
        <p:txBody>
          <a:bodyPr wrap="none" lIns="0" tIns="0" rIns="0" bIns="0" rtlCol="0" anchor="t"/>
          <a:lstStyle/>
          <a:p>
            <a:pPr marL="0" indent="0">
              <a:lnSpc>
                <a:spcPts val="2650"/>
              </a:lnSpc>
              <a:buNone/>
            </a:pPr>
            <a:r>
              <a:rPr lang="en-US" sz="2000" dirty="0">
                <a:solidFill>
                  <a:srgbClr val="403C4E"/>
                </a:solidFill>
                <a:latin typeface="Open Sans" pitchFamily="34" charset="0"/>
                <a:ea typeface="Open Sans" pitchFamily="34" charset="-122"/>
                <a:cs typeface="Open Sans" pitchFamily="34" charset="-120"/>
              </a:rPr>
              <a:t>В рамках проекта "Школа для родителей детей с ООП" </a:t>
            </a:r>
            <a:r>
              <a:rPr lang="ru-RU" sz="2000" dirty="0">
                <a:solidFill>
                  <a:srgbClr val="403C4E"/>
                </a:solidFill>
                <a:latin typeface="Open Sans" pitchFamily="34" charset="0"/>
                <a:ea typeface="Open Sans" pitchFamily="34" charset="-122"/>
                <a:cs typeface="Open Sans" pitchFamily="34" charset="-120"/>
              </a:rPr>
              <a:t>обозначены </a:t>
            </a:r>
            <a:r>
              <a:rPr lang="ru-RU" sz="3600" b="1" i="1" dirty="0">
                <a:solidFill>
                  <a:srgbClr val="FFD8CC"/>
                </a:solidFill>
                <a:latin typeface="Open Sans" pitchFamily="34" charset="0"/>
                <a:ea typeface="Open Sans" pitchFamily="34" charset="-122"/>
                <a:cs typeface="Open Sans" pitchFamily="34" charset="-120"/>
              </a:rPr>
              <a:t>2 </a:t>
            </a:r>
            <a:r>
              <a:rPr lang="ru-RU" sz="2000" dirty="0">
                <a:solidFill>
                  <a:srgbClr val="403C4E"/>
                </a:solidFill>
                <a:latin typeface="Open Sans" pitchFamily="34" charset="0"/>
                <a:ea typeface="Open Sans" pitchFamily="34" charset="-122"/>
                <a:cs typeface="Open Sans" pitchFamily="34" charset="-120"/>
              </a:rPr>
              <a:t>задачи</a:t>
            </a:r>
            <a:r>
              <a:rPr lang="en-US" sz="2000" dirty="0">
                <a:solidFill>
                  <a:srgbClr val="403C4E"/>
                </a:solidFill>
                <a:latin typeface="Open Sans" pitchFamily="34" charset="0"/>
                <a:ea typeface="Open Sans" pitchFamily="34" charset="-122"/>
                <a:cs typeface="Open Sans" pitchFamily="34" charset="-120"/>
              </a:rPr>
              <a:t>:</a:t>
            </a:r>
            <a:endParaRPr lang="en-US" sz="2000" dirty="0"/>
          </a:p>
        </p:txBody>
      </p:sp>
      <p:sp>
        <p:nvSpPr>
          <p:cNvPr id="5" name="Shape 3"/>
          <p:cNvSpPr/>
          <p:nvPr/>
        </p:nvSpPr>
        <p:spPr>
          <a:xfrm>
            <a:off x="880871" y="4435138"/>
            <a:ext cx="645449" cy="597327"/>
          </a:xfrm>
          <a:prstGeom prst="roundRect">
            <a:avLst>
              <a:gd name="adj" fmla="val 18670"/>
            </a:avLst>
          </a:prstGeom>
          <a:solidFill>
            <a:srgbClr val="FFD8CC"/>
          </a:solidFill>
          <a:ln w="7620">
            <a:solidFill>
              <a:srgbClr val="E5BEB2"/>
            </a:solidFill>
            <a:prstDash val="solid"/>
          </a:ln>
        </p:spPr>
      </p:sp>
      <p:sp>
        <p:nvSpPr>
          <p:cNvPr id="6" name="Text 4"/>
          <p:cNvSpPr/>
          <p:nvPr/>
        </p:nvSpPr>
        <p:spPr>
          <a:xfrm>
            <a:off x="1105614" y="4609062"/>
            <a:ext cx="197038" cy="398267"/>
          </a:xfrm>
          <a:prstGeom prst="rect">
            <a:avLst/>
          </a:prstGeom>
          <a:noFill/>
          <a:ln/>
        </p:spPr>
        <p:txBody>
          <a:bodyPr wrap="none" lIns="0" tIns="0" rIns="0" bIns="0" rtlCol="0" anchor="t"/>
          <a:lstStyle/>
          <a:p>
            <a:pPr marL="0" indent="0" algn="ctr">
              <a:lnSpc>
                <a:spcPts val="2500"/>
              </a:lnSpc>
              <a:buNone/>
            </a:pPr>
            <a:r>
              <a:rPr lang="en-US" sz="3200" b="1" dirty="0">
                <a:solidFill>
                  <a:srgbClr val="403C4E"/>
                </a:solidFill>
                <a:latin typeface="Merriweather Bold" pitchFamily="34" charset="0"/>
                <a:ea typeface="Merriweather Bold" pitchFamily="34" charset="-122"/>
                <a:cs typeface="Merriweather Bold" pitchFamily="34" charset="-120"/>
              </a:rPr>
              <a:t>1</a:t>
            </a:r>
            <a:endParaRPr lang="en-US" sz="3200" dirty="0"/>
          </a:p>
        </p:txBody>
      </p:sp>
      <p:sp>
        <p:nvSpPr>
          <p:cNvPr id="7" name="Text 5"/>
          <p:cNvSpPr/>
          <p:nvPr/>
        </p:nvSpPr>
        <p:spPr>
          <a:xfrm>
            <a:off x="1633179" y="4355009"/>
            <a:ext cx="5542321" cy="1418418"/>
          </a:xfrm>
          <a:prstGeom prst="rect">
            <a:avLst/>
          </a:prstGeom>
          <a:noFill/>
          <a:ln/>
        </p:spPr>
        <p:txBody>
          <a:bodyPr wrap="square" lIns="0" tIns="0" rIns="0" bIns="0" rtlCol="0" anchor="t"/>
          <a:lstStyle/>
          <a:p>
            <a:pPr marL="0" indent="0">
              <a:lnSpc>
                <a:spcPts val="2600"/>
              </a:lnSpc>
              <a:buNone/>
            </a:pPr>
            <a:r>
              <a:rPr lang="en-US" sz="2800" b="1" dirty="0">
                <a:solidFill>
                  <a:srgbClr val="403C4E"/>
                </a:solidFill>
                <a:latin typeface="Merriweather Bold" pitchFamily="34" charset="0"/>
                <a:ea typeface="Merriweather Bold" pitchFamily="34" charset="-122"/>
                <a:cs typeface="Merriweather Bold" pitchFamily="34" charset="-120"/>
              </a:rPr>
              <a:t>Выявление информационных дефицитов</a:t>
            </a:r>
            <a:endParaRPr lang="en-US" sz="2800" dirty="0"/>
          </a:p>
        </p:txBody>
      </p:sp>
      <p:sp>
        <p:nvSpPr>
          <p:cNvPr id="8" name="Text 6"/>
          <p:cNvSpPr/>
          <p:nvPr/>
        </p:nvSpPr>
        <p:spPr>
          <a:xfrm>
            <a:off x="1419463" y="5659075"/>
            <a:ext cx="4600338" cy="1910162"/>
          </a:xfrm>
          <a:prstGeom prst="rect">
            <a:avLst/>
          </a:prstGeom>
          <a:noFill/>
          <a:ln/>
        </p:spPr>
        <p:txBody>
          <a:bodyPr wrap="square" lIns="0" tIns="0" rIns="0" bIns="0" rtlCol="0" anchor="t"/>
          <a:lstStyle/>
          <a:p>
            <a:pPr>
              <a:lnSpc>
                <a:spcPts val="2650"/>
              </a:lnSpc>
            </a:pPr>
            <a:r>
              <a:rPr lang="ru-RU" sz="2400" dirty="0">
                <a:solidFill>
                  <a:srgbClr val="403C4E"/>
                </a:solidFill>
                <a:latin typeface="Open Sans" pitchFamily="34" charset="0"/>
                <a:ea typeface="Open Sans" pitchFamily="34" charset="-122"/>
                <a:cs typeface="Open Sans" pitchFamily="34" charset="-120"/>
              </a:rPr>
              <a:t>Запланировано проведение </a:t>
            </a:r>
            <a:r>
              <a:rPr lang="en-US" sz="2400" dirty="0">
                <a:solidFill>
                  <a:srgbClr val="403C4E"/>
                </a:solidFill>
                <a:latin typeface="Open Sans" pitchFamily="34" charset="0"/>
                <a:ea typeface="Open Sans" pitchFamily="34" charset="-122"/>
                <a:cs typeface="Open Sans" pitchFamily="34" charset="-120"/>
              </a:rPr>
              <a:t> </a:t>
            </a:r>
            <a:r>
              <a:rPr lang="en-US" sz="2400" dirty="0" err="1">
                <a:solidFill>
                  <a:srgbClr val="403C4E"/>
                </a:solidFill>
                <a:latin typeface="Open Sans" pitchFamily="34" charset="0"/>
                <a:ea typeface="Open Sans" pitchFamily="34" charset="-122"/>
                <a:cs typeface="Open Sans" pitchFamily="34" charset="-120"/>
              </a:rPr>
              <a:t>исследовани</a:t>
            </a:r>
            <a:r>
              <a:rPr lang="ru-RU" sz="2400" dirty="0">
                <a:solidFill>
                  <a:srgbClr val="403C4E"/>
                </a:solidFill>
                <a:latin typeface="Open Sans" pitchFamily="34" charset="0"/>
                <a:ea typeface="Open Sans" pitchFamily="34" charset="-122"/>
                <a:cs typeface="Open Sans" pitchFamily="34" charset="-120"/>
              </a:rPr>
              <a:t>я с целью выявления  информационных дефицитов у родителей детей с ООП;</a:t>
            </a:r>
          </a:p>
          <a:p>
            <a:pPr marL="0" indent="0" algn="ctr">
              <a:lnSpc>
                <a:spcPts val="2650"/>
              </a:lnSpc>
              <a:buNone/>
            </a:pPr>
            <a:endParaRPr lang="en-US" sz="1650" dirty="0"/>
          </a:p>
        </p:txBody>
      </p:sp>
      <p:sp>
        <p:nvSpPr>
          <p:cNvPr id="9" name="Shape 7"/>
          <p:cNvSpPr/>
          <p:nvPr/>
        </p:nvSpPr>
        <p:spPr>
          <a:xfrm>
            <a:off x="7739029" y="4446467"/>
            <a:ext cx="694611" cy="677456"/>
          </a:xfrm>
          <a:prstGeom prst="roundRect">
            <a:avLst>
              <a:gd name="adj" fmla="val 18670"/>
            </a:avLst>
          </a:prstGeom>
          <a:solidFill>
            <a:srgbClr val="FFD8CC"/>
          </a:solidFill>
          <a:ln w="7620">
            <a:solidFill>
              <a:srgbClr val="E5BEB2"/>
            </a:solidFill>
            <a:prstDash val="solid"/>
          </a:ln>
        </p:spPr>
      </p:sp>
      <p:sp>
        <p:nvSpPr>
          <p:cNvPr id="10" name="Text 8"/>
          <p:cNvSpPr/>
          <p:nvPr/>
        </p:nvSpPr>
        <p:spPr>
          <a:xfrm>
            <a:off x="7948998" y="4651099"/>
            <a:ext cx="320992" cy="441698"/>
          </a:xfrm>
          <a:prstGeom prst="rect">
            <a:avLst/>
          </a:prstGeom>
          <a:noFill/>
          <a:ln/>
        </p:spPr>
        <p:txBody>
          <a:bodyPr wrap="none" lIns="0" tIns="0" rIns="0" bIns="0" rtlCol="0" anchor="t"/>
          <a:lstStyle/>
          <a:p>
            <a:pPr marL="0" indent="0" algn="ctr">
              <a:lnSpc>
                <a:spcPts val="2500"/>
              </a:lnSpc>
              <a:buNone/>
            </a:pPr>
            <a:r>
              <a:rPr lang="en-US" sz="2800" b="1" dirty="0">
                <a:solidFill>
                  <a:srgbClr val="403C4E"/>
                </a:solidFill>
                <a:latin typeface="Merriweather Bold" pitchFamily="34" charset="0"/>
                <a:ea typeface="Merriweather Bold" pitchFamily="34" charset="-122"/>
                <a:cs typeface="Merriweather Bold" pitchFamily="34" charset="-120"/>
              </a:rPr>
              <a:t>2</a:t>
            </a:r>
            <a:endParaRPr lang="en-US" sz="2800" dirty="0"/>
          </a:p>
        </p:txBody>
      </p:sp>
      <p:sp>
        <p:nvSpPr>
          <p:cNvPr id="11" name="Text 9"/>
          <p:cNvSpPr/>
          <p:nvPr/>
        </p:nvSpPr>
        <p:spPr>
          <a:xfrm>
            <a:off x="8500138" y="4541845"/>
            <a:ext cx="3541038" cy="667941"/>
          </a:xfrm>
          <a:prstGeom prst="rect">
            <a:avLst/>
          </a:prstGeom>
          <a:noFill/>
          <a:ln/>
        </p:spPr>
        <p:txBody>
          <a:bodyPr wrap="square" lIns="0" tIns="0" rIns="0" bIns="0" rtlCol="0" anchor="t"/>
          <a:lstStyle/>
          <a:p>
            <a:pPr marL="0" indent="0">
              <a:lnSpc>
                <a:spcPts val="2600"/>
              </a:lnSpc>
              <a:buNone/>
            </a:pPr>
            <a:r>
              <a:rPr lang="en-US" sz="2800" b="1" dirty="0" err="1">
                <a:solidFill>
                  <a:srgbClr val="403C4E"/>
                </a:solidFill>
                <a:latin typeface="Merriweather Bold" pitchFamily="34" charset="0"/>
              </a:rPr>
              <a:t>Разработка</a:t>
            </a:r>
            <a:r>
              <a:rPr lang="en-US" sz="2800" b="1" dirty="0">
                <a:solidFill>
                  <a:srgbClr val="403C4E"/>
                </a:solidFill>
                <a:latin typeface="Merriweather Bold" pitchFamily="34" charset="0"/>
              </a:rPr>
              <a:t> </a:t>
            </a:r>
            <a:r>
              <a:rPr lang="en-US" sz="2800" b="1" dirty="0" err="1">
                <a:solidFill>
                  <a:srgbClr val="403C4E"/>
                </a:solidFill>
                <a:latin typeface="Merriweather Bold" pitchFamily="34" charset="0"/>
              </a:rPr>
              <a:t>мастер-классов</a:t>
            </a:r>
            <a:endParaRPr lang="en-US" sz="2800" b="1" dirty="0">
              <a:solidFill>
                <a:srgbClr val="403C4E"/>
              </a:solidFill>
              <a:latin typeface="Merriweather Bold" pitchFamily="34" charset="0"/>
            </a:endParaRPr>
          </a:p>
        </p:txBody>
      </p:sp>
      <p:sp>
        <p:nvSpPr>
          <p:cNvPr id="12" name="Text 10"/>
          <p:cNvSpPr/>
          <p:nvPr/>
        </p:nvSpPr>
        <p:spPr>
          <a:xfrm>
            <a:off x="8025692" y="5459525"/>
            <a:ext cx="4619849" cy="2735580"/>
          </a:xfrm>
          <a:prstGeom prst="rect">
            <a:avLst/>
          </a:prstGeom>
          <a:noFill/>
          <a:ln/>
        </p:spPr>
        <p:txBody>
          <a:bodyPr wrap="square" lIns="0" tIns="0" rIns="0" bIns="0" rtlCol="0" anchor="t"/>
          <a:lstStyle/>
          <a:p>
            <a:pPr lvl="0"/>
            <a:r>
              <a:rPr lang="ru-RU" sz="2400" dirty="0">
                <a:solidFill>
                  <a:srgbClr val="403C4E"/>
                </a:solidFill>
                <a:latin typeface="Open Sans" pitchFamily="34" charset="0"/>
                <a:ea typeface="Open Sans" pitchFamily="34" charset="-122"/>
                <a:cs typeface="Open Sans" pitchFamily="34" charset="-120"/>
              </a:rPr>
              <a:t>Разработать мастер-классы по информированию родителей в вопросах воспитания и обучения детей с ООП </a:t>
            </a:r>
          </a:p>
        </p:txBody>
      </p:sp>
      <p:sp>
        <p:nvSpPr>
          <p:cNvPr id="17" name="Прямоугольник 16">
            <a:extLst>
              <a:ext uri="{FF2B5EF4-FFF2-40B4-BE49-F238E27FC236}">
                <a16:creationId xmlns:a16="http://schemas.microsoft.com/office/drawing/2014/main" id="{EBE33093-D00A-41BB-B01E-17985ACB3BA8}"/>
              </a:ext>
            </a:extLst>
          </p:cNvPr>
          <p:cNvSpPr/>
          <p:nvPr/>
        </p:nvSpPr>
        <p:spPr>
          <a:xfrm>
            <a:off x="12818838" y="7753087"/>
            <a:ext cx="1527859" cy="3419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id="{3B379075-378D-41B5-A538-5D4399A5B92C}"/>
              </a:ext>
            </a:extLst>
          </p:cNvPr>
          <p:cNvSpPr/>
          <p:nvPr/>
        </p:nvSpPr>
        <p:spPr>
          <a:xfrm>
            <a:off x="12518194" y="7720800"/>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1" name="Рисунок 20">
            <a:extLst>
              <a:ext uri="{FF2B5EF4-FFF2-40B4-BE49-F238E27FC236}">
                <a16:creationId xmlns:a16="http://schemas.microsoft.com/office/drawing/2014/main" id="{23BB0CC2-90E0-4662-A4E7-79CCDD2B8D82}"/>
              </a:ext>
            </a:extLst>
          </p:cNvPr>
          <p:cNvPicPr>
            <a:picLocks noChangeAspect="1"/>
          </p:cNvPicPr>
          <p:nvPr/>
        </p:nvPicPr>
        <p:blipFill>
          <a:blip r:embed="rId3"/>
          <a:stretch>
            <a:fillRect/>
          </a:stretch>
        </p:blipFill>
        <p:spPr>
          <a:xfrm>
            <a:off x="11708617" y="226202"/>
            <a:ext cx="2678393" cy="19981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87956" y="621268"/>
            <a:ext cx="11289983" cy="703659"/>
          </a:xfrm>
          <a:prstGeom prst="rect">
            <a:avLst/>
          </a:prstGeom>
          <a:noFill/>
          <a:ln/>
        </p:spPr>
        <p:txBody>
          <a:bodyPr wrap="none" lIns="0" tIns="0" rIns="0" bIns="0" rtlCol="0" anchor="t"/>
          <a:lstStyle/>
          <a:p>
            <a:pPr marL="0" indent="0">
              <a:lnSpc>
                <a:spcPts val="5500"/>
              </a:lnSpc>
              <a:buNone/>
            </a:pPr>
            <a:r>
              <a:rPr lang="en-US" sz="4400" b="1" dirty="0">
                <a:solidFill>
                  <a:srgbClr val="403C4E"/>
                </a:solidFill>
                <a:latin typeface="Merriweather Bold" pitchFamily="34" charset="0"/>
                <a:ea typeface="Merriweather Bold" pitchFamily="34" charset="-122"/>
                <a:cs typeface="Merriweather Bold" pitchFamily="34" charset="-120"/>
              </a:rPr>
              <a:t>Проблема и существующие решения</a:t>
            </a:r>
            <a:endParaRPr lang="en-US" sz="4400" dirty="0"/>
          </a:p>
        </p:txBody>
      </p:sp>
      <p:graphicFrame>
        <p:nvGraphicFramePr>
          <p:cNvPr id="13" name="Таблица 13">
            <a:extLst>
              <a:ext uri="{FF2B5EF4-FFF2-40B4-BE49-F238E27FC236}">
                <a16:creationId xmlns:a16="http://schemas.microsoft.com/office/drawing/2014/main" id="{6F613CF0-328F-4C41-902D-76A6FB970B90}"/>
              </a:ext>
            </a:extLst>
          </p:cNvPr>
          <p:cNvGraphicFramePr>
            <a:graphicFrameLocks noGrp="1"/>
          </p:cNvGraphicFramePr>
          <p:nvPr>
            <p:extLst>
              <p:ext uri="{D42A27DB-BD31-4B8C-83A1-F6EECF244321}">
                <p14:modId xmlns:p14="http://schemas.microsoft.com/office/powerpoint/2010/main" val="2855970316"/>
              </p:ext>
            </p:extLst>
          </p:nvPr>
        </p:nvGraphicFramePr>
        <p:xfrm>
          <a:off x="787956" y="1602760"/>
          <a:ext cx="12813744" cy="6288458"/>
        </p:xfrm>
        <a:graphic>
          <a:graphicData uri="http://schemas.openxmlformats.org/drawingml/2006/table">
            <a:tbl>
              <a:tblPr firstRow="1" bandRow="1">
                <a:tableStyleId>{21E4AEA4-8DFA-4A89-87EB-49C32662AFE0}</a:tableStyleId>
              </a:tblPr>
              <a:tblGrid>
                <a:gridCol w="6167459">
                  <a:extLst>
                    <a:ext uri="{9D8B030D-6E8A-4147-A177-3AD203B41FA5}">
                      <a16:colId xmlns:a16="http://schemas.microsoft.com/office/drawing/2014/main" val="3854536052"/>
                    </a:ext>
                  </a:extLst>
                </a:gridCol>
                <a:gridCol w="6646285">
                  <a:extLst>
                    <a:ext uri="{9D8B030D-6E8A-4147-A177-3AD203B41FA5}">
                      <a16:colId xmlns:a16="http://schemas.microsoft.com/office/drawing/2014/main" val="2844610101"/>
                    </a:ext>
                  </a:extLst>
                </a:gridCol>
              </a:tblGrid>
              <a:tr h="1481277">
                <a:tc>
                  <a:txBody>
                    <a:bodyPr/>
                    <a:lstStyle/>
                    <a:p>
                      <a:pPr algn="ctr"/>
                      <a:r>
                        <a:rPr lang="ru-RU" sz="6000" dirty="0"/>
                        <a:t>ПРОБЛЕМА</a:t>
                      </a:r>
                    </a:p>
                  </a:txBody>
                  <a:tcPr/>
                </a:tc>
                <a:tc>
                  <a:txBody>
                    <a:bodyPr/>
                    <a:lstStyle/>
                    <a:p>
                      <a:pPr algn="ctr"/>
                      <a:r>
                        <a:rPr lang="ru-RU" sz="4800" dirty="0"/>
                        <a:t>РЕШЕНИЕ СЕЙЧАС</a:t>
                      </a:r>
                    </a:p>
                  </a:txBody>
                  <a:tcPr/>
                </a:tc>
                <a:extLst>
                  <a:ext uri="{0D108BD9-81ED-4DB2-BD59-A6C34878D82A}">
                    <a16:rowId xmlns:a16="http://schemas.microsoft.com/office/drawing/2014/main" val="3254681248"/>
                  </a:ext>
                </a:extLst>
              </a:tr>
              <a:tr h="18506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800" dirty="0"/>
                        <a:t>1 </a:t>
                      </a:r>
                      <a:r>
                        <a:rPr lang="en-US" sz="2800" b="1" dirty="0" err="1">
                          <a:solidFill>
                            <a:srgbClr val="403C4E"/>
                          </a:solidFill>
                          <a:latin typeface="Merriweather Bold" pitchFamily="34" charset="0"/>
                          <a:ea typeface="Merriweather Bold" pitchFamily="34" charset="-122"/>
                          <a:cs typeface="Merriweather Bold" pitchFamily="34" charset="-120"/>
                        </a:rPr>
                        <a:t>Информационная</a:t>
                      </a:r>
                      <a:r>
                        <a:rPr lang="en-US" sz="2800" b="1" dirty="0">
                          <a:solidFill>
                            <a:srgbClr val="403C4E"/>
                          </a:solidFill>
                          <a:latin typeface="Merriweather Bold" pitchFamily="34" charset="0"/>
                          <a:ea typeface="Merriweather Bold" pitchFamily="34" charset="-122"/>
                          <a:cs typeface="Merriweather Bold" pitchFamily="34" charset="-120"/>
                        </a:rPr>
                        <a:t> </a:t>
                      </a:r>
                      <a:r>
                        <a:rPr lang="en-US" sz="2800" b="1" dirty="0" err="1">
                          <a:solidFill>
                            <a:srgbClr val="403C4E"/>
                          </a:solidFill>
                          <a:latin typeface="Merriweather Bold" pitchFamily="34" charset="0"/>
                          <a:ea typeface="Merriweather Bold" pitchFamily="34" charset="-122"/>
                          <a:cs typeface="Merriweather Bold" pitchFamily="34" charset="-120"/>
                        </a:rPr>
                        <a:t>перегрузка</a:t>
                      </a:r>
                      <a:endParaRPr lang="en-US" sz="2800" dirty="0"/>
                    </a:p>
                    <a:p>
                      <a:endParaRPr lang="ru-RU" sz="2000" dirty="0"/>
                    </a:p>
                  </a:txBody>
                  <a:tcPr/>
                </a:tc>
                <a:tc>
                  <a:txBody>
                    <a:bodyPr/>
                    <a:lstStyle/>
                    <a:p>
                      <a:r>
                        <a:rPr lang="ru-RU" sz="2800" b="1" kern="1200" dirty="0">
                          <a:solidFill>
                            <a:srgbClr val="403C4E"/>
                          </a:solidFill>
                          <a:latin typeface="Merriweather Bold" pitchFamily="34" charset="0"/>
                          <a:cs typeface="Arial" panose="020B0604020202020204" pitchFamily="34" charset="0"/>
                        </a:rPr>
                        <a:t>Создание микросред (детского сада, школы, центра)</a:t>
                      </a:r>
                    </a:p>
                  </a:txBody>
                  <a:tcPr/>
                </a:tc>
                <a:extLst>
                  <a:ext uri="{0D108BD9-81ED-4DB2-BD59-A6C34878D82A}">
                    <a16:rowId xmlns:a16="http://schemas.microsoft.com/office/drawing/2014/main" val="2723874583"/>
                  </a:ext>
                </a:extLst>
              </a:tr>
              <a:tr h="2508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800" dirty="0"/>
                        <a:t>2 </a:t>
                      </a:r>
                      <a:r>
                        <a:rPr lang="en-US" sz="2800" b="1" dirty="0" err="1">
                          <a:solidFill>
                            <a:srgbClr val="403C4E"/>
                          </a:solidFill>
                          <a:latin typeface="Merriweather Bold" pitchFamily="34" charset="0"/>
                          <a:ea typeface="Merriweather Bold" pitchFamily="34" charset="-122"/>
                          <a:cs typeface="Merriweather Bold" pitchFamily="34" charset="-120"/>
                        </a:rPr>
                        <a:t>Низкая</a:t>
                      </a:r>
                      <a:r>
                        <a:rPr lang="en-US" sz="2800" b="1" dirty="0">
                          <a:solidFill>
                            <a:srgbClr val="403C4E"/>
                          </a:solidFill>
                          <a:latin typeface="Merriweather Bold" pitchFamily="34" charset="0"/>
                          <a:ea typeface="Merriweather Bold" pitchFamily="34" charset="-122"/>
                          <a:cs typeface="Merriweather Bold" pitchFamily="34" charset="-120"/>
                        </a:rPr>
                        <a:t> </a:t>
                      </a:r>
                      <a:r>
                        <a:rPr lang="en-US" sz="2800" b="1" dirty="0" err="1">
                          <a:solidFill>
                            <a:srgbClr val="403C4E"/>
                          </a:solidFill>
                          <a:latin typeface="Merriweather Bold" pitchFamily="34" charset="0"/>
                          <a:ea typeface="Merriweather Bold" pitchFamily="34" charset="-122"/>
                          <a:cs typeface="Merriweather Bold" pitchFamily="34" charset="-120"/>
                        </a:rPr>
                        <a:t>вовлеченность</a:t>
                      </a:r>
                      <a:endParaRPr lang="en-US" sz="2800" dirty="0"/>
                    </a:p>
                    <a:p>
                      <a:endParaRPr lang="ru-RU"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400" b="1" kern="1200" dirty="0">
                          <a:solidFill>
                            <a:srgbClr val="403C4E"/>
                          </a:solidFill>
                          <a:latin typeface="Merriweather Bold" pitchFamily="34" charset="0"/>
                        </a:rPr>
                        <a:t>Традиционные формы взаимодействия (родительские собрания, субботники, консультации, тематические мероприятия), а также современные (мастер-классы, вебинары, конкурсы, круглые столы, семейные клубы).</a:t>
                      </a:r>
                    </a:p>
                    <a:p>
                      <a:endParaRPr lang="ru-RU" sz="2000" dirty="0"/>
                    </a:p>
                  </a:txBody>
                  <a:tcPr/>
                </a:tc>
                <a:extLst>
                  <a:ext uri="{0D108BD9-81ED-4DB2-BD59-A6C34878D82A}">
                    <a16:rowId xmlns:a16="http://schemas.microsoft.com/office/drawing/2014/main" val="412422664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644604"/>
            <a:ext cx="6000869" cy="708779"/>
          </a:xfrm>
          <a:prstGeom prst="rect">
            <a:avLst/>
          </a:prstGeom>
          <a:noFill/>
          <a:ln/>
        </p:spPr>
        <p:txBody>
          <a:bodyPr wrap="none" lIns="0" tIns="0" rIns="0" bIns="0" rtlCol="0" anchor="t"/>
          <a:lstStyle/>
          <a:p>
            <a:pPr marL="0" indent="0">
              <a:lnSpc>
                <a:spcPts val="5550"/>
              </a:lnSpc>
              <a:buNone/>
            </a:pPr>
            <a:r>
              <a:rPr lang="en-US" sz="4450" b="1" dirty="0" err="1">
                <a:solidFill>
                  <a:srgbClr val="403C4E"/>
                </a:solidFill>
                <a:latin typeface="Merriweather Bold" pitchFamily="34" charset="0"/>
                <a:ea typeface="Merriweather Bold" pitchFamily="34" charset="-122"/>
                <a:cs typeface="Merriweather Bold" pitchFamily="34" charset="-120"/>
              </a:rPr>
              <a:t>Целевая</a:t>
            </a:r>
            <a:r>
              <a:rPr lang="en-US" sz="4450" b="1" dirty="0">
                <a:solidFill>
                  <a:srgbClr val="403C4E"/>
                </a:solidFill>
                <a:latin typeface="Merriweather Bold" pitchFamily="34" charset="0"/>
                <a:ea typeface="Merriweather Bold" pitchFamily="34" charset="-122"/>
                <a:cs typeface="Merriweather Bold" pitchFamily="34" charset="-120"/>
              </a:rPr>
              <a:t> </a:t>
            </a:r>
            <a:r>
              <a:rPr lang="en-US" sz="4450" b="1" dirty="0" err="1">
                <a:solidFill>
                  <a:srgbClr val="403C4E"/>
                </a:solidFill>
                <a:latin typeface="Merriweather Bold" pitchFamily="34" charset="0"/>
                <a:ea typeface="Merriweather Bold" pitchFamily="34" charset="-122"/>
                <a:cs typeface="Merriweather Bold" pitchFamily="34" charset="-120"/>
              </a:rPr>
              <a:t>аудитория</a:t>
            </a:r>
            <a:endParaRPr lang="ru-RU" sz="4450" b="1" dirty="0">
              <a:solidFill>
                <a:srgbClr val="403C4E"/>
              </a:solidFill>
              <a:latin typeface="Merriweather Bold" pitchFamily="34" charset="0"/>
              <a:ea typeface="Merriweather Bold" pitchFamily="34" charset="-122"/>
              <a:cs typeface="Merriweather Bold" pitchFamily="34" charset="-120"/>
            </a:endParaRPr>
          </a:p>
        </p:txBody>
      </p:sp>
      <p:pic>
        <p:nvPicPr>
          <p:cNvPr id="4" name="Image 0" descr="preencoded.png"/>
          <p:cNvPicPr>
            <a:picLocks noChangeAspect="1"/>
          </p:cNvPicPr>
          <p:nvPr/>
        </p:nvPicPr>
        <p:blipFill>
          <a:blip r:embed="rId3"/>
          <a:stretch>
            <a:fillRect/>
          </a:stretch>
        </p:blipFill>
        <p:spPr>
          <a:xfrm>
            <a:off x="793790" y="4958318"/>
            <a:ext cx="566976" cy="566976"/>
          </a:xfrm>
          <a:prstGeom prst="rect">
            <a:avLst/>
          </a:prstGeom>
        </p:spPr>
      </p:pic>
      <p:sp>
        <p:nvSpPr>
          <p:cNvPr id="5" name="Text 2"/>
          <p:cNvSpPr/>
          <p:nvPr/>
        </p:nvSpPr>
        <p:spPr>
          <a:xfrm>
            <a:off x="793790" y="5752108"/>
            <a:ext cx="4041815" cy="354330"/>
          </a:xfrm>
          <a:prstGeom prst="rect">
            <a:avLst/>
          </a:prstGeom>
          <a:noFill/>
          <a:ln/>
        </p:spPr>
        <p:txBody>
          <a:bodyPr wrap="none" lIns="0" tIns="0" rIns="0" bIns="0" rtlCol="0" anchor="t"/>
          <a:lstStyle/>
          <a:p>
            <a:pPr marL="0" indent="0" algn="l">
              <a:lnSpc>
                <a:spcPts val="2750"/>
              </a:lnSpc>
              <a:buNone/>
            </a:pPr>
            <a:r>
              <a:rPr lang="en-US" sz="2200" b="1" dirty="0" err="1">
                <a:solidFill>
                  <a:srgbClr val="403C4E"/>
                </a:solidFill>
                <a:latin typeface="Merriweather Bold" pitchFamily="34" charset="0"/>
                <a:ea typeface="Merriweather Bold" pitchFamily="34" charset="-122"/>
                <a:cs typeface="Merriweather Bold" pitchFamily="34" charset="-120"/>
              </a:rPr>
              <a:t>Ранний</a:t>
            </a:r>
            <a:r>
              <a:rPr lang="en-US" sz="2200" b="1" dirty="0">
                <a:solidFill>
                  <a:srgbClr val="403C4E"/>
                </a:solidFill>
                <a:latin typeface="Merriweather Bold" pitchFamily="34" charset="0"/>
                <a:ea typeface="Merriweather Bold" pitchFamily="34" charset="-122"/>
                <a:cs typeface="Merriweather Bold" pitchFamily="34" charset="-120"/>
              </a:rPr>
              <a:t> </a:t>
            </a:r>
            <a:r>
              <a:rPr lang="en-US" sz="2200" b="1" dirty="0" err="1">
                <a:solidFill>
                  <a:srgbClr val="403C4E"/>
                </a:solidFill>
                <a:latin typeface="Merriweather Bold" pitchFamily="34" charset="0"/>
                <a:ea typeface="Merriweather Bold" pitchFamily="34" charset="-122"/>
                <a:cs typeface="Merriweather Bold" pitchFamily="34" charset="-120"/>
              </a:rPr>
              <a:t>возраст</a:t>
            </a:r>
            <a:r>
              <a:rPr lang="en-US" sz="2200" b="1" dirty="0">
                <a:solidFill>
                  <a:srgbClr val="403C4E"/>
                </a:solidFill>
                <a:latin typeface="Merriweather Bold" pitchFamily="34" charset="0"/>
                <a:ea typeface="Merriweather Bold" pitchFamily="34" charset="-122"/>
                <a:cs typeface="Merriweather Bold" pitchFamily="34" charset="-120"/>
              </a:rPr>
              <a:t> (0-3 </a:t>
            </a:r>
            <a:r>
              <a:rPr lang="en-US" sz="2200" b="1" dirty="0" err="1">
                <a:solidFill>
                  <a:srgbClr val="403C4E"/>
                </a:solidFill>
                <a:latin typeface="Merriweather Bold" pitchFamily="34" charset="0"/>
                <a:ea typeface="Merriweather Bold" pitchFamily="34" charset="-122"/>
                <a:cs typeface="Merriweather Bold" pitchFamily="34" charset="-120"/>
              </a:rPr>
              <a:t>года</a:t>
            </a:r>
            <a:r>
              <a:rPr lang="en-US" sz="2200" b="1" dirty="0">
                <a:solidFill>
                  <a:srgbClr val="403C4E"/>
                </a:solidFill>
                <a:latin typeface="Merriweather Bold" pitchFamily="34" charset="0"/>
                <a:ea typeface="Merriweather Bold" pitchFamily="34" charset="-122"/>
                <a:cs typeface="Merriweather Bold" pitchFamily="34" charset="-120"/>
              </a:rPr>
              <a:t>)</a:t>
            </a:r>
            <a:endParaRPr lang="en-US" sz="2200" dirty="0"/>
          </a:p>
        </p:txBody>
      </p:sp>
      <p:sp>
        <p:nvSpPr>
          <p:cNvPr id="6" name="Text 3"/>
          <p:cNvSpPr/>
          <p:nvPr/>
        </p:nvSpPr>
        <p:spPr>
          <a:xfrm>
            <a:off x="793790" y="6242526"/>
            <a:ext cx="4120753" cy="1451610"/>
          </a:xfrm>
          <a:prstGeom prst="rect">
            <a:avLst/>
          </a:prstGeom>
          <a:noFill/>
          <a:ln/>
        </p:spPr>
        <p:txBody>
          <a:bodyPr wrap="square" lIns="0" tIns="0" rIns="0" bIns="0" rtlCol="0" anchor="t"/>
          <a:lstStyle/>
          <a:p>
            <a:pPr marL="0" indent="0" algn="l">
              <a:lnSpc>
                <a:spcPts val="2850"/>
              </a:lnSpc>
              <a:buNone/>
            </a:pPr>
            <a:r>
              <a:rPr lang="ru-RU" sz="1750" dirty="0">
                <a:solidFill>
                  <a:srgbClr val="403C4E"/>
                </a:solidFill>
                <a:latin typeface="Open Sans" pitchFamily="34" charset="0"/>
                <a:ea typeface="Open Sans" pitchFamily="34" charset="-122"/>
                <a:cs typeface="Open Sans" pitchFamily="34" charset="-120"/>
              </a:rPr>
              <a:t>Принятие родителями ребенка с ООП и своевременная ранняя помощь</a:t>
            </a:r>
            <a:endParaRPr lang="en-US" sz="1750" dirty="0">
              <a:solidFill>
                <a:srgbClr val="403C4E"/>
              </a:solidFill>
              <a:latin typeface="Open Sans" pitchFamily="34" charset="0"/>
              <a:ea typeface="Open Sans" pitchFamily="34" charset="-122"/>
              <a:cs typeface="Open Sans" pitchFamily="34" charset="-120"/>
            </a:endParaRPr>
          </a:p>
        </p:txBody>
      </p:sp>
      <p:pic>
        <p:nvPicPr>
          <p:cNvPr id="7" name="Image 1" descr="preencoded.png"/>
          <p:cNvPicPr>
            <a:picLocks noChangeAspect="1"/>
          </p:cNvPicPr>
          <p:nvPr/>
        </p:nvPicPr>
        <p:blipFill>
          <a:blip r:embed="rId4"/>
          <a:stretch>
            <a:fillRect/>
          </a:stretch>
        </p:blipFill>
        <p:spPr>
          <a:xfrm>
            <a:off x="5254704" y="4958318"/>
            <a:ext cx="566976" cy="566976"/>
          </a:xfrm>
          <a:prstGeom prst="rect">
            <a:avLst/>
          </a:prstGeom>
        </p:spPr>
      </p:pic>
      <p:sp>
        <p:nvSpPr>
          <p:cNvPr id="8" name="Text 4"/>
          <p:cNvSpPr/>
          <p:nvPr/>
        </p:nvSpPr>
        <p:spPr>
          <a:xfrm>
            <a:off x="5254704" y="5752108"/>
            <a:ext cx="3645575" cy="354330"/>
          </a:xfrm>
          <a:prstGeom prst="rect">
            <a:avLst/>
          </a:prstGeom>
          <a:noFill/>
          <a:ln/>
        </p:spPr>
        <p:txBody>
          <a:bodyPr wrap="none" lIns="0" tIns="0" rIns="0" bIns="0" rtlCol="0" anchor="t"/>
          <a:lstStyle/>
          <a:p>
            <a:pPr marL="0" indent="0" algn="l">
              <a:lnSpc>
                <a:spcPts val="2750"/>
              </a:lnSpc>
              <a:buNone/>
            </a:pPr>
            <a:r>
              <a:rPr lang="en-US" sz="2200" b="1" dirty="0">
                <a:solidFill>
                  <a:srgbClr val="403C4E"/>
                </a:solidFill>
                <a:latin typeface="Merriweather Bold" pitchFamily="34" charset="0"/>
                <a:ea typeface="Merriweather Bold" pitchFamily="34" charset="-122"/>
                <a:cs typeface="Merriweather Bold" pitchFamily="34" charset="-120"/>
              </a:rPr>
              <a:t>Дошкольники (3-7 лет)</a:t>
            </a:r>
            <a:endParaRPr lang="en-US" sz="2200" dirty="0"/>
          </a:p>
        </p:txBody>
      </p:sp>
      <p:sp>
        <p:nvSpPr>
          <p:cNvPr id="9" name="Text 5"/>
          <p:cNvSpPr/>
          <p:nvPr/>
        </p:nvSpPr>
        <p:spPr>
          <a:xfrm>
            <a:off x="5254704" y="6242526"/>
            <a:ext cx="4120872" cy="1088708"/>
          </a:xfrm>
          <a:prstGeom prst="rect">
            <a:avLst/>
          </a:prstGeom>
          <a:noFill/>
          <a:ln/>
        </p:spPr>
        <p:txBody>
          <a:bodyPr wrap="square" lIns="0" tIns="0" rIns="0" bIns="0" rtlCol="0" anchor="t"/>
          <a:lstStyle/>
          <a:p>
            <a:pPr marL="0" indent="0" algn="l">
              <a:lnSpc>
                <a:spcPts val="2850"/>
              </a:lnSpc>
              <a:buNone/>
            </a:pPr>
            <a:r>
              <a:rPr lang="ru-RU" sz="1750" dirty="0">
                <a:solidFill>
                  <a:srgbClr val="403C4E"/>
                </a:solidFill>
                <a:latin typeface="Open Sans" pitchFamily="34" charset="0"/>
                <a:ea typeface="Open Sans" pitchFamily="34" charset="-122"/>
                <a:cs typeface="Open Sans" pitchFamily="34" charset="-120"/>
              </a:rPr>
              <a:t>Компенсаторное развитие и предупреждение вторичных отклонений </a:t>
            </a:r>
            <a:endParaRPr lang="en-US" sz="1750" dirty="0">
              <a:solidFill>
                <a:srgbClr val="403C4E"/>
              </a:solidFill>
              <a:latin typeface="Open Sans" pitchFamily="34" charset="0"/>
              <a:ea typeface="Open Sans" pitchFamily="34" charset="-122"/>
              <a:cs typeface="Open Sans" pitchFamily="34" charset="-120"/>
            </a:endParaRPr>
          </a:p>
        </p:txBody>
      </p:sp>
      <p:pic>
        <p:nvPicPr>
          <p:cNvPr id="10" name="Image 2" descr="preencoded.png"/>
          <p:cNvPicPr>
            <a:picLocks noChangeAspect="1"/>
          </p:cNvPicPr>
          <p:nvPr/>
        </p:nvPicPr>
        <p:blipFill>
          <a:blip r:embed="rId5"/>
          <a:stretch>
            <a:fillRect/>
          </a:stretch>
        </p:blipFill>
        <p:spPr>
          <a:xfrm>
            <a:off x="9715738" y="4958318"/>
            <a:ext cx="566976" cy="566976"/>
          </a:xfrm>
          <a:prstGeom prst="rect">
            <a:avLst/>
          </a:prstGeom>
        </p:spPr>
      </p:pic>
      <p:sp>
        <p:nvSpPr>
          <p:cNvPr id="11" name="Text 6"/>
          <p:cNvSpPr/>
          <p:nvPr/>
        </p:nvSpPr>
        <p:spPr>
          <a:xfrm>
            <a:off x="9715738" y="5752108"/>
            <a:ext cx="4120753" cy="708660"/>
          </a:xfrm>
          <a:prstGeom prst="rect">
            <a:avLst/>
          </a:prstGeom>
          <a:noFill/>
          <a:ln/>
        </p:spPr>
        <p:txBody>
          <a:bodyPr wrap="square" lIns="0" tIns="0" rIns="0" bIns="0" rtlCol="0" anchor="t"/>
          <a:lstStyle/>
          <a:p>
            <a:pPr marL="0" indent="0" algn="l">
              <a:lnSpc>
                <a:spcPts val="2750"/>
              </a:lnSpc>
              <a:buNone/>
            </a:pPr>
            <a:r>
              <a:rPr lang="ru-RU" sz="2200" b="1" dirty="0" err="1">
                <a:solidFill>
                  <a:srgbClr val="403C4E"/>
                </a:solidFill>
                <a:latin typeface="Merriweather Bold" pitchFamily="34" charset="0"/>
                <a:ea typeface="Merriweather Bold" pitchFamily="34" charset="-122"/>
                <a:cs typeface="Merriweather Bold" pitchFamily="34" charset="-120"/>
              </a:rPr>
              <a:t>Шк</a:t>
            </a:r>
            <a:r>
              <a:rPr lang="en-US" sz="2200" b="1" dirty="0" err="1">
                <a:solidFill>
                  <a:srgbClr val="403C4E"/>
                </a:solidFill>
                <a:latin typeface="Merriweather Bold" pitchFamily="34" charset="0"/>
                <a:ea typeface="Merriweather Bold" pitchFamily="34" charset="-122"/>
                <a:cs typeface="Merriweather Bold" pitchFamily="34" charset="-120"/>
              </a:rPr>
              <a:t>ольники</a:t>
            </a:r>
            <a:r>
              <a:rPr lang="en-US" sz="2200" b="1" dirty="0">
                <a:solidFill>
                  <a:srgbClr val="403C4E"/>
                </a:solidFill>
                <a:latin typeface="Merriweather Bold" pitchFamily="34" charset="0"/>
                <a:ea typeface="Merriweather Bold" pitchFamily="34" charset="-122"/>
                <a:cs typeface="Merriweather Bold" pitchFamily="34" charset="-120"/>
              </a:rPr>
              <a:t> (7-12 лет)</a:t>
            </a:r>
            <a:endParaRPr lang="en-US" sz="2200" dirty="0"/>
          </a:p>
        </p:txBody>
      </p:sp>
      <p:sp>
        <p:nvSpPr>
          <p:cNvPr id="12" name="Text 7"/>
          <p:cNvSpPr/>
          <p:nvPr/>
        </p:nvSpPr>
        <p:spPr>
          <a:xfrm>
            <a:off x="9715737" y="6107946"/>
            <a:ext cx="4120753" cy="1451610"/>
          </a:xfrm>
          <a:prstGeom prst="rect">
            <a:avLst/>
          </a:prstGeom>
          <a:noFill/>
          <a:ln/>
        </p:spPr>
        <p:txBody>
          <a:bodyPr wrap="square" lIns="0" tIns="0" rIns="0" bIns="0" rtlCol="0" anchor="t"/>
          <a:lstStyle/>
          <a:p>
            <a:pPr marL="0" indent="0" algn="l">
              <a:lnSpc>
                <a:spcPts val="2850"/>
              </a:lnSpc>
              <a:buNone/>
            </a:pPr>
            <a:r>
              <a:rPr lang="ru-RU" sz="1750" dirty="0">
                <a:solidFill>
                  <a:srgbClr val="403C4E"/>
                </a:solidFill>
                <a:latin typeface="Open Sans" pitchFamily="34" charset="0"/>
                <a:ea typeface="Open Sans" pitchFamily="34" charset="-122"/>
                <a:cs typeface="Open Sans" pitchFamily="34" charset="-120"/>
              </a:rPr>
              <a:t>А</a:t>
            </a:r>
            <a:r>
              <a:rPr lang="en-US" sz="1750" dirty="0" err="1">
                <a:solidFill>
                  <a:srgbClr val="403C4E"/>
                </a:solidFill>
                <a:latin typeface="Open Sans" pitchFamily="34" charset="0"/>
                <a:ea typeface="Open Sans" pitchFamily="34" charset="-122"/>
                <a:cs typeface="Open Sans" pitchFamily="34" charset="-120"/>
              </a:rPr>
              <a:t>даптаци</a:t>
            </a:r>
            <a:r>
              <a:rPr lang="ru-RU" sz="1750" dirty="0">
                <a:solidFill>
                  <a:srgbClr val="403C4E"/>
                </a:solidFill>
                <a:latin typeface="Open Sans" pitchFamily="34" charset="0"/>
                <a:ea typeface="Open Sans" pitchFamily="34" charset="-122"/>
                <a:cs typeface="Open Sans" pitchFamily="34" charset="-120"/>
              </a:rPr>
              <a:t>я</a:t>
            </a:r>
            <a:r>
              <a:rPr lang="en-US" sz="1750" dirty="0">
                <a:solidFill>
                  <a:srgbClr val="403C4E"/>
                </a:solidFill>
                <a:latin typeface="Open Sans" pitchFamily="34" charset="0"/>
                <a:ea typeface="Open Sans" pitchFamily="34" charset="-122"/>
                <a:cs typeface="Open Sans" pitchFamily="34" charset="-120"/>
              </a:rPr>
              <a:t> ребенка к </a:t>
            </a:r>
            <a:r>
              <a:rPr lang="ru-RU" sz="1750" dirty="0">
                <a:solidFill>
                  <a:srgbClr val="403C4E"/>
                </a:solidFill>
                <a:latin typeface="Open Sans" pitchFamily="34" charset="0"/>
                <a:ea typeface="Open Sans" pitchFamily="34" charset="-122"/>
                <a:cs typeface="Open Sans" pitchFamily="34" charset="-120"/>
              </a:rPr>
              <a:t>новым образовательным условиям</a:t>
            </a:r>
            <a:endParaRPr lang="en-US" sz="1750" dirty="0"/>
          </a:p>
        </p:txBody>
      </p:sp>
      <p:sp>
        <p:nvSpPr>
          <p:cNvPr id="14" name="Прямоугольник 13">
            <a:extLst>
              <a:ext uri="{FF2B5EF4-FFF2-40B4-BE49-F238E27FC236}">
                <a16:creationId xmlns:a16="http://schemas.microsoft.com/office/drawing/2014/main" id="{4D8F4EFA-CE3F-431F-8358-F9AFA4AEE575}"/>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a:extLst>
              <a:ext uri="{FF2B5EF4-FFF2-40B4-BE49-F238E27FC236}">
                <a16:creationId xmlns:a16="http://schemas.microsoft.com/office/drawing/2014/main" id="{C5F3BAD0-679C-4A3A-A60B-B0A6E81D255B}"/>
              </a:ext>
            </a:extLst>
          </p:cNvPr>
          <p:cNvSpPr txBox="1"/>
          <p:nvPr/>
        </p:nvSpPr>
        <p:spPr>
          <a:xfrm>
            <a:off x="3318291" y="2440881"/>
            <a:ext cx="7315200" cy="752514"/>
          </a:xfrm>
          <a:prstGeom prst="rect">
            <a:avLst/>
          </a:prstGeom>
          <a:noFill/>
        </p:spPr>
        <p:txBody>
          <a:bodyPr wrap="square">
            <a:spAutoFit/>
          </a:bodyPr>
          <a:lstStyle/>
          <a:p>
            <a:pPr marL="0" indent="0" algn="ctr">
              <a:lnSpc>
                <a:spcPts val="5550"/>
              </a:lnSpc>
              <a:buNone/>
            </a:pPr>
            <a:r>
              <a:rPr lang="ru-RU" sz="3600" b="1" dirty="0">
                <a:solidFill>
                  <a:srgbClr val="403C4E"/>
                </a:solidFill>
                <a:latin typeface="Merriweather Bold" pitchFamily="34" charset="0"/>
              </a:rPr>
              <a:t>Родители и дети</a:t>
            </a:r>
            <a:endParaRPr lang="en-US" sz="3600" dirty="0"/>
          </a:p>
        </p:txBody>
      </p:sp>
      <p:pic>
        <p:nvPicPr>
          <p:cNvPr id="17" name="Рисунок 16">
            <a:extLst>
              <a:ext uri="{FF2B5EF4-FFF2-40B4-BE49-F238E27FC236}">
                <a16:creationId xmlns:a16="http://schemas.microsoft.com/office/drawing/2014/main" id="{8533C4E0-9010-4C81-9740-1BA5995836BB}"/>
              </a:ext>
            </a:extLst>
          </p:cNvPr>
          <p:cNvPicPr>
            <a:picLocks noChangeAspect="1"/>
          </p:cNvPicPr>
          <p:nvPr/>
        </p:nvPicPr>
        <p:blipFill>
          <a:blip r:embed="rId6"/>
          <a:stretch>
            <a:fillRect/>
          </a:stretch>
        </p:blipFill>
        <p:spPr>
          <a:xfrm rot="19539795">
            <a:off x="2699690" y="3457273"/>
            <a:ext cx="2374431" cy="1242619"/>
          </a:xfrm>
          <a:prstGeom prst="rect">
            <a:avLst/>
          </a:prstGeom>
        </p:spPr>
      </p:pic>
      <p:pic>
        <p:nvPicPr>
          <p:cNvPr id="18" name="Рисунок 17">
            <a:extLst>
              <a:ext uri="{FF2B5EF4-FFF2-40B4-BE49-F238E27FC236}">
                <a16:creationId xmlns:a16="http://schemas.microsoft.com/office/drawing/2014/main" id="{C6DB3849-A073-4C3D-94A2-049DCAB43F81}"/>
              </a:ext>
            </a:extLst>
          </p:cNvPr>
          <p:cNvPicPr>
            <a:picLocks noChangeAspect="1"/>
          </p:cNvPicPr>
          <p:nvPr/>
        </p:nvPicPr>
        <p:blipFill>
          <a:blip r:embed="rId6"/>
          <a:stretch>
            <a:fillRect/>
          </a:stretch>
        </p:blipFill>
        <p:spPr>
          <a:xfrm rot="16200000">
            <a:off x="5734981" y="4020980"/>
            <a:ext cx="2374431" cy="1242619"/>
          </a:xfrm>
          <a:prstGeom prst="rect">
            <a:avLst/>
          </a:prstGeom>
        </p:spPr>
      </p:pic>
      <p:pic>
        <p:nvPicPr>
          <p:cNvPr id="19" name="Рисунок 18">
            <a:extLst>
              <a:ext uri="{FF2B5EF4-FFF2-40B4-BE49-F238E27FC236}">
                <a16:creationId xmlns:a16="http://schemas.microsoft.com/office/drawing/2014/main" id="{CDA038B5-9188-425A-ACBD-19CA70CB615E}"/>
              </a:ext>
            </a:extLst>
          </p:cNvPr>
          <p:cNvPicPr>
            <a:picLocks noChangeAspect="1"/>
          </p:cNvPicPr>
          <p:nvPr/>
        </p:nvPicPr>
        <p:blipFill>
          <a:blip r:embed="rId6"/>
          <a:stretch>
            <a:fillRect/>
          </a:stretch>
        </p:blipFill>
        <p:spPr>
          <a:xfrm rot="13370837">
            <a:off x="8777771" y="3606232"/>
            <a:ext cx="2374431" cy="12426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81752" y="693182"/>
            <a:ext cx="10041731" cy="608648"/>
          </a:xfrm>
          <a:prstGeom prst="rect">
            <a:avLst/>
          </a:prstGeom>
          <a:noFill/>
          <a:ln/>
        </p:spPr>
        <p:txBody>
          <a:bodyPr wrap="none" lIns="0" tIns="0" rIns="0" bIns="0" rtlCol="0" anchor="t"/>
          <a:lstStyle/>
          <a:p>
            <a:pPr marL="0" indent="0">
              <a:lnSpc>
                <a:spcPts val="4750"/>
              </a:lnSpc>
              <a:buNone/>
            </a:pPr>
            <a:r>
              <a:rPr lang="en-US" sz="3800" b="1" dirty="0" err="1">
                <a:solidFill>
                  <a:srgbClr val="403C4E"/>
                </a:solidFill>
                <a:latin typeface="Merriweather Bold" pitchFamily="34" charset="0"/>
                <a:ea typeface="Merriweather Bold" pitchFamily="34" charset="-122"/>
                <a:cs typeface="Merriweather Bold" pitchFamily="34" charset="-120"/>
              </a:rPr>
              <a:t>Пожелания</a:t>
            </a:r>
            <a:r>
              <a:rPr lang="en-US" sz="3800" b="1" dirty="0">
                <a:solidFill>
                  <a:srgbClr val="403C4E"/>
                </a:solidFill>
                <a:latin typeface="Merriweather Bold" pitchFamily="34" charset="0"/>
                <a:ea typeface="Merriweather Bold" pitchFamily="34" charset="-122"/>
                <a:cs typeface="Merriweather Bold" pitchFamily="34" charset="-120"/>
              </a:rPr>
              <a:t> </a:t>
            </a:r>
            <a:r>
              <a:rPr lang="en-US" sz="3800" b="1" dirty="0" err="1">
                <a:solidFill>
                  <a:srgbClr val="403C4E"/>
                </a:solidFill>
                <a:latin typeface="Merriweather Bold" pitchFamily="34" charset="0"/>
                <a:ea typeface="Merriweather Bold" pitchFamily="34" charset="-122"/>
                <a:cs typeface="Merriweather Bold" pitchFamily="34" charset="-120"/>
              </a:rPr>
              <a:t>заказчика</a:t>
            </a:r>
            <a:endParaRPr lang="en-US" sz="3800" dirty="0"/>
          </a:p>
        </p:txBody>
      </p:sp>
      <p:sp>
        <p:nvSpPr>
          <p:cNvPr id="5" name="Shape 3"/>
          <p:cNvSpPr/>
          <p:nvPr/>
        </p:nvSpPr>
        <p:spPr>
          <a:xfrm>
            <a:off x="1170206" y="2960370"/>
            <a:ext cx="681752" cy="22860"/>
          </a:xfrm>
          <a:prstGeom prst="roundRect">
            <a:avLst>
              <a:gd name="adj" fmla="val 357906"/>
            </a:avLst>
          </a:prstGeom>
          <a:solidFill>
            <a:srgbClr val="E5BEB2"/>
          </a:solidFill>
          <a:ln/>
        </p:spPr>
      </p:sp>
      <p:sp>
        <p:nvSpPr>
          <p:cNvPr id="6" name="Shape 4"/>
          <p:cNvSpPr/>
          <p:nvPr/>
        </p:nvSpPr>
        <p:spPr>
          <a:xfrm>
            <a:off x="613410" y="2603302"/>
            <a:ext cx="681752" cy="608648"/>
          </a:xfrm>
          <a:prstGeom prst="roundRect">
            <a:avLst>
              <a:gd name="adj" fmla="val 18668"/>
            </a:avLst>
          </a:prstGeom>
          <a:solidFill>
            <a:srgbClr val="FFD8CC"/>
          </a:solidFill>
          <a:ln w="7620">
            <a:solidFill>
              <a:srgbClr val="E5BEB2"/>
            </a:solidFill>
            <a:prstDash val="solid"/>
          </a:ln>
        </p:spPr>
      </p:sp>
      <p:sp>
        <p:nvSpPr>
          <p:cNvPr id="7" name="Text 5"/>
          <p:cNvSpPr/>
          <p:nvPr/>
        </p:nvSpPr>
        <p:spPr>
          <a:xfrm>
            <a:off x="906959" y="2825710"/>
            <a:ext cx="133826" cy="292179"/>
          </a:xfrm>
          <a:prstGeom prst="rect">
            <a:avLst/>
          </a:prstGeom>
          <a:noFill/>
          <a:ln/>
        </p:spPr>
        <p:txBody>
          <a:bodyPr wrap="none" lIns="0" tIns="0" rIns="0" bIns="0" rtlCol="0" anchor="t"/>
          <a:lstStyle/>
          <a:p>
            <a:pPr marL="0" indent="0" algn="ctr">
              <a:lnSpc>
                <a:spcPts val="2300"/>
              </a:lnSpc>
              <a:buNone/>
            </a:pPr>
            <a:r>
              <a:rPr lang="en-US" sz="3600" b="1" dirty="0">
                <a:solidFill>
                  <a:srgbClr val="403C4E"/>
                </a:solidFill>
                <a:latin typeface="Merriweather Bold" pitchFamily="34" charset="0"/>
                <a:ea typeface="Merriweather Bold" pitchFamily="34" charset="-122"/>
                <a:cs typeface="Merriweather Bold" pitchFamily="34" charset="-120"/>
              </a:rPr>
              <a:t>1</a:t>
            </a:r>
            <a:endParaRPr lang="en-US" sz="3600" dirty="0"/>
          </a:p>
        </p:txBody>
      </p:sp>
      <p:sp>
        <p:nvSpPr>
          <p:cNvPr id="8" name="Text 6"/>
          <p:cNvSpPr/>
          <p:nvPr/>
        </p:nvSpPr>
        <p:spPr>
          <a:xfrm>
            <a:off x="2045256" y="2728436"/>
            <a:ext cx="5659279" cy="304324"/>
          </a:xfrm>
          <a:prstGeom prst="rect">
            <a:avLst/>
          </a:prstGeom>
          <a:noFill/>
          <a:ln/>
        </p:spPr>
        <p:txBody>
          <a:bodyPr wrap="none" lIns="0" tIns="0" rIns="0" bIns="0" rtlCol="0" anchor="t"/>
          <a:lstStyle/>
          <a:p>
            <a:pPr marL="0" indent="0" algn="l">
              <a:lnSpc>
                <a:spcPts val="2350"/>
              </a:lnSpc>
              <a:buNone/>
            </a:pPr>
            <a:r>
              <a:rPr lang="ru-RU" sz="3200" b="1" dirty="0">
                <a:solidFill>
                  <a:srgbClr val="403C4E"/>
                </a:solidFill>
                <a:latin typeface="Merriweather Bold" pitchFamily="34" charset="0"/>
                <a:ea typeface="Merriweather Bold" pitchFamily="34" charset="-122"/>
                <a:cs typeface="Merriweather Bold" pitchFamily="34" charset="-120"/>
              </a:rPr>
              <a:t>Соблюдение дедлайнов </a:t>
            </a:r>
            <a:endParaRPr lang="en-US" sz="3200" dirty="0"/>
          </a:p>
        </p:txBody>
      </p:sp>
      <p:sp>
        <p:nvSpPr>
          <p:cNvPr id="10" name="Shape 8"/>
          <p:cNvSpPr/>
          <p:nvPr/>
        </p:nvSpPr>
        <p:spPr>
          <a:xfrm>
            <a:off x="1170206" y="4589026"/>
            <a:ext cx="681752" cy="22860"/>
          </a:xfrm>
          <a:prstGeom prst="roundRect">
            <a:avLst>
              <a:gd name="adj" fmla="val 357906"/>
            </a:avLst>
          </a:prstGeom>
          <a:solidFill>
            <a:srgbClr val="E5BEB2"/>
          </a:solidFill>
          <a:ln/>
        </p:spPr>
      </p:sp>
      <p:sp>
        <p:nvSpPr>
          <p:cNvPr id="11" name="Shape 9"/>
          <p:cNvSpPr/>
          <p:nvPr/>
        </p:nvSpPr>
        <p:spPr>
          <a:xfrm>
            <a:off x="639187" y="4231242"/>
            <a:ext cx="681753" cy="663298"/>
          </a:xfrm>
          <a:prstGeom prst="roundRect">
            <a:avLst>
              <a:gd name="adj" fmla="val 18668"/>
            </a:avLst>
          </a:prstGeom>
          <a:solidFill>
            <a:srgbClr val="FFD8CC"/>
          </a:solidFill>
          <a:ln w="7620">
            <a:solidFill>
              <a:srgbClr val="E5BEB2"/>
            </a:solidFill>
            <a:prstDash val="solid"/>
          </a:ln>
        </p:spPr>
      </p:sp>
      <p:sp>
        <p:nvSpPr>
          <p:cNvPr id="12" name="Text 10"/>
          <p:cNvSpPr/>
          <p:nvPr/>
        </p:nvSpPr>
        <p:spPr>
          <a:xfrm>
            <a:off x="885527" y="4454366"/>
            <a:ext cx="176808" cy="292179"/>
          </a:xfrm>
          <a:prstGeom prst="rect">
            <a:avLst/>
          </a:prstGeom>
          <a:noFill/>
          <a:ln/>
        </p:spPr>
        <p:txBody>
          <a:bodyPr wrap="none" lIns="0" tIns="0" rIns="0" bIns="0" rtlCol="0" anchor="t"/>
          <a:lstStyle/>
          <a:p>
            <a:pPr marL="0" indent="0" algn="ctr">
              <a:lnSpc>
                <a:spcPts val="2300"/>
              </a:lnSpc>
              <a:buNone/>
            </a:pPr>
            <a:r>
              <a:rPr lang="en-US" sz="3600" b="1" dirty="0">
                <a:solidFill>
                  <a:srgbClr val="403C4E"/>
                </a:solidFill>
                <a:latin typeface="Merriweather Bold" pitchFamily="34" charset="0"/>
                <a:ea typeface="Merriweather Bold" pitchFamily="34" charset="-122"/>
                <a:cs typeface="Merriweather Bold" pitchFamily="34" charset="-120"/>
              </a:rPr>
              <a:t>2</a:t>
            </a:r>
            <a:endParaRPr lang="en-US" sz="3600" dirty="0"/>
          </a:p>
        </p:txBody>
      </p:sp>
      <p:sp>
        <p:nvSpPr>
          <p:cNvPr id="13" name="Text 11"/>
          <p:cNvSpPr/>
          <p:nvPr/>
        </p:nvSpPr>
        <p:spPr>
          <a:xfrm>
            <a:off x="2045256" y="4454366"/>
            <a:ext cx="6501844" cy="462558"/>
          </a:xfrm>
          <a:prstGeom prst="rect">
            <a:avLst/>
          </a:prstGeom>
          <a:noFill/>
          <a:ln/>
        </p:spPr>
        <p:txBody>
          <a:bodyPr wrap="none" lIns="0" tIns="0" rIns="0" bIns="0" rtlCol="0" anchor="t"/>
          <a:lstStyle/>
          <a:p>
            <a:pPr marL="0" indent="0" algn="l">
              <a:lnSpc>
                <a:spcPts val="2350"/>
              </a:lnSpc>
              <a:buNone/>
            </a:pPr>
            <a:r>
              <a:rPr lang="ru-RU" sz="3200" b="1" dirty="0">
                <a:solidFill>
                  <a:srgbClr val="403C4E"/>
                </a:solidFill>
                <a:latin typeface="Merriweather Bold" pitchFamily="34" charset="0"/>
                <a:ea typeface="Merriweather Bold" pitchFamily="34" charset="-122"/>
                <a:cs typeface="Merriweather Bold" pitchFamily="34" charset="-120"/>
              </a:rPr>
              <a:t>Учитывать возрастные особенности детей с ООП </a:t>
            </a:r>
            <a:endParaRPr lang="en-US" sz="3200" dirty="0"/>
          </a:p>
        </p:txBody>
      </p:sp>
      <p:sp>
        <p:nvSpPr>
          <p:cNvPr id="14" name="Text 12"/>
          <p:cNvSpPr/>
          <p:nvPr/>
        </p:nvSpPr>
        <p:spPr>
          <a:xfrm>
            <a:off x="2045256" y="4778216"/>
            <a:ext cx="11903393" cy="623173"/>
          </a:xfrm>
          <a:prstGeom prst="rect">
            <a:avLst/>
          </a:prstGeom>
          <a:noFill/>
          <a:ln/>
        </p:spPr>
        <p:txBody>
          <a:bodyPr wrap="square" lIns="0" tIns="0" rIns="0" bIns="0" rtlCol="0" anchor="t"/>
          <a:lstStyle/>
          <a:p>
            <a:pPr marL="0" indent="0" algn="l">
              <a:lnSpc>
                <a:spcPts val="2450"/>
              </a:lnSpc>
              <a:buNone/>
            </a:pPr>
            <a:endParaRPr lang="en-US" sz="1500" dirty="0"/>
          </a:p>
        </p:txBody>
      </p:sp>
      <p:sp>
        <p:nvSpPr>
          <p:cNvPr id="18" name="Text 16"/>
          <p:cNvSpPr/>
          <p:nvPr/>
        </p:nvSpPr>
        <p:spPr>
          <a:xfrm>
            <a:off x="2045256" y="5985748"/>
            <a:ext cx="3759756" cy="304324"/>
          </a:xfrm>
          <a:prstGeom prst="rect">
            <a:avLst/>
          </a:prstGeom>
          <a:noFill/>
          <a:ln/>
        </p:spPr>
        <p:txBody>
          <a:bodyPr wrap="none" lIns="0" tIns="0" rIns="0" bIns="0" rtlCol="0" anchor="t"/>
          <a:lstStyle/>
          <a:p>
            <a:pPr marL="0" indent="0" algn="l">
              <a:lnSpc>
                <a:spcPts val="2350"/>
              </a:lnSpc>
              <a:buNone/>
            </a:pPr>
            <a:endParaRPr lang="en-US" sz="1900" dirty="0"/>
          </a:p>
        </p:txBody>
      </p:sp>
      <p:sp>
        <p:nvSpPr>
          <p:cNvPr id="20" name="Прямоугольник 19">
            <a:extLst>
              <a:ext uri="{FF2B5EF4-FFF2-40B4-BE49-F238E27FC236}">
                <a16:creationId xmlns:a16="http://schemas.microsoft.com/office/drawing/2014/main" id="{5ACC49B6-37C4-4A4C-BF91-31ECA0BD2699}"/>
              </a:ext>
            </a:extLst>
          </p:cNvPr>
          <p:cNvSpPr/>
          <p:nvPr/>
        </p:nvSpPr>
        <p:spPr>
          <a:xfrm>
            <a:off x="12871048" y="7731889"/>
            <a:ext cx="1527859" cy="3419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a:extLst>
              <a:ext uri="{FF2B5EF4-FFF2-40B4-BE49-F238E27FC236}">
                <a16:creationId xmlns:a16="http://schemas.microsoft.com/office/drawing/2014/main" id="{14C4C04D-51BF-4224-878B-AA816567C245}"/>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Рисунок 21">
            <a:extLst>
              <a:ext uri="{FF2B5EF4-FFF2-40B4-BE49-F238E27FC236}">
                <a16:creationId xmlns:a16="http://schemas.microsoft.com/office/drawing/2014/main" id="{3B9E6180-D177-45A9-80E3-CB943CC668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513" b="95078" l="8027" r="89967">
                        <a14:foregroundMark x1="75753" y1="24611" x2="74749" y2="83161"/>
                        <a14:foregroundMark x1="62040" y1="67098" x2="64381" y2="75389"/>
                        <a14:foregroundMark x1="29599" y1="12176" x2="29599" y2="12176"/>
                        <a14:foregroundMark x1="30602" y1="8549" x2="36957" y2="8031"/>
                        <a14:foregroundMark x1="23579" y1="89378" x2="23579" y2="95078"/>
                        <a14:foregroundMark x1="8027" y1="55440" x2="9365" y2="62176"/>
                      </a14:backgroundRemoval>
                    </a14:imgEffect>
                  </a14:imgLayer>
                </a14:imgProps>
              </a:ext>
            </a:extLst>
          </a:blip>
          <a:stretch>
            <a:fillRect/>
          </a:stretch>
        </p:blipFill>
        <p:spPr>
          <a:xfrm>
            <a:off x="8758455" y="997506"/>
            <a:ext cx="3826689" cy="2470070"/>
          </a:xfrm>
          <a:prstGeom prst="rect">
            <a:avLst/>
          </a:prstGeom>
        </p:spPr>
      </p:pic>
      <p:pic>
        <p:nvPicPr>
          <p:cNvPr id="23" name="Рисунок 22">
            <a:extLst>
              <a:ext uri="{FF2B5EF4-FFF2-40B4-BE49-F238E27FC236}">
                <a16:creationId xmlns:a16="http://schemas.microsoft.com/office/drawing/2014/main" id="{14A3C36A-8B7A-42F8-8E4F-D98E470B230A}"/>
              </a:ext>
            </a:extLst>
          </p:cNvPr>
          <p:cNvPicPr>
            <a:picLocks noChangeAspect="1"/>
          </p:cNvPicPr>
          <p:nvPr/>
        </p:nvPicPr>
        <p:blipFill rotWithShape="1">
          <a:blip r:embed="rId5"/>
          <a:srcRect l="2854" t="4661" r="36844"/>
          <a:stretch/>
        </p:blipFill>
        <p:spPr>
          <a:xfrm>
            <a:off x="10567099" y="4949150"/>
            <a:ext cx="3589894" cy="31783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2711" y="731044"/>
            <a:ext cx="5234107" cy="654248"/>
          </a:xfrm>
          <a:prstGeom prst="rect">
            <a:avLst/>
          </a:prstGeom>
          <a:noFill/>
          <a:ln/>
        </p:spPr>
        <p:txBody>
          <a:bodyPr wrap="none" lIns="0" tIns="0" rIns="0" bIns="0" rtlCol="0" anchor="t"/>
          <a:lstStyle/>
          <a:p>
            <a:pPr marL="0" indent="0">
              <a:lnSpc>
                <a:spcPts val="5150"/>
              </a:lnSpc>
              <a:buNone/>
            </a:pPr>
            <a:r>
              <a:rPr lang="en-US" sz="4100" b="1" dirty="0">
                <a:solidFill>
                  <a:srgbClr val="403C4E"/>
                </a:solidFill>
                <a:latin typeface="Merriweather Bold" pitchFamily="34" charset="0"/>
                <a:ea typeface="Merriweather Bold" pitchFamily="34" charset="-122"/>
                <a:cs typeface="Merriweather Bold" pitchFamily="34" charset="-120"/>
              </a:rPr>
              <a:t>Решение</a:t>
            </a:r>
            <a:endParaRPr lang="en-US" sz="4100" dirty="0"/>
          </a:p>
        </p:txBody>
      </p:sp>
      <p:sp>
        <p:nvSpPr>
          <p:cNvPr id="4" name="Shape 2"/>
          <p:cNvSpPr/>
          <p:nvPr/>
        </p:nvSpPr>
        <p:spPr>
          <a:xfrm>
            <a:off x="515780" y="3031053"/>
            <a:ext cx="4248745" cy="3549491"/>
          </a:xfrm>
          <a:prstGeom prst="roundRect">
            <a:avLst>
              <a:gd name="adj" fmla="val 2477"/>
            </a:avLst>
          </a:prstGeom>
          <a:solidFill>
            <a:srgbClr val="FFD8CC"/>
          </a:solidFill>
          <a:ln w="7620">
            <a:solidFill>
              <a:srgbClr val="E5BEB2"/>
            </a:solidFill>
            <a:prstDash val="solid"/>
          </a:ln>
        </p:spPr>
      </p:sp>
      <p:sp>
        <p:nvSpPr>
          <p:cNvPr id="5" name="Text 3"/>
          <p:cNvSpPr/>
          <p:nvPr/>
        </p:nvSpPr>
        <p:spPr>
          <a:xfrm>
            <a:off x="949643" y="3260765"/>
            <a:ext cx="3814882" cy="654129"/>
          </a:xfrm>
          <a:prstGeom prst="rect">
            <a:avLst/>
          </a:prstGeom>
          <a:noFill/>
          <a:ln/>
        </p:spPr>
        <p:txBody>
          <a:bodyPr wrap="square" lIns="0" tIns="0" rIns="0" bIns="0" rtlCol="0" anchor="t"/>
          <a:lstStyle/>
          <a:p>
            <a:pPr marL="0" indent="0">
              <a:lnSpc>
                <a:spcPts val="2550"/>
              </a:lnSpc>
              <a:buNone/>
            </a:pPr>
            <a:r>
              <a:rPr lang="en-US" sz="2050" b="1" dirty="0">
                <a:solidFill>
                  <a:srgbClr val="403C4E"/>
                </a:solidFill>
                <a:latin typeface="Merriweather Bold" pitchFamily="34" charset="0"/>
                <a:ea typeface="Merriweather Bold" pitchFamily="34" charset="-122"/>
                <a:cs typeface="Merriweather Bold" pitchFamily="34" charset="-120"/>
              </a:rPr>
              <a:t>"Школа для родителей детей с ООП"</a:t>
            </a:r>
            <a:endParaRPr lang="en-US" sz="2050" dirty="0"/>
          </a:p>
        </p:txBody>
      </p:sp>
      <p:sp>
        <p:nvSpPr>
          <p:cNvPr id="6" name="Text 4"/>
          <p:cNvSpPr/>
          <p:nvPr/>
        </p:nvSpPr>
        <p:spPr>
          <a:xfrm>
            <a:off x="949643" y="4040505"/>
            <a:ext cx="3814882" cy="2008823"/>
          </a:xfrm>
          <a:prstGeom prst="rect">
            <a:avLst/>
          </a:prstGeom>
          <a:noFill/>
          <a:ln/>
        </p:spPr>
        <p:txBody>
          <a:bodyPr wrap="square" lIns="0" tIns="0" rIns="0" bIns="0" rtlCol="0" anchor="t"/>
          <a:lstStyle/>
          <a:p>
            <a:pPr marL="0" indent="0">
              <a:lnSpc>
                <a:spcPts val="2600"/>
              </a:lnSpc>
              <a:buNone/>
            </a:pPr>
            <a:r>
              <a:rPr lang="ru-RU" sz="1600" dirty="0">
                <a:solidFill>
                  <a:srgbClr val="403C4E"/>
                </a:solidFill>
                <a:latin typeface="Open Sans" pitchFamily="34" charset="0"/>
                <a:ea typeface="Open Sans" pitchFamily="34" charset="-122"/>
                <a:cs typeface="Open Sans" pitchFamily="34" charset="-120"/>
              </a:rPr>
              <a:t>Мастер-класс, раскрывающий основные направления деятельности, задачи Школы</a:t>
            </a:r>
            <a:endParaRPr lang="en-US" sz="1600" dirty="0">
              <a:solidFill>
                <a:srgbClr val="403C4E"/>
              </a:solidFill>
              <a:latin typeface="Open Sans" pitchFamily="34" charset="0"/>
              <a:ea typeface="Open Sans" pitchFamily="34" charset="-122"/>
              <a:cs typeface="Open Sans" pitchFamily="34" charset="-120"/>
            </a:endParaRPr>
          </a:p>
        </p:txBody>
      </p:sp>
      <p:sp>
        <p:nvSpPr>
          <p:cNvPr id="7" name="Shape 5"/>
          <p:cNvSpPr/>
          <p:nvPr/>
        </p:nvSpPr>
        <p:spPr>
          <a:xfrm>
            <a:off x="5190768" y="3043833"/>
            <a:ext cx="4248745" cy="3549491"/>
          </a:xfrm>
          <a:prstGeom prst="roundRect">
            <a:avLst>
              <a:gd name="adj" fmla="val 2477"/>
            </a:avLst>
          </a:prstGeom>
          <a:solidFill>
            <a:srgbClr val="FFD8CC"/>
          </a:solidFill>
          <a:ln w="7620">
            <a:solidFill>
              <a:srgbClr val="E5BEB2"/>
            </a:solidFill>
            <a:prstDash val="solid"/>
          </a:ln>
        </p:spPr>
      </p:sp>
      <p:sp>
        <p:nvSpPr>
          <p:cNvPr id="8" name="Text 6"/>
          <p:cNvSpPr/>
          <p:nvPr/>
        </p:nvSpPr>
        <p:spPr>
          <a:xfrm>
            <a:off x="5407700" y="3260765"/>
            <a:ext cx="3814882" cy="981194"/>
          </a:xfrm>
          <a:prstGeom prst="rect">
            <a:avLst/>
          </a:prstGeom>
          <a:noFill/>
          <a:ln/>
        </p:spPr>
        <p:txBody>
          <a:bodyPr wrap="square" lIns="0" tIns="0" rIns="0" bIns="0" rtlCol="0" anchor="t"/>
          <a:lstStyle/>
          <a:p>
            <a:pPr marL="0" indent="0">
              <a:lnSpc>
                <a:spcPts val="2550"/>
              </a:lnSpc>
              <a:buNone/>
            </a:pPr>
            <a:r>
              <a:rPr lang="en-US" sz="2050" b="1" dirty="0">
                <a:solidFill>
                  <a:srgbClr val="403C4E"/>
                </a:solidFill>
                <a:latin typeface="Merriweather Bold" pitchFamily="34" charset="0"/>
                <a:ea typeface="Merriweather Bold" pitchFamily="34" charset="-122"/>
                <a:cs typeface="Merriweather Bold" pitchFamily="34" charset="-120"/>
              </a:rPr>
              <a:t>"Информационный навигатор для родителей детей с ООП"</a:t>
            </a:r>
            <a:endParaRPr lang="en-US" sz="2050" dirty="0"/>
          </a:p>
        </p:txBody>
      </p:sp>
      <p:sp>
        <p:nvSpPr>
          <p:cNvPr id="9" name="Text 7"/>
          <p:cNvSpPr/>
          <p:nvPr/>
        </p:nvSpPr>
        <p:spPr>
          <a:xfrm>
            <a:off x="5407700" y="4367570"/>
            <a:ext cx="3814882" cy="2008823"/>
          </a:xfrm>
          <a:prstGeom prst="rect">
            <a:avLst/>
          </a:prstGeom>
          <a:noFill/>
          <a:ln/>
        </p:spPr>
        <p:txBody>
          <a:bodyPr wrap="square" lIns="0" tIns="0" rIns="0" bIns="0" rtlCol="0" anchor="t"/>
          <a:lstStyle/>
          <a:p>
            <a:pPr marL="0" indent="0">
              <a:lnSpc>
                <a:spcPts val="2600"/>
              </a:lnSpc>
              <a:buNone/>
            </a:pPr>
            <a:r>
              <a:rPr lang="en-US" sz="1600" dirty="0" err="1">
                <a:solidFill>
                  <a:srgbClr val="403C4E"/>
                </a:solidFill>
                <a:latin typeface="Open Sans" pitchFamily="34" charset="0"/>
                <a:ea typeface="Open Sans" pitchFamily="34" charset="-122"/>
                <a:cs typeface="Open Sans" pitchFamily="34" charset="-120"/>
              </a:rPr>
              <a:t>Мастер-класс</a:t>
            </a:r>
            <a:r>
              <a:rPr lang="en-US" sz="1600" dirty="0">
                <a:solidFill>
                  <a:srgbClr val="403C4E"/>
                </a:solidFill>
                <a:latin typeface="Open Sans" pitchFamily="34" charset="0"/>
                <a:ea typeface="Open Sans" pitchFamily="34" charset="-122"/>
                <a:cs typeface="Open Sans" pitchFamily="34" charset="-120"/>
              </a:rPr>
              <a:t>,</a:t>
            </a:r>
            <a:r>
              <a:rPr lang="ru-RU" sz="1600" dirty="0">
                <a:solidFill>
                  <a:srgbClr val="403C4E"/>
                </a:solidFill>
                <a:latin typeface="Open Sans" pitchFamily="34" charset="0"/>
                <a:ea typeface="Open Sans" pitchFamily="34" charset="-122"/>
                <a:cs typeface="Open Sans" pitchFamily="34" charset="-120"/>
              </a:rPr>
              <a:t> направленный на поиск, объективную оценку и использование информационных ресурсов.</a:t>
            </a:r>
            <a:endParaRPr lang="en-US" sz="1600" dirty="0"/>
          </a:p>
        </p:txBody>
      </p:sp>
      <p:sp>
        <p:nvSpPr>
          <p:cNvPr id="10" name="Shape 8"/>
          <p:cNvSpPr/>
          <p:nvPr/>
        </p:nvSpPr>
        <p:spPr>
          <a:xfrm>
            <a:off x="9648825" y="3043833"/>
            <a:ext cx="4248745" cy="3549491"/>
          </a:xfrm>
          <a:prstGeom prst="roundRect">
            <a:avLst>
              <a:gd name="adj" fmla="val 2477"/>
            </a:avLst>
          </a:prstGeom>
          <a:solidFill>
            <a:srgbClr val="FFD8CC"/>
          </a:solidFill>
          <a:ln w="7620">
            <a:solidFill>
              <a:srgbClr val="E5BEB2"/>
            </a:solidFill>
            <a:prstDash val="solid"/>
          </a:ln>
        </p:spPr>
      </p:sp>
      <p:sp>
        <p:nvSpPr>
          <p:cNvPr id="11" name="Text 9"/>
          <p:cNvSpPr/>
          <p:nvPr/>
        </p:nvSpPr>
        <p:spPr>
          <a:xfrm>
            <a:off x="9865757" y="3260765"/>
            <a:ext cx="3814882" cy="981194"/>
          </a:xfrm>
          <a:prstGeom prst="rect">
            <a:avLst/>
          </a:prstGeom>
          <a:noFill/>
          <a:ln/>
        </p:spPr>
        <p:txBody>
          <a:bodyPr wrap="square" lIns="0" tIns="0" rIns="0" bIns="0" rtlCol="0" anchor="t"/>
          <a:lstStyle/>
          <a:p>
            <a:pPr marL="0" indent="0">
              <a:lnSpc>
                <a:spcPts val="2550"/>
              </a:lnSpc>
              <a:buNone/>
            </a:pPr>
            <a:r>
              <a:rPr lang="en-US" sz="2050" b="1" dirty="0">
                <a:solidFill>
                  <a:srgbClr val="403C4E"/>
                </a:solidFill>
                <a:latin typeface="Merriweather Bold" pitchFamily="34" charset="0"/>
                <a:ea typeface="Merriweather Bold" pitchFamily="34" charset="-122"/>
                <a:cs typeface="Merriweather Bold" pitchFamily="34" charset="-120"/>
              </a:rPr>
              <a:t>"Формирование навыков самообслуживания для детей с ООП"</a:t>
            </a:r>
            <a:endParaRPr lang="en-US" sz="2050" dirty="0"/>
          </a:p>
        </p:txBody>
      </p:sp>
      <p:sp>
        <p:nvSpPr>
          <p:cNvPr id="12" name="Text 10"/>
          <p:cNvSpPr/>
          <p:nvPr/>
        </p:nvSpPr>
        <p:spPr>
          <a:xfrm>
            <a:off x="9865757" y="4367570"/>
            <a:ext cx="3814882" cy="2008823"/>
          </a:xfrm>
          <a:prstGeom prst="rect">
            <a:avLst/>
          </a:prstGeom>
          <a:noFill/>
          <a:ln/>
        </p:spPr>
        <p:txBody>
          <a:bodyPr wrap="square" lIns="0" tIns="0" rIns="0" bIns="0" rtlCol="0" anchor="t"/>
          <a:lstStyle/>
          <a:p>
            <a:pPr marL="0" indent="0">
              <a:lnSpc>
                <a:spcPts val="2600"/>
              </a:lnSpc>
              <a:buNone/>
            </a:pPr>
            <a:r>
              <a:rPr lang="ru-RU" sz="1600" dirty="0">
                <a:solidFill>
                  <a:srgbClr val="403C4E"/>
                </a:solidFill>
                <a:latin typeface="Open Sans" pitchFamily="34" charset="0"/>
                <a:ea typeface="Open Sans" pitchFamily="34" charset="-122"/>
                <a:cs typeface="Open Sans" pitchFamily="34" charset="-120"/>
              </a:rPr>
              <a:t>М</a:t>
            </a:r>
            <a:r>
              <a:rPr lang="en-US" sz="1600" dirty="0" err="1">
                <a:solidFill>
                  <a:srgbClr val="403C4E"/>
                </a:solidFill>
                <a:latin typeface="Open Sans" pitchFamily="34" charset="0"/>
                <a:ea typeface="Open Sans" pitchFamily="34" charset="-122"/>
                <a:cs typeface="Open Sans" pitchFamily="34" charset="-120"/>
              </a:rPr>
              <a:t>астер-класс</a:t>
            </a:r>
            <a:r>
              <a:rPr lang="en-US" sz="1600" dirty="0">
                <a:solidFill>
                  <a:srgbClr val="403C4E"/>
                </a:solidFill>
                <a:latin typeface="Open Sans" pitchFamily="34" charset="0"/>
                <a:ea typeface="Open Sans" pitchFamily="34" charset="-122"/>
                <a:cs typeface="Open Sans" pitchFamily="34" charset="-120"/>
              </a:rPr>
              <a:t>,</a:t>
            </a:r>
            <a:r>
              <a:rPr lang="ru-RU" sz="1600" dirty="0">
                <a:solidFill>
                  <a:srgbClr val="403C4E"/>
                </a:solidFill>
                <a:latin typeface="Open Sans" pitchFamily="34" charset="0"/>
                <a:ea typeface="Open Sans" pitchFamily="34" charset="-122"/>
                <a:cs typeface="Open Sans" pitchFamily="34" charset="-120"/>
              </a:rPr>
              <a:t> направленный на ознакомление алгоритмов по формированию навыков самообслуживанию</a:t>
            </a:r>
            <a:endParaRPr lang="en-US" sz="1600" dirty="0"/>
          </a:p>
        </p:txBody>
      </p:sp>
      <p:sp>
        <p:nvSpPr>
          <p:cNvPr id="13" name="Text 11"/>
          <p:cNvSpPr/>
          <p:nvPr/>
        </p:nvSpPr>
        <p:spPr>
          <a:xfrm>
            <a:off x="732711" y="6828830"/>
            <a:ext cx="13164979" cy="669608"/>
          </a:xfrm>
          <a:prstGeom prst="rect">
            <a:avLst/>
          </a:prstGeom>
          <a:noFill/>
          <a:ln/>
        </p:spPr>
        <p:txBody>
          <a:bodyPr wrap="square" lIns="0" tIns="0" rIns="0" bIns="0" rtlCol="0" anchor="t"/>
          <a:lstStyle/>
          <a:p>
            <a:pPr marL="0" indent="0">
              <a:lnSpc>
                <a:spcPts val="2600"/>
              </a:lnSpc>
              <a:buNone/>
            </a:pPr>
            <a:r>
              <a:rPr lang="ru-RU" sz="1600" b="1" dirty="0">
                <a:solidFill>
                  <a:srgbClr val="403C4E"/>
                </a:solidFill>
                <a:latin typeface="Open Sans" pitchFamily="34" charset="0"/>
                <a:ea typeface="Open Sans" pitchFamily="34" charset="-122"/>
                <a:cs typeface="Open Sans" pitchFamily="34" charset="-120"/>
              </a:rPr>
              <a:t>Каждый мастер класс будет включать следующие разделы: вводная теоретическая часть, практическая часть, формирование  определенных навыков по тематике </a:t>
            </a:r>
            <a:endParaRPr lang="en-US" sz="1600" dirty="0"/>
          </a:p>
        </p:txBody>
      </p:sp>
      <p:sp>
        <p:nvSpPr>
          <p:cNvPr id="14" name="Прямоугольник 13">
            <a:extLst>
              <a:ext uri="{FF2B5EF4-FFF2-40B4-BE49-F238E27FC236}">
                <a16:creationId xmlns:a16="http://schemas.microsoft.com/office/drawing/2014/main" id="{A0195A09-06AA-47B4-A44F-76721E5461FD}"/>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8ECA4035-016F-470D-8B71-504013EDE477}"/>
              </a:ext>
            </a:extLst>
          </p:cNvPr>
          <p:cNvSpPr txBox="1"/>
          <p:nvPr/>
        </p:nvSpPr>
        <p:spPr>
          <a:xfrm>
            <a:off x="4348481" y="1350758"/>
            <a:ext cx="6814819" cy="723275"/>
          </a:xfrm>
          <a:prstGeom prst="rect">
            <a:avLst/>
          </a:prstGeom>
          <a:noFill/>
        </p:spPr>
        <p:txBody>
          <a:bodyPr wrap="square" rtlCol="0">
            <a:spAutoFit/>
          </a:bodyPr>
          <a:lstStyle/>
          <a:p>
            <a:r>
              <a:rPr lang="ru-RU" sz="4100" b="1" dirty="0">
                <a:solidFill>
                  <a:srgbClr val="403C4E"/>
                </a:solidFill>
                <a:latin typeface="Merriweather Bold" pitchFamily="34" charset="0"/>
              </a:rPr>
              <a:t>Мастер-классы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640437" y="520184"/>
            <a:ext cx="4574500" cy="571738"/>
          </a:xfrm>
          <a:prstGeom prst="rect">
            <a:avLst/>
          </a:prstGeom>
          <a:noFill/>
          <a:ln/>
        </p:spPr>
        <p:txBody>
          <a:bodyPr wrap="none" lIns="0" tIns="0" rIns="0" bIns="0" rtlCol="0" anchor="t"/>
          <a:lstStyle/>
          <a:p>
            <a:pPr marL="0" indent="0">
              <a:lnSpc>
                <a:spcPts val="4500"/>
              </a:lnSpc>
              <a:buNone/>
            </a:pPr>
            <a:r>
              <a:rPr lang="en-US" sz="3600" b="1" dirty="0">
                <a:solidFill>
                  <a:srgbClr val="403C4E"/>
                </a:solidFill>
                <a:latin typeface="Merriweather Bold" pitchFamily="34" charset="0"/>
                <a:ea typeface="Merriweather Bold" pitchFamily="34" charset="-122"/>
                <a:cs typeface="Merriweather Bold" pitchFamily="34" charset="-120"/>
              </a:rPr>
              <a:t>Аналоги</a:t>
            </a:r>
            <a:endParaRPr lang="en-US" sz="3600" dirty="0"/>
          </a:p>
        </p:txBody>
      </p:sp>
      <p:sp>
        <p:nvSpPr>
          <p:cNvPr id="5" name="Shape 2"/>
          <p:cNvSpPr/>
          <p:nvPr/>
        </p:nvSpPr>
        <p:spPr>
          <a:xfrm>
            <a:off x="640437" y="2743200"/>
            <a:ext cx="7863126" cy="3882152"/>
          </a:xfrm>
          <a:prstGeom prst="roundRect">
            <a:avLst>
              <a:gd name="adj" fmla="val 1980"/>
            </a:avLst>
          </a:prstGeom>
          <a:noFill/>
          <a:ln w="7620">
            <a:solidFill>
              <a:srgbClr val="000000">
                <a:alpha val="8000"/>
              </a:srgbClr>
            </a:solidFill>
            <a:prstDash val="solid"/>
          </a:ln>
        </p:spPr>
      </p:sp>
      <p:sp>
        <p:nvSpPr>
          <p:cNvPr id="6" name="Shape 3"/>
          <p:cNvSpPr/>
          <p:nvPr/>
        </p:nvSpPr>
        <p:spPr>
          <a:xfrm>
            <a:off x="648057" y="2750820"/>
            <a:ext cx="7847052" cy="527566"/>
          </a:xfrm>
          <a:prstGeom prst="rect">
            <a:avLst/>
          </a:prstGeom>
          <a:solidFill>
            <a:srgbClr val="FFFFFF">
              <a:alpha val="4000"/>
            </a:srgbClr>
          </a:solidFill>
          <a:ln/>
        </p:spPr>
      </p:sp>
      <p:sp>
        <p:nvSpPr>
          <p:cNvPr id="7" name="Text 4"/>
          <p:cNvSpPr/>
          <p:nvPr/>
        </p:nvSpPr>
        <p:spPr>
          <a:xfrm>
            <a:off x="832009" y="2868216"/>
            <a:ext cx="2245757" cy="292775"/>
          </a:xfrm>
          <a:prstGeom prst="rect">
            <a:avLst/>
          </a:prstGeom>
          <a:noFill/>
          <a:ln/>
        </p:spPr>
        <p:txBody>
          <a:bodyPr wrap="non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Название</a:t>
            </a:r>
            <a:endParaRPr lang="en-US" sz="1400" dirty="0"/>
          </a:p>
        </p:txBody>
      </p:sp>
      <p:sp>
        <p:nvSpPr>
          <p:cNvPr id="8" name="Text 5"/>
          <p:cNvSpPr/>
          <p:nvPr/>
        </p:nvSpPr>
        <p:spPr>
          <a:xfrm>
            <a:off x="3451146" y="2868216"/>
            <a:ext cx="2241947" cy="292775"/>
          </a:xfrm>
          <a:prstGeom prst="rect">
            <a:avLst/>
          </a:prstGeom>
          <a:noFill/>
          <a:ln/>
        </p:spPr>
        <p:txBody>
          <a:bodyPr wrap="non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Преимущества</a:t>
            </a:r>
            <a:endParaRPr lang="en-US" sz="1400" dirty="0"/>
          </a:p>
        </p:txBody>
      </p:sp>
      <p:sp>
        <p:nvSpPr>
          <p:cNvPr id="9" name="Text 6"/>
          <p:cNvSpPr/>
          <p:nvPr/>
        </p:nvSpPr>
        <p:spPr>
          <a:xfrm>
            <a:off x="6066473" y="2868216"/>
            <a:ext cx="2245757" cy="292775"/>
          </a:xfrm>
          <a:prstGeom prst="rect">
            <a:avLst/>
          </a:prstGeom>
          <a:noFill/>
          <a:ln/>
        </p:spPr>
        <p:txBody>
          <a:bodyPr wrap="non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Недостатки</a:t>
            </a:r>
            <a:endParaRPr lang="en-US" sz="1400" dirty="0"/>
          </a:p>
        </p:txBody>
      </p:sp>
      <p:sp>
        <p:nvSpPr>
          <p:cNvPr id="10" name="Shape 7"/>
          <p:cNvSpPr/>
          <p:nvPr/>
        </p:nvSpPr>
        <p:spPr>
          <a:xfrm>
            <a:off x="648057" y="3278386"/>
            <a:ext cx="7847052" cy="820341"/>
          </a:xfrm>
          <a:prstGeom prst="rect">
            <a:avLst/>
          </a:prstGeom>
          <a:solidFill>
            <a:srgbClr val="000000">
              <a:alpha val="4000"/>
            </a:srgbClr>
          </a:solidFill>
          <a:ln/>
        </p:spPr>
      </p:sp>
      <p:sp>
        <p:nvSpPr>
          <p:cNvPr id="11" name="Text 8"/>
          <p:cNvSpPr/>
          <p:nvPr/>
        </p:nvSpPr>
        <p:spPr>
          <a:xfrm>
            <a:off x="832009" y="3395782"/>
            <a:ext cx="2245757" cy="585549"/>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"Школа осознанного родительства"</a:t>
            </a:r>
            <a:endParaRPr lang="en-US" sz="1400" dirty="0"/>
          </a:p>
        </p:txBody>
      </p:sp>
      <p:sp>
        <p:nvSpPr>
          <p:cNvPr id="12" name="Text 9"/>
          <p:cNvSpPr/>
          <p:nvPr/>
        </p:nvSpPr>
        <p:spPr>
          <a:xfrm>
            <a:off x="3451146" y="3395782"/>
            <a:ext cx="2241947" cy="585549"/>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Широкий охват тем, онлайн-доступность</a:t>
            </a:r>
            <a:endParaRPr lang="en-US" sz="1400" dirty="0"/>
          </a:p>
        </p:txBody>
      </p:sp>
      <p:sp>
        <p:nvSpPr>
          <p:cNvPr id="13" name="Text 10"/>
          <p:cNvSpPr/>
          <p:nvPr/>
        </p:nvSpPr>
        <p:spPr>
          <a:xfrm>
            <a:off x="5946974" y="3282196"/>
            <a:ext cx="2564209" cy="812720"/>
          </a:xfrm>
          <a:prstGeom prst="rect">
            <a:avLst/>
          </a:prstGeom>
          <a:noFill/>
          <a:ln/>
        </p:spPr>
        <p:txBody>
          <a:bodyPr wrap="square" lIns="0" tIns="0" rIns="0" bIns="0" rtlCol="0" anchor="t"/>
          <a:lstStyle/>
          <a:p>
            <a:pPr marL="0" indent="0">
              <a:lnSpc>
                <a:spcPts val="2300"/>
              </a:lnSpc>
              <a:buNone/>
            </a:pPr>
            <a:r>
              <a:rPr lang="en-US" sz="1400" dirty="0" err="1">
                <a:solidFill>
                  <a:srgbClr val="403C4E"/>
                </a:solidFill>
                <a:latin typeface="Open Sans" pitchFamily="34" charset="0"/>
                <a:ea typeface="Open Sans" pitchFamily="34" charset="-122"/>
                <a:cs typeface="Open Sans" pitchFamily="34" charset="-120"/>
              </a:rPr>
              <a:t>Недостаточн</a:t>
            </a:r>
            <a:r>
              <a:rPr lang="ru-RU" sz="1400" dirty="0" err="1">
                <a:solidFill>
                  <a:srgbClr val="403C4E"/>
                </a:solidFill>
                <a:latin typeface="Open Sans" pitchFamily="34" charset="0"/>
                <a:ea typeface="Open Sans" pitchFamily="34" charset="-122"/>
                <a:cs typeface="Open Sans" pitchFamily="34" charset="-120"/>
              </a:rPr>
              <a:t>ое</a:t>
            </a:r>
            <a:r>
              <a:rPr lang="ru-RU" sz="1400" dirty="0">
                <a:solidFill>
                  <a:srgbClr val="403C4E"/>
                </a:solidFill>
                <a:latin typeface="Open Sans" pitchFamily="34" charset="0"/>
                <a:ea typeface="Open Sans" pitchFamily="34" charset="-122"/>
                <a:cs typeface="Open Sans" pitchFamily="34" charset="-120"/>
              </a:rPr>
              <a:t> количество материалов для родителей  детей с ООП</a:t>
            </a:r>
            <a:endParaRPr lang="en-US" sz="1400" dirty="0"/>
          </a:p>
        </p:txBody>
      </p:sp>
      <p:sp>
        <p:nvSpPr>
          <p:cNvPr id="14" name="Shape 11"/>
          <p:cNvSpPr/>
          <p:nvPr/>
        </p:nvSpPr>
        <p:spPr>
          <a:xfrm>
            <a:off x="648057" y="4098727"/>
            <a:ext cx="7847052" cy="1405890"/>
          </a:xfrm>
          <a:prstGeom prst="rect">
            <a:avLst/>
          </a:prstGeom>
          <a:solidFill>
            <a:srgbClr val="FFFFFF">
              <a:alpha val="4000"/>
            </a:srgbClr>
          </a:solidFill>
          <a:ln/>
        </p:spPr>
      </p:sp>
      <p:sp>
        <p:nvSpPr>
          <p:cNvPr id="15" name="Text 12"/>
          <p:cNvSpPr/>
          <p:nvPr/>
        </p:nvSpPr>
        <p:spPr>
          <a:xfrm>
            <a:off x="832009" y="4216122"/>
            <a:ext cx="2245757" cy="878324"/>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"Ресурсный центр для родителей особенных детей"</a:t>
            </a:r>
            <a:endParaRPr lang="en-US" sz="1400" dirty="0"/>
          </a:p>
        </p:txBody>
      </p:sp>
      <p:sp>
        <p:nvSpPr>
          <p:cNvPr id="16" name="Text 13"/>
          <p:cNvSpPr/>
          <p:nvPr/>
        </p:nvSpPr>
        <p:spPr>
          <a:xfrm>
            <a:off x="3451146" y="4216122"/>
            <a:ext cx="2241947" cy="1171099"/>
          </a:xfrm>
          <a:prstGeom prst="rect">
            <a:avLst/>
          </a:prstGeom>
          <a:noFill/>
          <a:ln/>
        </p:spPr>
        <p:txBody>
          <a:bodyPr wrap="square" lIns="0" tIns="0" rIns="0" bIns="0" rtlCol="0" anchor="t"/>
          <a:lstStyle/>
          <a:p>
            <a:pPr marL="0" indent="0">
              <a:lnSpc>
                <a:spcPts val="2300"/>
              </a:lnSpc>
              <a:buNone/>
            </a:pPr>
            <a:r>
              <a:rPr lang="ru-RU" sz="1400" dirty="0">
                <a:solidFill>
                  <a:srgbClr val="403C4E"/>
                </a:solidFill>
                <a:latin typeface="Open Sans" pitchFamily="34" charset="0"/>
                <a:ea typeface="Open Sans" pitchFamily="34" charset="-122"/>
                <a:cs typeface="Open Sans" pitchFamily="34" charset="-120"/>
              </a:rPr>
              <a:t>Удобный поиск </a:t>
            </a:r>
            <a:r>
              <a:rPr lang="en-US" sz="1400" dirty="0" err="1">
                <a:solidFill>
                  <a:srgbClr val="403C4E"/>
                </a:solidFill>
                <a:latin typeface="Open Sans" pitchFamily="34" charset="0"/>
                <a:ea typeface="Open Sans" pitchFamily="34" charset="-122"/>
                <a:cs typeface="Open Sans" pitchFamily="34" charset="-120"/>
              </a:rPr>
              <a:t>информаци</a:t>
            </a:r>
            <a:r>
              <a:rPr lang="ru-RU" sz="1400" dirty="0">
                <a:solidFill>
                  <a:srgbClr val="403C4E"/>
                </a:solidFill>
                <a:latin typeface="Open Sans" pitchFamily="34" charset="0"/>
                <a:ea typeface="Open Sans" pitchFamily="34" charset="-122"/>
                <a:cs typeface="Open Sans" pitchFamily="34" charset="-120"/>
              </a:rPr>
              <a:t>и</a:t>
            </a:r>
            <a:r>
              <a:rPr lang="en-US" sz="1400" dirty="0">
                <a:solidFill>
                  <a:srgbClr val="403C4E"/>
                </a:solidFill>
                <a:latin typeface="Open Sans" pitchFamily="34" charset="0"/>
                <a:ea typeface="Open Sans" pitchFamily="34" charset="-122"/>
                <a:cs typeface="Open Sans" pitchFamily="34" charset="-120"/>
              </a:rPr>
              <a:t>, индивидуальные консультации</a:t>
            </a:r>
            <a:endParaRPr lang="en-US" sz="1400" dirty="0"/>
          </a:p>
        </p:txBody>
      </p:sp>
      <p:sp>
        <p:nvSpPr>
          <p:cNvPr id="17" name="Text 14"/>
          <p:cNvSpPr/>
          <p:nvPr/>
        </p:nvSpPr>
        <p:spPr>
          <a:xfrm>
            <a:off x="6062663" y="4574501"/>
            <a:ext cx="2245757" cy="585549"/>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Ограниченный географический охват</a:t>
            </a:r>
            <a:endParaRPr lang="en-US" sz="1400" dirty="0"/>
          </a:p>
        </p:txBody>
      </p:sp>
      <p:sp>
        <p:nvSpPr>
          <p:cNvPr id="18" name="Shape 15"/>
          <p:cNvSpPr/>
          <p:nvPr/>
        </p:nvSpPr>
        <p:spPr>
          <a:xfrm>
            <a:off x="648057" y="5504617"/>
            <a:ext cx="7847052" cy="1113115"/>
          </a:xfrm>
          <a:prstGeom prst="rect">
            <a:avLst/>
          </a:prstGeom>
          <a:solidFill>
            <a:srgbClr val="000000">
              <a:alpha val="4000"/>
            </a:srgbClr>
          </a:solidFill>
          <a:ln/>
        </p:spPr>
      </p:sp>
      <p:sp>
        <p:nvSpPr>
          <p:cNvPr id="19" name="Text 16"/>
          <p:cNvSpPr/>
          <p:nvPr/>
        </p:nvSpPr>
        <p:spPr>
          <a:xfrm>
            <a:off x="832009" y="5622012"/>
            <a:ext cx="2245757" cy="585549"/>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a:t>
            </a:r>
            <a:r>
              <a:rPr lang="en-US" sz="1400" dirty="0" err="1">
                <a:solidFill>
                  <a:srgbClr val="403C4E"/>
                </a:solidFill>
                <a:latin typeface="Open Sans" pitchFamily="34" charset="0"/>
                <a:ea typeface="Open Sans" pitchFamily="34" charset="-122"/>
                <a:cs typeface="Open Sans" pitchFamily="34" charset="-120"/>
              </a:rPr>
              <a:t>Онлайн-академия</a:t>
            </a:r>
            <a:r>
              <a:rPr lang="en-US" sz="1400" dirty="0">
                <a:solidFill>
                  <a:srgbClr val="403C4E"/>
                </a:solidFill>
                <a:latin typeface="Open Sans" pitchFamily="34" charset="0"/>
                <a:ea typeface="Open Sans" pitchFamily="34" charset="-122"/>
                <a:cs typeface="Open Sans" pitchFamily="34" charset="-120"/>
              </a:rPr>
              <a:t> </a:t>
            </a:r>
            <a:r>
              <a:rPr lang="en-US" sz="1400" dirty="0" err="1">
                <a:solidFill>
                  <a:srgbClr val="403C4E"/>
                </a:solidFill>
                <a:latin typeface="Open Sans" pitchFamily="34" charset="0"/>
                <a:ea typeface="Open Sans" pitchFamily="34" charset="-122"/>
                <a:cs typeface="Open Sans" pitchFamily="34" charset="-120"/>
              </a:rPr>
              <a:t>для</a:t>
            </a:r>
            <a:r>
              <a:rPr lang="en-US" sz="1400" dirty="0">
                <a:solidFill>
                  <a:srgbClr val="403C4E"/>
                </a:solidFill>
                <a:latin typeface="Open Sans" pitchFamily="34" charset="0"/>
                <a:ea typeface="Open Sans" pitchFamily="34" charset="-122"/>
                <a:cs typeface="Open Sans" pitchFamily="34" charset="-120"/>
              </a:rPr>
              <a:t> </a:t>
            </a:r>
            <a:r>
              <a:rPr lang="en-US" sz="1400" dirty="0" err="1">
                <a:solidFill>
                  <a:srgbClr val="403C4E"/>
                </a:solidFill>
                <a:latin typeface="Open Sans" pitchFamily="34" charset="0"/>
                <a:ea typeface="Open Sans" pitchFamily="34" charset="-122"/>
                <a:cs typeface="Open Sans" pitchFamily="34" charset="-120"/>
              </a:rPr>
              <a:t>родителей</a:t>
            </a:r>
            <a:r>
              <a:rPr lang="en-US" sz="1400" dirty="0">
                <a:solidFill>
                  <a:srgbClr val="403C4E"/>
                </a:solidFill>
                <a:latin typeface="Open Sans" pitchFamily="34" charset="0"/>
                <a:ea typeface="Open Sans" pitchFamily="34" charset="-122"/>
                <a:cs typeface="Open Sans" pitchFamily="34" charset="-120"/>
              </a:rPr>
              <a:t> </a:t>
            </a:r>
            <a:r>
              <a:rPr lang="en-US" sz="1400" dirty="0" err="1">
                <a:solidFill>
                  <a:srgbClr val="403C4E"/>
                </a:solidFill>
                <a:latin typeface="Open Sans" pitchFamily="34" charset="0"/>
                <a:ea typeface="Open Sans" pitchFamily="34" charset="-122"/>
                <a:cs typeface="Open Sans" pitchFamily="34" charset="-120"/>
              </a:rPr>
              <a:t>детей</a:t>
            </a:r>
            <a:r>
              <a:rPr lang="en-US" sz="1400" dirty="0">
                <a:solidFill>
                  <a:srgbClr val="403C4E"/>
                </a:solidFill>
                <a:latin typeface="Open Sans" pitchFamily="34" charset="0"/>
                <a:ea typeface="Open Sans" pitchFamily="34" charset="-122"/>
                <a:cs typeface="Open Sans" pitchFamily="34" charset="-120"/>
              </a:rPr>
              <a:t> с ОВЗ"</a:t>
            </a:r>
            <a:endParaRPr lang="en-US" sz="1400" dirty="0"/>
          </a:p>
        </p:txBody>
      </p:sp>
      <p:sp>
        <p:nvSpPr>
          <p:cNvPr id="20" name="Text 17"/>
          <p:cNvSpPr/>
          <p:nvPr/>
        </p:nvSpPr>
        <p:spPr>
          <a:xfrm>
            <a:off x="3451146" y="5622012"/>
            <a:ext cx="2241947" cy="878324"/>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Гибкий график обучения, разнообразие форматов</a:t>
            </a:r>
            <a:endParaRPr lang="en-US" sz="1400" dirty="0"/>
          </a:p>
        </p:txBody>
      </p:sp>
      <p:sp>
        <p:nvSpPr>
          <p:cNvPr id="21" name="Text 18"/>
          <p:cNvSpPr/>
          <p:nvPr/>
        </p:nvSpPr>
        <p:spPr>
          <a:xfrm>
            <a:off x="6066473" y="5622012"/>
            <a:ext cx="2245757" cy="878324"/>
          </a:xfrm>
          <a:prstGeom prst="rect">
            <a:avLst/>
          </a:prstGeom>
          <a:noFill/>
          <a:ln/>
        </p:spPr>
        <p:txBody>
          <a:bodyPr wrap="square" lIns="0" tIns="0" rIns="0" bIns="0" rtlCol="0" anchor="t"/>
          <a:lstStyle/>
          <a:p>
            <a:pPr marL="0" indent="0">
              <a:lnSpc>
                <a:spcPts val="2300"/>
              </a:lnSpc>
              <a:buNone/>
            </a:pPr>
            <a:r>
              <a:rPr lang="en-US" sz="1400" dirty="0">
                <a:solidFill>
                  <a:srgbClr val="403C4E"/>
                </a:solidFill>
                <a:latin typeface="Open Sans" pitchFamily="34" charset="0"/>
                <a:ea typeface="Open Sans" pitchFamily="34" charset="-122"/>
                <a:cs typeface="Open Sans" pitchFamily="34" charset="-120"/>
              </a:rPr>
              <a:t>Отсутствие </a:t>
            </a:r>
            <a:r>
              <a:rPr lang="en-US" sz="1400" dirty="0" err="1">
                <a:solidFill>
                  <a:srgbClr val="403C4E"/>
                </a:solidFill>
                <a:latin typeface="Open Sans" pitchFamily="34" charset="0"/>
                <a:ea typeface="Open Sans" pitchFamily="34" charset="-122"/>
                <a:cs typeface="Open Sans" pitchFamily="34" charset="-120"/>
              </a:rPr>
              <a:t>личного</a:t>
            </a:r>
            <a:r>
              <a:rPr lang="en-US" sz="1400" dirty="0">
                <a:solidFill>
                  <a:srgbClr val="403C4E"/>
                </a:solidFill>
                <a:latin typeface="Open Sans" pitchFamily="34" charset="0"/>
                <a:ea typeface="Open Sans" pitchFamily="34" charset="-122"/>
                <a:cs typeface="Open Sans" pitchFamily="34" charset="-120"/>
              </a:rPr>
              <a:t> </a:t>
            </a:r>
            <a:r>
              <a:rPr lang="en-US" sz="1400" dirty="0" err="1">
                <a:solidFill>
                  <a:srgbClr val="403C4E"/>
                </a:solidFill>
                <a:latin typeface="Open Sans" pitchFamily="34" charset="0"/>
                <a:ea typeface="Open Sans" pitchFamily="34" charset="-122"/>
                <a:cs typeface="Open Sans" pitchFamily="34" charset="-120"/>
              </a:rPr>
              <a:t>контакта</a:t>
            </a:r>
            <a:endParaRPr lang="en-US" sz="1400" dirty="0"/>
          </a:p>
        </p:txBody>
      </p:sp>
      <p:sp>
        <p:nvSpPr>
          <p:cNvPr id="24" name="Прямоугольник 23">
            <a:extLst>
              <a:ext uri="{FF2B5EF4-FFF2-40B4-BE49-F238E27FC236}">
                <a16:creationId xmlns:a16="http://schemas.microsoft.com/office/drawing/2014/main" id="{B344B5A7-CEA3-4A0F-BCE5-82137EF4BBF5}"/>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a:extLst>
              <a:ext uri="{FF2B5EF4-FFF2-40B4-BE49-F238E27FC236}">
                <a16:creationId xmlns:a16="http://schemas.microsoft.com/office/drawing/2014/main" id="{E8568637-0FA9-4F7A-A7AC-9D9DAF11F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4506" y="184197"/>
            <a:ext cx="4706526" cy="4706526"/>
          </a:xfrm>
          <a:prstGeom prst="rect">
            <a:avLst/>
          </a:prstGeom>
          <a:noFill/>
          <a:extLst>
            <a:ext uri="{909E8E84-426E-40DD-AFC4-6F175D3DCCD1}">
              <a14:hiddenFill xmlns:a14="http://schemas.microsoft.com/office/drawing/2010/main">
                <a:solidFill>
                  <a:srgbClr val="FFFFFF"/>
                </a:solidFill>
              </a14:hiddenFill>
            </a:ext>
          </a:extLst>
        </p:spPr>
      </p:pic>
      <p:pic>
        <p:nvPicPr>
          <p:cNvPr id="25" name="Рисунок 24">
            <a:extLst>
              <a:ext uri="{FF2B5EF4-FFF2-40B4-BE49-F238E27FC236}">
                <a16:creationId xmlns:a16="http://schemas.microsoft.com/office/drawing/2014/main" id="{F15D6F35-9459-456F-877A-C02589E076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765" b="90000" l="22296" r="72047">
                        <a14:foregroundMark x1="25790" y1="55882" x2="42263" y2="70294"/>
                        <a14:foregroundMark x1="42097" y1="20882" x2="56905" y2="37353"/>
                        <a14:foregroundMark x1="56905" y1="37353" x2="57737" y2="37647"/>
                        <a14:foregroundMark x1="57903" y1="14118" x2="61730" y2="24706"/>
                        <a14:foregroundMark x1="43095" y1="57353" x2="45092" y2="69706"/>
                        <a14:foregroundMark x1="54077" y1="6765" x2="57072" y2="7353"/>
                        <a14:foregroundMark x1="50083" y1="15000" x2="60067" y2="36176"/>
                        <a14:foregroundMark x1="51581" y1="54706" x2="68053" y2="85294"/>
                        <a14:foregroundMark x1="69384" y1="59412" x2="69717" y2="84412"/>
                        <a14:foregroundMark x1="42762" y1="18235" x2="51414" y2="12647"/>
                        <a14:foregroundMark x1="55075" y1="7941" x2="59900" y2="24118"/>
                      </a14:backgroundRemoval>
                    </a14:imgEffect>
                  </a14:imgLayer>
                </a14:imgProps>
              </a:ext>
            </a:extLst>
          </a:blip>
          <a:srcRect l="16234" t="1295" r="21663" b="-1"/>
          <a:stretch/>
        </p:blipFill>
        <p:spPr>
          <a:xfrm>
            <a:off x="9906400" y="4801671"/>
            <a:ext cx="3555082" cy="31965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2817" y="497205"/>
            <a:ext cx="4520089" cy="564952"/>
          </a:xfrm>
          <a:prstGeom prst="rect">
            <a:avLst/>
          </a:prstGeom>
          <a:noFill/>
          <a:ln/>
        </p:spPr>
        <p:txBody>
          <a:bodyPr wrap="none" lIns="0" tIns="0" rIns="0" bIns="0" rtlCol="0" anchor="t"/>
          <a:lstStyle/>
          <a:p>
            <a:pPr marL="0" indent="0">
              <a:lnSpc>
                <a:spcPts val="4400"/>
              </a:lnSpc>
              <a:buNone/>
            </a:pPr>
            <a:r>
              <a:rPr lang="en-US" sz="3550" b="1" dirty="0">
                <a:solidFill>
                  <a:srgbClr val="403C4E"/>
                </a:solidFill>
                <a:latin typeface="Merriweather Bold" pitchFamily="34" charset="0"/>
                <a:ea typeface="Merriweather Bold" pitchFamily="34" charset="-122"/>
                <a:cs typeface="Merriweather Bold" pitchFamily="34" charset="-120"/>
              </a:rPr>
              <a:t>Команда проекта</a:t>
            </a:r>
            <a:endParaRPr lang="en-US" sz="3550" dirty="0"/>
          </a:p>
        </p:txBody>
      </p:sp>
      <p:sp>
        <p:nvSpPr>
          <p:cNvPr id="5" name="Text 2"/>
          <p:cNvSpPr/>
          <p:nvPr/>
        </p:nvSpPr>
        <p:spPr>
          <a:xfrm>
            <a:off x="632817" y="2872818"/>
            <a:ext cx="3748683" cy="1584325"/>
          </a:xfrm>
          <a:prstGeom prst="rect">
            <a:avLst/>
          </a:prstGeom>
          <a:noFill/>
          <a:ln/>
        </p:spPr>
        <p:txBody>
          <a:bodyPr wrap="none" lIns="0" tIns="0" rIns="0" bIns="0" rtlCol="0" anchor="t"/>
          <a:lstStyle/>
          <a:p>
            <a:pPr marL="0" indent="0" algn="l">
              <a:lnSpc>
                <a:spcPts val="2200"/>
              </a:lnSpc>
              <a:buNone/>
            </a:pPr>
            <a:r>
              <a:rPr lang="ru-RU" sz="1750" b="1" dirty="0">
                <a:solidFill>
                  <a:srgbClr val="403C4E"/>
                </a:solidFill>
                <a:latin typeface="Merriweather Bold" pitchFamily="34" charset="0"/>
                <a:ea typeface="Merriweather Bold" pitchFamily="34" charset="-122"/>
                <a:cs typeface="Merriweather Bold" pitchFamily="34" charset="-120"/>
              </a:rPr>
              <a:t>Наставники </a:t>
            </a:r>
            <a:r>
              <a:rPr lang="en-US" sz="1750" b="1" dirty="0" err="1">
                <a:solidFill>
                  <a:srgbClr val="403C4E"/>
                </a:solidFill>
                <a:latin typeface="Merriweather Bold" pitchFamily="34" charset="0"/>
                <a:ea typeface="Merriweather Bold" pitchFamily="34" charset="-122"/>
                <a:cs typeface="Merriweather Bold" pitchFamily="34" charset="-120"/>
              </a:rPr>
              <a:t>проекта</a:t>
            </a:r>
            <a:r>
              <a:rPr lang="ru-RU" sz="1750" b="1" dirty="0">
                <a:solidFill>
                  <a:srgbClr val="403C4E"/>
                </a:solidFill>
                <a:latin typeface="Merriweather Bold" pitchFamily="34" charset="0"/>
                <a:ea typeface="Merriweather Bold" pitchFamily="34" charset="-122"/>
                <a:cs typeface="Merriweather Bold" pitchFamily="34" charset="-120"/>
              </a:rPr>
              <a:t>:</a:t>
            </a:r>
          </a:p>
          <a:p>
            <a:pPr marL="0" indent="0" algn="l">
              <a:lnSpc>
                <a:spcPts val="2200"/>
              </a:lnSpc>
              <a:buNone/>
            </a:pPr>
            <a:endParaRPr lang="ru-RU" sz="1750" b="1" dirty="0">
              <a:solidFill>
                <a:srgbClr val="403C4E"/>
              </a:solidFill>
              <a:latin typeface="Merriweather Bold" pitchFamily="34" charset="0"/>
              <a:ea typeface="Merriweather Bold" pitchFamily="34" charset="-122"/>
              <a:cs typeface="Merriweather Bold" pitchFamily="34" charset="-120"/>
            </a:endParaRPr>
          </a:p>
          <a:p>
            <a:pPr marL="0" indent="0" algn="l">
              <a:lnSpc>
                <a:spcPts val="2200"/>
              </a:lnSpc>
              <a:buNone/>
            </a:pPr>
            <a:r>
              <a:rPr lang="ru-RU" sz="1750" b="1" dirty="0" err="1">
                <a:solidFill>
                  <a:srgbClr val="403C4E"/>
                </a:solidFill>
                <a:latin typeface="Merriweather Bold" pitchFamily="34" charset="0"/>
              </a:rPr>
              <a:t>Гордикова</a:t>
            </a:r>
            <a:r>
              <a:rPr lang="ru-RU" sz="1750" b="1" dirty="0">
                <a:solidFill>
                  <a:srgbClr val="403C4E"/>
                </a:solidFill>
                <a:latin typeface="Merriweather Bold" pitchFamily="34" charset="0"/>
              </a:rPr>
              <a:t> Ирина Васильевна</a:t>
            </a:r>
          </a:p>
          <a:p>
            <a:pPr marL="0" indent="0" algn="l">
              <a:lnSpc>
                <a:spcPts val="2200"/>
              </a:lnSpc>
              <a:buNone/>
            </a:pPr>
            <a:r>
              <a:rPr lang="ru-RU" sz="1750" b="1" dirty="0">
                <a:solidFill>
                  <a:srgbClr val="403C4E"/>
                </a:solidFill>
                <a:latin typeface="Merriweather Bold" pitchFamily="34" charset="0"/>
              </a:rPr>
              <a:t>Морозова Юлия Викторовна</a:t>
            </a:r>
            <a:endParaRPr lang="en-US" sz="1750" dirty="0"/>
          </a:p>
        </p:txBody>
      </p:sp>
      <p:sp>
        <p:nvSpPr>
          <p:cNvPr id="6" name="Text 3"/>
          <p:cNvSpPr/>
          <p:nvPr/>
        </p:nvSpPr>
        <p:spPr>
          <a:xfrm>
            <a:off x="632817" y="5753457"/>
            <a:ext cx="4274106" cy="1446609"/>
          </a:xfrm>
          <a:prstGeom prst="rect">
            <a:avLst/>
          </a:prstGeom>
          <a:noFill/>
          <a:ln/>
        </p:spPr>
        <p:txBody>
          <a:bodyPr wrap="square" lIns="0" tIns="0" rIns="0" bIns="0" rtlCol="0" anchor="t"/>
          <a:lstStyle/>
          <a:p>
            <a:pPr marL="0" indent="0" algn="l">
              <a:lnSpc>
                <a:spcPts val="2250"/>
              </a:lnSpc>
              <a:buNone/>
            </a:pPr>
            <a:endParaRPr lang="en-US" sz="1400" dirty="0"/>
          </a:p>
        </p:txBody>
      </p:sp>
      <p:sp>
        <p:nvSpPr>
          <p:cNvPr id="8" name="Text 4"/>
          <p:cNvSpPr/>
          <p:nvPr/>
        </p:nvSpPr>
        <p:spPr>
          <a:xfrm>
            <a:off x="9353818" y="5612249"/>
            <a:ext cx="2991326" cy="282416"/>
          </a:xfrm>
          <a:prstGeom prst="rect">
            <a:avLst/>
          </a:prstGeom>
          <a:noFill/>
          <a:ln/>
        </p:spPr>
        <p:txBody>
          <a:bodyPr wrap="none" lIns="0" tIns="0" rIns="0" bIns="0" rtlCol="0" anchor="t"/>
          <a:lstStyle/>
          <a:p>
            <a:pPr marL="0" indent="0" algn="l">
              <a:lnSpc>
                <a:spcPts val="2200"/>
              </a:lnSpc>
              <a:buNone/>
            </a:pPr>
            <a:r>
              <a:rPr lang="en-US" sz="1750" b="1" dirty="0">
                <a:solidFill>
                  <a:srgbClr val="403C4E"/>
                </a:solidFill>
                <a:latin typeface="Merriweather Bold" pitchFamily="34" charset="0"/>
                <a:ea typeface="Merriweather Bold" pitchFamily="34" charset="-122"/>
                <a:cs typeface="Merriweather Bold" pitchFamily="34" charset="-120"/>
              </a:rPr>
              <a:t>Команда разработчиков</a:t>
            </a:r>
            <a:endParaRPr lang="en-US" sz="1750" dirty="0"/>
          </a:p>
        </p:txBody>
      </p:sp>
      <p:sp>
        <p:nvSpPr>
          <p:cNvPr id="9" name="Text 5"/>
          <p:cNvSpPr/>
          <p:nvPr/>
        </p:nvSpPr>
        <p:spPr>
          <a:xfrm>
            <a:off x="10143728" y="5375117"/>
            <a:ext cx="4274225" cy="1446609"/>
          </a:xfrm>
          <a:prstGeom prst="rect">
            <a:avLst/>
          </a:prstGeom>
          <a:noFill/>
          <a:ln/>
        </p:spPr>
        <p:txBody>
          <a:bodyPr wrap="square" lIns="0" tIns="0" rIns="0" bIns="0" rtlCol="0" anchor="t"/>
          <a:lstStyle/>
          <a:p>
            <a:pPr marL="0" indent="0" algn="l">
              <a:lnSpc>
                <a:spcPts val="2250"/>
              </a:lnSpc>
              <a:buNone/>
            </a:pPr>
            <a:endParaRPr lang="en-US" sz="1400" dirty="0"/>
          </a:p>
        </p:txBody>
      </p:sp>
      <p:sp>
        <p:nvSpPr>
          <p:cNvPr id="14" name="Прямоугольник 13">
            <a:extLst>
              <a:ext uri="{FF2B5EF4-FFF2-40B4-BE49-F238E27FC236}">
                <a16:creationId xmlns:a16="http://schemas.microsoft.com/office/drawing/2014/main" id="{926DF25C-D57A-42C6-8F00-F0D6A2A21542}"/>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a:extLst>
              <a:ext uri="{FF2B5EF4-FFF2-40B4-BE49-F238E27FC236}">
                <a16:creationId xmlns:a16="http://schemas.microsoft.com/office/drawing/2014/main" id="{8DB9F32E-2C3A-4F88-88C3-9E7069518833}"/>
              </a:ext>
            </a:extLst>
          </p:cNvPr>
          <p:cNvPicPr>
            <a:picLocks noChangeAspect="1"/>
          </p:cNvPicPr>
          <p:nvPr/>
        </p:nvPicPr>
        <p:blipFill rotWithShape="1">
          <a:blip r:embed="rId3"/>
          <a:srcRect l="2544" t="37490" r="-2544" b="8642"/>
          <a:stretch/>
        </p:blipFill>
        <p:spPr>
          <a:xfrm>
            <a:off x="7672828" y="1320323"/>
            <a:ext cx="6932253" cy="373427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1496" y="426363"/>
            <a:ext cx="9024461" cy="483513"/>
          </a:xfrm>
          <a:prstGeom prst="rect">
            <a:avLst/>
          </a:prstGeom>
          <a:noFill/>
          <a:ln/>
        </p:spPr>
        <p:txBody>
          <a:bodyPr wrap="none" lIns="0" tIns="0" rIns="0" bIns="0" rtlCol="0" anchor="t"/>
          <a:lstStyle/>
          <a:p>
            <a:pPr marL="0" indent="0">
              <a:lnSpc>
                <a:spcPts val="3800"/>
              </a:lnSpc>
              <a:buNone/>
            </a:pPr>
            <a:r>
              <a:rPr lang="en-US" sz="3000" b="1" dirty="0">
                <a:solidFill>
                  <a:srgbClr val="403C4E"/>
                </a:solidFill>
                <a:latin typeface="Merriweather Bold" pitchFamily="34" charset="0"/>
                <a:ea typeface="Merriweather Bold" pitchFamily="34" charset="-122"/>
                <a:cs typeface="Merriweather Bold" pitchFamily="34" charset="-120"/>
              </a:rPr>
              <a:t>Дальнейшие шаги по работе над проектом</a:t>
            </a:r>
            <a:endParaRPr lang="en-US" sz="3000" dirty="0"/>
          </a:p>
        </p:txBody>
      </p:sp>
      <p:sp>
        <p:nvSpPr>
          <p:cNvPr id="4" name="Shape 2"/>
          <p:cNvSpPr/>
          <p:nvPr/>
        </p:nvSpPr>
        <p:spPr>
          <a:xfrm>
            <a:off x="7302497" y="1642705"/>
            <a:ext cx="56970" cy="4359593"/>
          </a:xfrm>
          <a:prstGeom prst="roundRect">
            <a:avLst>
              <a:gd name="adj" fmla="val 284283"/>
            </a:avLst>
          </a:prstGeom>
          <a:solidFill>
            <a:srgbClr val="E5BEB2"/>
          </a:solidFill>
          <a:ln/>
        </p:spPr>
      </p:sp>
      <p:sp>
        <p:nvSpPr>
          <p:cNvPr id="5" name="Shape 3"/>
          <p:cNvSpPr/>
          <p:nvPr/>
        </p:nvSpPr>
        <p:spPr>
          <a:xfrm>
            <a:off x="6622494" y="2225397"/>
            <a:ext cx="541496" cy="22860"/>
          </a:xfrm>
          <a:prstGeom prst="roundRect">
            <a:avLst>
              <a:gd name="adj" fmla="val 284283"/>
            </a:avLst>
          </a:prstGeom>
          <a:solidFill>
            <a:srgbClr val="E5BEB2"/>
          </a:solidFill>
          <a:ln/>
        </p:spPr>
      </p:sp>
      <p:sp>
        <p:nvSpPr>
          <p:cNvPr id="6" name="Shape 4"/>
          <p:cNvSpPr/>
          <p:nvPr/>
        </p:nvSpPr>
        <p:spPr>
          <a:xfrm>
            <a:off x="7141131" y="2062758"/>
            <a:ext cx="348139" cy="348139"/>
          </a:xfrm>
          <a:prstGeom prst="roundRect">
            <a:avLst>
              <a:gd name="adj" fmla="val 18667"/>
            </a:avLst>
          </a:prstGeom>
          <a:solidFill>
            <a:srgbClr val="FFD8CC"/>
          </a:solidFill>
          <a:ln w="7620">
            <a:solidFill>
              <a:srgbClr val="E5BEB2"/>
            </a:solidFill>
            <a:prstDash val="solid"/>
          </a:ln>
        </p:spPr>
      </p:sp>
      <p:sp>
        <p:nvSpPr>
          <p:cNvPr id="7" name="Text 5"/>
          <p:cNvSpPr/>
          <p:nvPr/>
        </p:nvSpPr>
        <p:spPr>
          <a:xfrm>
            <a:off x="7261979" y="2120741"/>
            <a:ext cx="106323"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1</a:t>
            </a:r>
            <a:endParaRPr lang="en-US" sz="2400" dirty="0"/>
          </a:p>
        </p:txBody>
      </p:sp>
      <p:sp>
        <p:nvSpPr>
          <p:cNvPr id="8" name="Text 6"/>
          <p:cNvSpPr/>
          <p:nvPr/>
        </p:nvSpPr>
        <p:spPr>
          <a:xfrm>
            <a:off x="4530209" y="2043351"/>
            <a:ext cx="1934051" cy="241697"/>
          </a:xfrm>
          <a:prstGeom prst="rect">
            <a:avLst/>
          </a:prstGeom>
          <a:noFill/>
          <a:ln/>
        </p:spPr>
        <p:txBody>
          <a:bodyPr wrap="none" lIns="0" tIns="0" rIns="0" bIns="0" rtlCol="0" anchor="t"/>
          <a:lstStyle/>
          <a:p>
            <a:pPr marL="0" indent="0" algn="r">
              <a:lnSpc>
                <a:spcPts val="1900"/>
              </a:lnSpc>
              <a:buNone/>
            </a:pPr>
            <a:r>
              <a:rPr lang="en-US" b="1" dirty="0">
                <a:solidFill>
                  <a:srgbClr val="403C4E"/>
                </a:solidFill>
                <a:latin typeface="Merriweather Bold" pitchFamily="34" charset="0"/>
                <a:ea typeface="Merriweather Bold" pitchFamily="34" charset="-122"/>
                <a:cs typeface="Merriweather Bold" pitchFamily="34" charset="-120"/>
              </a:rPr>
              <a:t>Опрос родителей</a:t>
            </a:r>
            <a:endParaRPr lang="en-US" dirty="0"/>
          </a:p>
        </p:txBody>
      </p:sp>
      <p:sp>
        <p:nvSpPr>
          <p:cNvPr id="9" name="Text 7"/>
          <p:cNvSpPr/>
          <p:nvPr/>
        </p:nvSpPr>
        <p:spPr>
          <a:xfrm>
            <a:off x="541496" y="2377797"/>
            <a:ext cx="5922764" cy="495300"/>
          </a:xfrm>
          <a:prstGeom prst="rect">
            <a:avLst/>
          </a:prstGeom>
          <a:noFill/>
          <a:ln/>
        </p:spPr>
        <p:txBody>
          <a:bodyPr wrap="square" lIns="0" tIns="0" rIns="0" bIns="0" rtlCol="0" anchor="t"/>
          <a:lstStyle/>
          <a:p>
            <a:pPr marL="0" indent="0" algn="r">
              <a:lnSpc>
                <a:spcPts val="1900"/>
              </a:lnSpc>
              <a:buNone/>
            </a:pPr>
            <a:r>
              <a:rPr lang="en-US" sz="1600" dirty="0">
                <a:solidFill>
                  <a:srgbClr val="403C4E"/>
                </a:solidFill>
                <a:latin typeface="Open Sans" pitchFamily="34" charset="0"/>
                <a:ea typeface="Open Sans" pitchFamily="34" charset="-122"/>
                <a:cs typeface="Open Sans" pitchFamily="34" charset="-120"/>
              </a:rPr>
              <a:t>Проведение комплексного опроса для выявления информационных потребностей и пробелов в знаниях родителей детей с ООП.</a:t>
            </a:r>
            <a:endParaRPr lang="en-US" sz="1600" dirty="0"/>
          </a:p>
        </p:txBody>
      </p:sp>
      <p:sp>
        <p:nvSpPr>
          <p:cNvPr id="10" name="Shape 8"/>
          <p:cNvSpPr/>
          <p:nvPr/>
        </p:nvSpPr>
        <p:spPr>
          <a:xfrm>
            <a:off x="7466409" y="2998946"/>
            <a:ext cx="541496" cy="22860"/>
          </a:xfrm>
          <a:prstGeom prst="roundRect">
            <a:avLst>
              <a:gd name="adj" fmla="val 284283"/>
            </a:avLst>
          </a:prstGeom>
          <a:solidFill>
            <a:srgbClr val="E5BEB2"/>
          </a:solidFill>
          <a:ln/>
        </p:spPr>
      </p:sp>
      <p:sp>
        <p:nvSpPr>
          <p:cNvPr id="11" name="Shape 9"/>
          <p:cNvSpPr/>
          <p:nvPr/>
        </p:nvSpPr>
        <p:spPr>
          <a:xfrm>
            <a:off x="7141131" y="2836307"/>
            <a:ext cx="348139" cy="348139"/>
          </a:xfrm>
          <a:prstGeom prst="roundRect">
            <a:avLst>
              <a:gd name="adj" fmla="val 18667"/>
            </a:avLst>
          </a:prstGeom>
          <a:solidFill>
            <a:srgbClr val="FFD8CC"/>
          </a:solidFill>
          <a:ln w="7620">
            <a:solidFill>
              <a:srgbClr val="E5BEB2"/>
            </a:solidFill>
            <a:prstDash val="solid"/>
          </a:ln>
        </p:spPr>
      </p:sp>
      <p:sp>
        <p:nvSpPr>
          <p:cNvPr id="12" name="Text 10"/>
          <p:cNvSpPr/>
          <p:nvPr/>
        </p:nvSpPr>
        <p:spPr>
          <a:xfrm>
            <a:off x="7244953" y="2894290"/>
            <a:ext cx="140375"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2</a:t>
            </a:r>
            <a:endParaRPr lang="en-US" sz="2400" dirty="0"/>
          </a:p>
        </p:txBody>
      </p:sp>
      <p:sp>
        <p:nvSpPr>
          <p:cNvPr id="13" name="Text 11"/>
          <p:cNvSpPr/>
          <p:nvPr/>
        </p:nvSpPr>
        <p:spPr>
          <a:xfrm>
            <a:off x="8166140" y="2816900"/>
            <a:ext cx="2107049" cy="241697"/>
          </a:xfrm>
          <a:prstGeom prst="rect">
            <a:avLst/>
          </a:prstGeom>
          <a:noFill/>
          <a:ln/>
        </p:spPr>
        <p:txBody>
          <a:bodyPr wrap="none" lIns="0" tIns="0" rIns="0" bIns="0" rtlCol="0" anchor="t"/>
          <a:lstStyle/>
          <a:p>
            <a:pPr marL="0" indent="0" algn="l">
              <a:lnSpc>
                <a:spcPts val="1900"/>
              </a:lnSpc>
              <a:buNone/>
            </a:pPr>
            <a:r>
              <a:rPr lang="en-US" b="1" dirty="0">
                <a:solidFill>
                  <a:srgbClr val="403C4E"/>
                </a:solidFill>
                <a:latin typeface="Merriweather Bold" pitchFamily="34" charset="0"/>
                <a:ea typeface="Merriweather Bold" pitchFamily="34" charset="-122"/>
                <a:cs typeface="Merriweather Bold" pitchFamily="34" charset="-120"/>
              </a:rPr>
              <a:t>Анализ результатов</a:t>
            </a:r>
            <a:endParaRPr lang="en-US" dirty="0"/>
          </a:p>
        </p:txBody>
      </p:sp>
      <p:sp>
        <p:nvSpPr>
          <p:cNvPr id="14" name="Text 12"/>
          <p:cNvSpPr/>
          <p:nvPr/>
        </p:nvSpPr>
        <p:spPr>
          <a:xfrm>
            <a:off x="8166140" y="3151346"/>
            <a:ext cx="5922764" cy="495300"/>
          </a:xfrm>
          <a:prstGeom prst="rect">
            <a:avLst/>
          </a:prstGeom>
          <a:noFill/>
          <a:ln/>
        </p:spPr>
        <p:txBody>
          <a:bodyPr wrap="square" lIns="0" tIns="0" rIns="0" bIns="0" rtlCol="0" anchor="t"/>
          <a:lstStyle/>
          <a:p>
            <a:pPr marL="0" indent="0" algn="l">
              <a:lnSpc>
                <a:spcPts val="1900"/>
              </a:lnSpc>
              <a:buNone/>
            </a:pPr>
            <a:r>
              <a:rPr lang="en-US" sz="1600" dirty="0">
                <a:solidFill>
                  <a:srgbClr val="403C4E"/>
                </a:solidFill>
                <a:latin typeface="Open Sans" pitchFamily="34" charset="0"/>
                <a:ea typeface="Open Sans" pitchFamily="34" charset="-122"/>
                <a:cs typeface="Open Sans" pitchFamily="34" charset="-120"/>
              </a:rPr>
              <a:t>Обработка и анализ полученных </a:t>
            </a:r>
            <a:r>
              <a:rPr lang="en-US" sz="1600" dirty="0" err="1">
                <a:solidFill>
                  <a:srgbClr val="403C4E"/>
                </a:solidFill>
                <a:latin typeface="Open Sans" pitchFamily="34" charset="0"/>
                <a:ea typeface="Open Sans" pitchFamily="34" charset="-122"/>
                <a:cs typeface="Open Sans" pitchFamily="34" charset="-120"/>
              </a:rPr>
              <a:t>данных</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для</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определения</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тем</a:t>
            </a:r>
            <a:r>
              <a:rPr lang="en-US" sz="1600" dirty="0">
                <a:solidFill>
                  <a:srgbClr val="403C4E"/>
                </a:solidFill>
                <a:latin typeface="Open Sans" pitchFamily="34" charset="0"/>
                <a:ea typeface="Open Sans" pitchFamily="34" charset="-122"/>
                <a:cs typeface="Open Sans" pitchFamily="34" charset="-120"/>
              </a:rPr>
              <a:t> </a:t>
            </a:r>
            <a:r>
              <a:rPr lang="ru-RU" sz="1600" dirty="0">
                <a:solidFill>
                  <a:srgbClr val="403C4E"/>
                </a:solidFill>
                <a:latin typeface="Open Sans" pitchFamily="34" charset="0"/>
                <a:ea typeface="Open Sans" pitchFamily="34" charset="-122"/>
                <a:cs typeface="Open Sans" pitchFamily="34" charset="-120"/>
              </a:rPr>
              <a:t>мастер классов </a:t>
            </a:r>
            <a:endParaRPr lang="en-US" sz="1600" dirty="0"/>
          </a:p>
        </p:txBody>
      </p:sp>
      <p:sp>
        <p:nvSpPr>
          <p:cNvPr id="15" name="Shape 13"/>
          <p:cNvSpPr/>
          <p:nvPr/>
        </p:nvSpPr>
        <p:spPr>
          <a:xfrm>
            <a:off x="6622494" y="3695105"/>
            <a:ext cx="541496" cy="22860"/>
          </a:xfrm>
          <a:prstGeom prst="roundRect">
            <a:avLst>
              <a:gd name="adj" fmla="val 284283"/>
            </a:avLst>
          </a:prstGeom>
          <a:solidFill>
            <a:srgbClr val="E5BEB2"/>
          </a:solidFill>
          <a:ln/>
        </p:spPr>
      </p:sp>
      <p:sp>
        <p:nvSpPr>
          <p:cNvPr id="16" name="Shape 14"/>
          <p:cNvSpPr/>
          <p:nvPr/>
        </p:nvSpPr>
        <p:spPr>
          <a:xfrm>
            <a:off x="7141131" y="3532465"/>
            <a:ext cx="348139" cy="348139"/>
          </a:xfrm>
          <a:prstGeom prst="roundRect">
            <a:avLst>
              <a:gd name="adj" fmla="val 18667"/>
            </a:avLst>
          </a:prstGeom>
          <a:solidFill>
            <a:srgbClr val="FFD8CC"/>
          </a:solidFill>
          <a:ln w="7620">
            <a:solidFill>
              <a:srgbClr val="E5BEB2"/>
            </a:solidFill>
            <a:prstDash val="solid"/>
          </a:ln>
        </p:spPr>
      </p:sp>
      <p:sp>
        <p:nvSpPr>
          <p:cNvPr id="17" name="Text 15"/>
          <p:cNvSpPr/>
          <p:nvPr/>
        </p:nvSpPr>
        <p:spPr>
          <a:xfrm>
            <a:off x="7249478" y="3590449"/>
            <a:ext cx="131326"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3</a:t>
            </a:r>
            <a:endParaRPr lang="en-US" sz="2400" dirty="0"/>
          </a:p>
        </p:txBody>
      </p:sp>
      <p:sp>
        <p:nvSpPr>
          <p:cNvPr id="18" name="Text 16"/>
          <p:cNvSpPr/>
          <p:nvPr/>
        </p:nvSpPr>
        <p:spPr>
          <a:xfrm>
            <a:off x="3866793" y="3513058"/>
            <a:ext cx="2597468" cy="241697"/>
          </a:xfrm>
          <a:prstGeom prst="rect">
            <a:avLst/>
          </a:prstGeom>
          <a:noFill/>
          <a:ln/>
        </p:spPr>
        <p:txBody>
          <a:bodyPr wrap="none" lIns="0" tIns="0" rIns="0" bIns="0" rtlCol="0" anchor="t"/>
          <a:lstStyle/>
          <a:p>
            <a:pPr marL="0" indent="0" algn="r">
              <a:lnSpc>
                <a:spcPts val="1900"/>
              </a:lnSpc>
              <a:buNone/>
            </a:pPr>
            <a:r>
              <a:rPr lang="en-US" b="1" dirty="0">
                <a:solidFill>
                  <a:srgbClr val="403C4E"/>
                </a:solidFill>
                <a:latin typeface="Merriweather Bold" pitchFamily="34" charset="0"/>
                <a:ea typeface="Merriweather Bold" pitchFamily="34" charset="-122"/>
                <a:cs typeface="Merriweather Bold" pitchFamily="34" charset="-120"/>
              </a:rPr>
              <a:t>Презентация партнерам</a:t>
            </a:r>
            <a:endParaRPr lang="en-US" dirty="0"/>
          </a:p>
        </p:txBody>
      </p:sp>
      <p:sp>
        <p:nvSpPr>
          <p:cNvPr id="19" name="Text 17"/>
          <p:cNvSpPr/>
          <p:nvPr/>
        </p:nvSpPr>
        <p:spPr>
          <a:xfrm>
            <a:off x="541496" y="3847505"/>
            <a:ext cx="5922764" cy="495300"/>
          </a:xfrm>
          <a:prstGeom prst="rect">
            <a:avLst/>
          </a:prstGeom>
          <a:noFill/>
          <a:ln/>
        </p:spPr>
        <p:txBody>
          <a:bodyPr wrap="square" lIns="0" tIns="0" rIns="0" bIns="0" rtlCol="0" anchor="t"/>
          <a:lstStyle/>
          <a:p>
            <a:pPr marL="0" indent="0" algn="r">
              <a:lnSpc>
                <a:spcPts val="1900"/>
              </a:lnSpc>
              <a:buNone/>
            </a:pPr>
            <a:r>
              <a:rPr lang="en-US" sz="1600" dirty="0" err="1">
                <a:solidFill>
                  <a:srgbClr val="403C4E"/>
                </a:solidFill>
                <a:latin typeface="Open Sans" pitchFamily="34" charset="0"/>
                <a:ea typeface="Open Sans" pitchFamily="34" charset="-122"/>
                <a:cs typeface="Open Sans" pitchFamily="34" charset="-120"/>
              </a:rPr>
              <a:t>Представление</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результатов</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исследования</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партнерам</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проекта</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для</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согласования</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дальнейших</a:t>
            </a:r>
            <a:r>
              <a:rPr lang="en-US" sz="1600" dirty="0">
                <a:solidFill>
                  <a:srgbClr val="403C4E"/>
                </a:solidFill>
                <a:latin typeface="Open Sans" pitchFamily="34" charset="0"/>
                <a:ea typeface="Open Sans" pitchFamily="34" charset="-122"/>
                <a:cs typeface="Open Sans" pitchFamily="34" charset="-120"/>
              </a:rPr>
              <a:t> </a:t>
            </a:r>
            <a:r>
              <a:rPr lang="en-US" sz="1600" dirty="0" err="1">
                <a:solidFill>
                  <a:srgbClr val="403C4E"/>
                </a:solidFill>
                <a:latin typeface="Open Sans" pitchFamily="34" charset="0"/>
                <a:ea typeface="Open Sans" pitchFamily="34" charset="-122"/>
                <a:cs typeface="Open Sans" pitchFamily="34" charset="-120"/>
              </a:rPr>
              <a:t>действий</a:t>
            </a:r>
            <a:r>
              <a:rPr lang="en-US" sz="1600" dirty="0">
                <a:solidFill>
                  <a:srgbClr val="403C4E"/>
                </a:solidFill>
                <a:latin typeface="Open Sans" pitchFamily="34" charset="0"/>
                <a:ea typeface="Open Sans" pitchFamily="34" charset="-122"/>
                <a:cs typeface="Open Sans" pitchFamily="34" charset="-120"/>
              </a:rPr>
              <a:t>.</a:t>
            </a:r>
            <a:endParaRPr lang="en-US" sz="1600" dirty="0"/>
          </a:p>
        </p:txBody>
      </p:sp>
      <p:sp>
        <p:nvSpPr>
          <p:cNvPr id="20" name="Shape 18"/>
          <p:cNvSpPr/>
          <p:nvPr/>
        </p:nvSpPr>
        <p:spPr>
          <a:xfrm>
            <a:off x="7466409" y="4391382"/>
            <a:ext cx="541496" cy="22860"/>
          </a:xfrm>
          <a:prstGeom prst="roundRect">
            <a:avLst>
              <a:gd name="adj" fmla="val 284283"/>
            </a:avLst>
          </a:prstGeom>
          <a:solidFill>
            <a:srgbClr val="E5BEB2"/>
          </a:solidFill>
          <a:ln/>
        </p:spPr>
      </p:sp>
      <p:sp>
        <p:nvSpPr>
          <p:cNvPr id="21" name="Shape 19"/>
          <p:cNvSpPr/>
          <p:nvPr/>
        </p:nvSpPr>
        <p:spPr>
          <a:xfrm>
            <a:off x="7141131" y="4228743"/>
            <a:ext cx="348139" cy="348139"/>
          </a:xfrm>
          <a:prstGeom prst="roundRect">
            <a:avLst>
              <a:gd name="adj" fmla="val 18667"/>
            </a:avLst>
          </a:prstGeom>
          <a:solidFill>
            <a:srgbClr val="FFD8CC"/>
          </a:solidFill>
          <a:ln w="7620">
            <a:solidFill>
              <a:srgbClr val="E5BEB2"/>
            </a:solidFill>
            <a:prstDash val="solid"/>
          </a:ln>
        </p:spPr>
      </p:sp>
      <p:sp>
        <p:nvSpPr>
          <p:cNvPr id="22" name="Text 20"/>
          <p:cNvSpPr/>
          <p:nvPr/>
        </p:nvSpPr>
        <p:spPr>
          <a:xfrm>
            <a:off x="7238524" y="4286726"/>
            <a:ext cx="153353"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4</a:t>
            </a:r>
            <a:endParaRPr lang="en-US" sz="2400" dirty="0"/>
          </a:p>
        </p:txBody>
      </p:sp>
      <p:sp>
        <p:nvSpPr>
          <p:cNvPr id="23" name="Text 21"/>
          <p:cNvSpPr/>
          <p:nvPr/>
        </p:nvSpPr>
        <p:spPr>
          <a:xfrm>
            <a:off x="8166140" y="4209336"/>
            <a:ext cx="4496564" cy="241697"/>
          </a:xfrm>
          <a:prstGeom prst="rect">
            <a:avLst/>
          </a:prstGeom>
          <a:noFill/>
          <a:ln/>
        </p:spPr>
        <p:txBody>
          <a:bodyPr wrap="none" lIns="0" tIns="0" rIns="0" bIns="0" rtlCol="0" anchor="t"/>
          <a:lstStyle/>
          <a:p>
            <a:pPr marL="0" indent="0" algn="l">
              <a:lnSpc>
                <a:spcPts val="1900"/>
              </a:lnSpc>
              <a:buNone/>
            </a:pPr>
            <a:r>
              <a:rPr lang="en-US" b="1" dirty="0" err="1">
                <a:solidFill>
                  <a:srgbClr val="403C4E"/>
                </a:solidFill>
                <a:latin typeface="Merriweather Bold" pitchFamily="34" charset="0"/>
                <a:ea typeface="Merriweather Bold" pitchFamily="34" charset="-122"/>
                <a:cs typeface="Merriweather Bold" pitchFamily="34" charset="-120"/>
              </a:rPr>
              <a:t>Разработка</a:t>
            </a:r>
            <a:r>
              <a:rPr lang="en-US" b="1" dirty="0">
                <a:solidFill>
                  <a:srgbClr val="403C4E"/>
                </a:solidFill>
                <a:latin typeface="Merriweather Bold" pitchFamily="34" charset="0"/>
                <a:ea typeface="Merriweather Bold" pitchFamily="34" charset="-122"/>
                <a:cs typeface="Merriweather Bold" pitchFamily="34" charset="-120"/>
              </a:rPr>
              <a:t> </a:t>
            </a:r>
            <a:r>
              <a:rPr lang="ru-RU" b="1" dirty="0">
                <a:solidFill>
                  <a:srgbClr val="403C4E"/>
                </a:solidFill>
                <a:latin typeface="Merriweather Bold" pitchFamily="34" charset="0"/>
                <a:ea typeface="Merriweather Bold" pitchFamily="34" charset="-122"/>
                <a:cs typeface="Merriweather Bold" pitchFamily="34" charset="-120"/>
              </a:rPr>
              <a:t>содержания мастер-классов </a:t>
            </a:r>
            <a:endParaRPr lang="en-US" dirty="0"/>
          </a:p>
        </p:txBody>
      </p:sp>
      <p:sp>
        <p:nvSpPr>
          <p:cNvPr id="24" name="Text 22"/>
          <p:cNvSpPr/>
          <p:nvPr/>
        </p:nvSpPr>
        <p:spPr>
          <a:xfrm>
            <a:off x="8166140" y="4543782"/>
            <a:ext cx="5922764" cy="495300"/>
          </a:xfrm>
          <a:prstGeom prst="rect">
            <a:avLst/>
          </a:prstGeom>
          <a:noFill/>
          <a:ln/>
        </p:spPr>
        <p:txBody>
          <a:bodyPr wrap="square" lIns="0" tIns="0" rIns="0" bIns="0" rtlCol="0" anchor="t"/>
          <a:lstStyle/>
          <a:p>
            <a:pPr marL="0" indent="0" algn="l">
              <a:lnSpc>
                <a:spcPts val="1900"/>
              </a:lnSpc>
              <a:buNone/>
            </a:pPr>
            <a:r>
              <a:rPr lang="ru-RU" sz="2000" dirty="0"/>
              <a:t>Разработка мастер-классов по заявленным темам</a:t>
            </a:r>
            <a:endParaRPr lang="en-US" sz="2000" dirty="0"/>
          </a:p>
        </p:txBody>
      </p:sp>
      <p:sp>
        <p:nvSpPr>
          <p:cNvPr id="25" name="Shape 23"/>
          <p:cNvSpPr/>
          <p:nvPr/>
        </p:nvSpPr>
        <p:spPr>
          <a:xfrm>
            <a:off x="6622494" y="5087660"/>
            <a:ext cx="541496" cy="22860"/>
          </a:xfrm>
          <a:prstGeom prst="roundRect">
            <a:avLst>
              <a:gd name="adj" fmla="val 284283"/>
            </a:avLst>
          </a:prstGeom>
          <a:solidFill>
            <a:srgbClr val="E5BEB2"/>
          </a:solidFill>
          <a:ln/>
        </p:spPr>
      </p:sp>
      <p:sp>
        <p:nvSpPr>
          <p:cNvPr id="26" name="Shape 24"/>
          <p:cNvSpPr/>
          <p:nvPr/>
        </p:nvSpPr>
        <p:spPr>
          <a:xfrm>
            <a:off x="7141131" y="4925020"/>
            <a:ext cx="348139" cy="348139"/>
          </a:xfrm>
          <a:prstGeom prst="roundRect">
            <a:avLst>
              <a:gd name="adj" fmla="val 18667"/>
            </a:avLst>
          </a:prstGeom>
          <a:solidFill>
            <a:srgbClr val="FFD8CC"/>
          </a:solidFill>
          <a:ln w="7620">
            <a:solidFill>
              <a:srgbClr val="E5BEB2"/>
            </a:solidFill>
            <a:prstDash val="solid"/>
          </a:ln>
        </p:spPr>
      </p:sp>
      <p:sp>
        <p:nvSpPr>
          <p:cNvPr id="27" name="Text 25"/>
          <p:cNvSpPr/>
          <p:nvPr/>
        </p:nvSpPr>
        <p:spPr>
          <a:xfrm>
            <a:off x="7244120" y="4983004"/>
            <a:ext cx="142042"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5</a:t>
            </a:r>
            <a:endParaRPr lang="en-US" sz="2400" dirty="0"/>
          </a:p>
        </p:txBody>
      </p:sp>
      <p:sp>
        <p:nvSpPr>
          <p:cNvPr id="30" name="Shape 28"/>
          <p:cNvSpPr/>
          <p:nvPr/>
        </p:nvSpPr>
        <p:spPr>
          <a:xfrm>
            <a:off x="7466409" y="5783937"/>
            <a:ext cx="541496" cy="22860"/>
          </a:xfrm>
          <a:prstGeom prst="roundRect">
            <a:avLst>
              <a:gd name="adj" fmla="val 284283"/>
            </a:avLst>
          </a:prstGeom>
          <a:solidFill>
            <a:srgbClr val="E5BEB2"/>
          </a:solidFill>
          <a:ln/>
        </p:spPr>
      </p:sp>
      <p:sp>
        <p:nvSpPr>
          <p:cNvPr id="31" name="Shape 29"/>
          <p:cNvSpPr/>
          <p:nvPr/>
        </p:nvSpPr>
        <p:spPr>
          <a:xfrm>
            <a:off x="7141131" y="5621298"/>
            <a:ext cx="348139" cy="348139"/>
          </a:xfrm>
          <a:prstGeom prst="roundRect">
            <a:avLst>
              <a:gd name="adj" fmla="val 18667"/>
            </a:avLst>
          </a:prstGeom>
          <a:solidFill>
            <a:srgbClr val="FFD8CC"/>
          </a:solidFill>
          <a:ln w="7620">
            <a:solidFill>
              <a:srgbClr val="E5BEB2"/>
            </a:solidFill>
            <a:prstDash val="solid"/>
          </a:ln>
        </p:spPr>
      </p:sp>
      <p:sp>
        <p:nvSpPr>
          <p:cNvPr id="32" name="Text 30"/>
          <p:cNvSpPr/>
          <p:nvPr/>
        </p:nvSpPr>
        <p:spPr>
          <a:xfrm>
            <a:off x="7237333" y="5679281"/>
            <a:ext cx="155734" cy="232053"/>
          </a:xfrm>
          <a:prstGeom prst="rect">
            <a:avLst/>
          </a:prstGeom>
          <a:noFill/>
          <a:ln/>
        </p:spPr>
        <p:txBody>
          <a:bodyPr wrap="none" lIns="0" tIns="0" rIns="0" bIns="0" rtlCol="0" anchor="t"/>
          <a:lstStyle/>
          <a:p>
            <a:pPr marL="0" indent="0" algn="ctr">
              <a:lnSpc>
                <a:spcPts val="1800"/>
              </a:lnSpc>
              <a:buNone/>
            </a:pPr>
            <a:r>
              <a:rPr lang="en-US" sz="2400" b="1" dirty="0">
                <a:solidFill>
                  <a:srgbClr val="403C4E"/>
                </a:solidFill>
                <a:latin typeface="Merriweather Bold" pitchFamily="34" charset="0"/>
                <a:ea typeface="Merriweather Bold" pitchFamily="34" charset="-122"/>
                <a:cs typeface="Merriweather Bold" pitchFamily="34" charset="-120"/>
              </a:rPr>
              <a:t>6</a:t>
            </a:r>
            <a:endParaRPr lang="en-US" sz="2400" dirty="0"/>
          </a:p>
        </p:txBody>
      </p:sp>
      <p:sp>
        <p:nvSpPr>
          <p:cNvPr id="33" name="Text 31"/>
          <p:cNvSpPr/>
          <p:nvPr/>
        </p:nvSpPr>
        <p:spPr>
          <a:xfrm>
            <a:off x="3502878" y="4675783"/>
            <a:ext cx="2987278" cy="241697"/>
          </a:xfrm>
          <a:prstGeom prst="rect">
            <a:avLst/>
          </a:prstGeom>
          <a:noFill/>
          <a:ln/>
        </p:spPr>
        <p:txBody>
          <a:bodyPr wrap="none" lIns="0" tIns="0" rIns="0" bIns="0" rtlCol="0" anchor="t"/>
          <a:lstStyle/>
          <a:p>
            <a:pPr marL="0" indent="0" algn="l">
              <a:lnSpc>
                <a:spcPts val="1900"/>
              </a:lnSpc>
              <a:buNone/>
            </a:pPr>
            <a:r>
              <a:rPr lang="en-US" b="1" dirty="0">
                <a:solidFill>
                  <a:srgbClr val="403C4E"/>
                </a:solidFill>
                <a:latin typeface="Merriweather Bold" pitchFamily="34" charset="0"/>
                <a:ea typeface="Merriweather Bold" pitchFamily="34" charset="-122"/>
                <a:cs typeface="Merriweather Bold" pitchFamily="34" charset="-120"/>
              </a:rPr>
              <a:t>Проведение мастер-классов</a:t>
            </a:r>
            <a:endParaRPr lang="en-US" dirty="0"/>
          </a:p>
        </p:txBody>
      </p:sp>
      <p:sp>
        <p:nvSpPr>
          <p:cNvPr id="34" name="Text 32"/>
          <p:cNvSpPr/>
          <p:nvPr/>
        </p:nvSpPr>
        <p:spPr>
          <a:xfrm>
            <a:off x="659665" y="4974590"/>
            <a:ext cx="5922764" cy="495300"/>
          </a:xfrm>
          <a:prstGeom prst="rect">
            <a:avLst/>
          </a:prstGeom>
          <a:noFill/>
          <a:ln/>
        </p:spPr>
        <p:txBody>
          <a:bodyPr wrap="square" lIns="0" tIns="0" rIns="0" bIns="0" rtlCol="0" anchor="t"/>
          <a:lstStyle/>
          <a:p>
            <a:pPr marL="0" indent="0" algn="l">
              <a:lnSpc>
                <a:spcPts val="1900"/>
              </a:lnSpc>
              <a:buNone/>
            </a:pPr>
            <a:r>
              <a:rPr lang="en-US" sz="1600" dirty="0">
                <a:solidFill>
                  <a:srgbClr val="403C4E"/>
                </a:solidFill>
                <a:latin typeface="Open Sans" pitchFamily="34" charset="0"/>
                <a:ea typeface="Open Sans" pitchFamily="34" charset="-122"/>
                <a:cs typeface="Open Sans" pitchFamily="34" charset="-120"/>
              </a:rPr>
              <a:t>Организация и проведение серии мастер-классов для родителей детей с ООП.</a:t>
            </a:r>
            <a:endParaRPr lang="en-US" sz="1600" dirty="0"/>
          </a:p>
        </p:txBody>
      </p:sp>
      <p:sp>
        <p:nvSpPr>
          <p:cNvPr id="38" name="Text 36"/>
          <p:cNvSpPr/>
          <p:nvPr/>
        </p:nvSpPr>
        <p:spPr>
          <a:xfrm>
            <a:off x="8148719" y="5436552"/>
            <a:ext cx="2113002" cy="241697"/>
          </a:xfrm>
          <a:prstGeom prst="rect">
            <a:avLst/>
          </a:prstGeom>
          <a:noFill/>
          <a:ln/>
        </p:spPr>
        <p:txBody>
          <a:bodyPr wrap="none" lIns="0" tIns="0" rIns="0" bIns="0" rtlCol="0" anchor="t"/>
          <a:lstStyle/>
          <a:p>
            <a:pPr marL="0" indent="0" algn="r">
              <a:lnSpc>
                <a:spcPts val="1900"/>
              </a:lnSpc>
              <a:buNone/>
            </a:pPr>
            <a:r>
              <a:rPr lang="en-US" b="1" dirty="0">
                <a:solidFill>
                  <a:srgbClr val="403C4E"/>
                </a:solidFill>
                <a:latin typeface="Merriweather Bold" pitchFamily="34" charset="0"/>
                <a:ea typeface="Merriweather Bold" pitchFamily="34" charset="-122"/>
                <a:cs typeface="Merriweather Bold" pitchFamily="34" charset="-120"/>
              </a:rPr>
              <a:t>Оценка результатов</a:t>
            </a:r>
            <a:endParaRPr lang="en-US" dirty="0"/>
          </a:p>
        </p:txBody>
      </p:sp>
      <p:sp>
        <p:nvSpPr>
          <p:cNvPr id="39" name="Text 37"/>
          <p:cNvSpPr/>
          <p:nvPr/>
        </p:nvSpPr>
        <p:spPr>
          <a:xfrm>
            <a:off x="8047971" y="5719683"/>
            <a:ext cx="5922764" cy="495300"/>
          </a:xfrm>
          <a:prstGeom prst="rect">
            <a:avLst/>
          </a:prstGeom>
          <a:noFill/>
          <a:ln/>
        </p:spPr>
        <p:txBody>
          <a:bodyPr wrap="square" lIns="0" tIns="0" rIns="0" bIns="0" rtlCol="0" anchor="t"/>
          <a:lstStyle/>
          <a:p>
            <a:pPr marL="0" indent="0">
              <a:lnSpc>
                <a:spcPts val="1900"/>
              </a:lnSpc>
              <a:buNone/>
            </a:pPr>
            <a:r>
              <a:rPr lang="en-US" sz="1600" dirty="0">
                <a:solidFill>
                  <a:srgbClr val="403C4E"/>
                </a:solidFill>
                <a:latin typeface="Open Sans" pitchFamily="34" charset="0"/>
                <a:ea typeface="Open Sans" pitchFamily="34" charset="-122"/>
                <a:cs typeface="Open Sans" pitchFamily="34" charset="-120"/>
              </a:rPr>
              <a:t>Подведение итогов проекта, анализ обратной связи и определение направлений для дальнейшего развития.</a:t>
            </a:r>
            <a:endParaRPr lang="en-US" sz="1600" dirty="0"/>
          </a:p>
        </p:txBody>
      </p:sp>
      <p:sp>
        <p:nvSpPr>
          <p:cNvPr id="41" name="Прямоугольник 40">
            <a:extLst>
              <a:ext uri="{FF2B5EF4-FFF2-40B4-BE49-F238E27FC236}">
                <a16:creationId xmlns:a16="http://schemas.microsoft.com/office/drawing/2014/main" id="{AB33023C-73A5-464A-A2E7-E1365BC6AF9D}"/>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1985" y="650081"/>
            <a:ext cx="5352217" cy="573286"/>
          </a:xfrm>
          <a:prstGeom prst="rect">
            <a:avLst/>
          </a:prstGeom>
          <a:noFill/>
          <a:ln/>
        </p:spPr>
        <p:txBody>
          <a:bodyPr wrap="none" lIns="0" tIns="0" rIns="0" bIns="0" rtlCol="0" anchor="t"/>
          <a:lstStyle/>
          <a:p>
            <a:pPr marL="0" indent="0">
              <a:lnSpc>
                <a:spcPts val="4500"/>
              </a:lnSpc>
              <a:buNone/>
            </a:pPr>
            <a:r>
              <a:rPr lang="en-US" sz="3600" b="1" dirty="0">
                <a:solidFill>
                  <a:srgbClr val="403C4E"/>
                </a:solidFill>
                <a:latin typeface="Merriweather Bold" pitchFamily="34" charset="0"/>
                <a:ea typeface="Merriweather Bold" pitchFamily="34" charset="-122"/>
                <a:cs typeface="Merriweather Bold" pitchFamily="34" charset="-120"/>
              </a:rPr>
              <a:t>Вопросы к экспертам</a:t>
            </a:r>
            <a:endParaRPr lang="en-US" sz="3600" dirty="0"/>
          </a:p>
        </p:txBody>
      </p:sp>
      <p:pic>
        <p:nvPicPr>
          <p:cNvPr id="4" name="Image 0" descr="preencoded.png"/>
          <p:cNvPicPr>
            <a:picLocks noChangeAspect="1"/>
          </p:cNvPicPr>
          <p:nvPr/>
        </p:nvPicPr>
        <p:blipFill>
          <a:blip r:embed="rId3"/>
          <a:stretch>
            <a:fillRect/>
          </a:stretch>
        </p:blipFill>
        <p:spPr>
          <a:xfrm>
            <a:off x="641985" y="2383512"/>
            <a:ext cx="917258" cy="1467564"/>
          </a:xfrm>
          <a:prstGeom prst="rect">
            <a:avLst/>
          </a:prstGeom>
        </p:spPr>
      </p:pic>
      <p:sp>
        <p:nvSpPr>
          <p:cNvPr id="5" name="Text 2"/>
          <p:cNvSpPr/>
          <p:nvPr/>
        </p:nvSpPr>
        <p:spPr>
          <a:xfrm>
            <a:off x="1834396" y="2566868"/>
            <a:ext cx="3176945" cy="286583"/>
          </a:xfrm>
          <a:prstGeom prst="rect">
            <a:avLst/>
          </a:prstGeom>
          <a:noFill/>
          <a:ln/>
        </p:spPr>
        <p:txBody>
          <a:bodyPr wrap="none" lIns="0" tIns="0" rIns="0" bIns="0" rtlCol="0" anchor="t"/>
          <a:lstStyle/>
          <a:p>
            <a:pPr marL="0" indent="0" algn="l">
              <a:lnSpc>
                <a:spcPts val="2250"/>
              </a:lnSpc>
              <a:buNone/>
            </a:pPr>
            <a:r>
              <a:rPr lang="en-US" sz="1800" b="1" dirty="0">
                <a:solidFill>
                  <a:srgbClr val="403C4E"/>
                </a:solidFill>
                <a:latin typeface="Merriweather Bold" pitchFamily="34" charset="0"/>
                <a:ea typeface="Merriweather Bold" pitchFamily="34" charset="-122"/>
                <a:cs typeface="Merriweather Bold" pitchFamily="34" charset="-120"/>
              </a:rPr>
              <a:t>Грантовые возможности</a:t>
            </a:r>
            <a:endParaRPr lang="en-US" sz="1800" dirty="0"/>
          </a:p>
        </p:txBody>
      </p:sp>
      <p:sp>
        <p:nvSpPr>
          <p:cNvPr id="6" name="Text 3"/>
          <p:cNvSpPr/>
          <p:nvPr/>
        </p:nvSpPr>
        <p:spPr>
          <a:xfrm>
            <a:off x="1834396" y="2963466"/>
            <a:ext cx="12154019" cy="586978"/>
          </a:xfrm>
          <a:prstGeom prst="rect">
            <a:avLst/>
          </a:prstGeom>
          <a:noFill/>
          <a:ln/>
        </p:spPr>
        <p:txBody>
          <a:bodyPr wrap="square" lIns="0" tIns="0" rIns="0" bIns="0" rtlCol="0" anchor="t"/>
          <a:lstStyle/>
          <a:p>
            <a:pPr marL="0" indent="0" algn="l">
              <a:lnSpc>
                <a:spcPts val="2300"/>
              </a:lnSpc>
              <a:buNone/>
            </a:pPr>
            <a:r>
              <a:rPr lang="en-US" sz="1400" dirty="0">
                <a:solidFill>
                  <a:srgbClr val="403C4E"/>
                </a:solidFill>
                <a:latin typeface="Open Sans" pitchFamily="34" charset="0"/>
                <a:ea typeface="Open Sans" pitchFamily="34" charset="-122"/>
                <a:cs typeface="Open Sans" pitchFamily="34" charset="-120"/>
              </a:rPr>
              <a:t>В каких грантовых конкурсах мы можем принимать участие для получения дополнительного финансирования? Какие фонды и организации поддерживают проекты в сфере инклюзивного образования и поддержки семей с детьми с ООП?</a:t>
            </a:r>
            <a:endParaRPr lang="en-US" sz="1400" dirty="0"/>
          </a:p>
        </p:txBody>
      </p:sp>
      <p:pic>
        <p:nvPicPr>
          <p:cNvPr id="7" name="Image 1" descr="preencoded.png"/>
          <p:cNvPicPr>
            <a:picLocks noChangeAspect="1"/>
          </p:cNvPicPr>
          <p:nvPr/>
        </p:nvPicPr>
        <p:blipFill>
          <a:blip r:embed="rId4"/>
          <a:stretch>
            <a:fillRect/>
          </a:stretch>
        </p:blipFill>
        <p:spPr>
          <a:xfrm>
            <a:off x="641985" y="3851077"/>
            <a:ext cx="917258" cy="1467564"/>
          </a:xfrm>
          <a:prstGeom prst="rect">
            <a:avLst/>
          </a:prstGeom>
        </p:spPr>
      </p:pic>
      <p:sp>
        <p:nvSpPr>
          <p:cNvPr id="8" name="Text 4"/>
          <p:cNvSpPr/>
          <p:nvPr/>
        </p:nvSpPr>
        <p:spPr>
          <a:xfrm>
            <a:off x="1834396" y="4034433"/>
            <a:ext cx="2447925" cy="286583"/>
          </a:xfrm>
          <a:prstGeom prst="rect">
            <a:avLst/>
          </a:prstGeom>
          <a:noFill/>
          <a:ln/>
        </p:spPr>
        <p:txBody>
          <a:bodyPr wrap="none" lIns="0" tIns="0" rIns="0" bIns="0" rtlCol="0" anchor="t"/>
          <a:lstStyle/>
          <a:p>
            <a:pPr marL="0" indent="0" algn="l">
              <a:lnSpc>
                <a:spcPts val="2250"/>
              </a:lnSpc>
              <a:buNone/>
            </a:pPr>
            <a:r>
              <a:rPr lang="en-US" sz="1800" b="1" dirty="0">
                <a:solidFill>
                  <a:srgbClr val="403C4E"/>
                </a:solidFill>
                <a:latin typeface="Merriweather Bold" pitchFamily="34" charset="0"/>
                <a:ea typeface="Merriweather Bold" pitchFamily="34" charset="-122"/>
                <a:cs typeface="Merriweather Bold" pitchFamily="34" charset="-120"/>
              </a:rPr>
              <a:t>Расширение охвата</a:t>
            </a:r>
            <a:endParaRPr lang="en-US" sz="1800" dirty="0"/>
          </a:p>
        </p:txBody>
      </p:sp>
      <p:sp>
        <p:nvSpPr>
          <p:cNvPr id="9" name="Text 5"/>
          <p:cNvSpPr/>
          <p:nvPr/>
        </p:nvSpPr>
        <p:spPr>
          <a:xfrm>
            <a:off x="1834396" y="4431030"/>
            <a:ext cx="12154019" cy="586978"/>
          </a:xfrm>
          <a:prstGeom prst="rect">
            <a:avLst/>
          </a:prstGeom>
          <a:noFill/>
          <a:ln/>
        </p:spPr>
        <p:txBody>
          <a:bodyPr wrap="square" lIns="0" tIns="0" rIns="0" bIns="0" rtlCol="0" anchor="t"/>
          <a:lstStyle/>
          <a:p>
            <a:pPr marL="0" indent="0" algn="l">
              <a:lnSpc>
                <a:spcPts val="2300"/>
              </a:lnSpc>
              <a:buNone/>
            </a:pPr>
            <a:r>
              <a:rPr lang="en-US" sz="1400" dirty="0">
                <a:solidFill>
                  <a:srgbClr val="403C4E"/>
                </a:solidFill>
                <a:latin typeface="Open Sans" pitchFamily="34" charset="0"/>
                <a:ea typeface="Open Sans" pitchFamily="34" charset="-122"/>
                <a:cs typeface="Open Sans" pitchFamily="34" charset="-120"/>
              </a:rPr>
              <a:t>Каким образом мы можем привлечь большее количество семей с детьми с ООП? Какие каналы коммуникации и методы outreach наиболее эффективны для нашей целевой аудитории?</a:t>
            </a:r>
            <a:endParaRPr lang="en-US" sz="1400" dirty="0"/>
          </a:p>
        </p:txBody>
      </p:sp>
      <p:pic>
        <p:nvPicPr>
          <p:cNvPr id="10" name="Image 2" descr="preencoded.png"/>
          <p:cNvPicPr>
            <a:picLocks noChangeAspect="1"/>
          </p:cNvPicPr>
          <p:nvPr/>
        </p:nvPicPr>
        <p:blipFill>
          <a:blip r:embed="rId5"/>
          <a:stretch>
            <a:fillRect/>
          </a:stretch>
        </p:blipFill>
        <p:spPr>
          <a:xfrm>
            <a:off x="641985" y="5318641"/>
            <a:ext cx="917258" cy="1467564"/>
          </a:xfrm>
          <a:prstGeom prst="rect">
            <a:avLst/>
          </a:prstGeom>
        </p:spPr>
      </p:pic>
      <p:sp>
        <p:nvSpPr>
          <p:cNvPr id="11" name="Text 6"/>
          <p:cNvSpPr/>
          <p:nvPr/>
        </p:nvSpPr>
        <p:spPr>
          <a:xfrm>
            <a:off x="1834396" y="5501997"/>
            <a:ext cx="3017163" cy="286583"/>
          </a:xfrm>
          <a:prstGeom prst="rect">
            <a:avLst/>
          </a:prstGeom>
          <a:noFill/>
          <a:ln/>
        </p:spPr>
        <p:txBody>
          <a:bodyPr wrap="none" lIns="0" tIns="0" rIns="0" bIns="0" rtlCol="0" anchor="t"/>
          <a:lstStyle/>
          <a:p>
            <a:pPr marL="0" indent="0" algn="l">
              <a:lnSpc>
                <a:spcPts val="2250"/>
              </a:lnSpc>
              <a:buNone/>
            </a:pPr>
            <a:endParaRPr lang="en-US" sz="1800" dirty="0"/>
          </a:p>
        </p:txBody>
      </p:sp>
      <p:sp>
        <p:nvSpPr>
          <p:cNvPr id="12" name="Text 7"/>
          <p:cNvSpPr/>
          <p:nvPr/>
        </p:nvSpPr>
        <p:spPr>
          <a:xfrm>
            <a:off x="1834396" y="5392976"/>
            <a:ext cx="12154019" cy="1092596"/>
          </a:xfrm>
          <a:prstGeom prst="rect">
            <a:avLst/>
          </a:prstGeom>
          <a:noFill/>
          <a:ln/>
        </p:spPr>
        <p:txBody>
          <a:bodyPr wrap="square" lIns="0" tIns="0" rIns="0" bIns="0" rtlCol="0" anchor="t"/>
          <a:lstStyle/>
          <a:p>
            <a:pPr marL="0" indent="0" algn="l">
              <a:lnSpc>
                <a:spcPts val="2300"/>
              </a:lnSpc>
              <a:buNone/>
            </a:pPr>
            <a:endParaRPr lang="en-US" sz="1400" dirty="0"/>
          </a:p>
        </p:txBody>
      </p:sp>
      <p:sp>
        <p:nvSpPr>
          <p:cNvPr id="14" name="Прямоугольник 13">
            <a:extLst>
              <a:ext uri="{FF2B5EF4-FFF2-40B4-BE49-F238E27FC236}">
                <a16:creationId xmlns:a16="http://schemas.microsoft.com/office/drawing/2014/main" id="{BE207AD7-0DD9-45B1-B3E7-04F0CA6D0106}"/>
              </a:ext>
            </a:extLst>
          </p:cNvPr>
          <p:cNvSpPr/>
          <p:nvPr/>
        </p:nvSpPr>
        <p:spPr>
          <a:xfrm>
            <a:off x="12662704" y="7720053"/>
            <a:ext cx="1955078" cy="47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a:extLst>
              <a:ext uri="{FF2B5EF4-FFF2-40B4-BE49-F238E27FC236}">
                <a16:creationId xmlns:a16="http://schemas.microsoft.com/office/drawing/2014/main" id="{6465C036-D892-45FC-A536-FB821A81727C}"/>
              </a:ext>
            </a:extLst>
          </p:cNvPr>
          <p:cNvSpPr txBox="1"/>
          <p:nvPr/>
        </p:nvSpPr>
        <p:spPr>
          <a:xfrm>
            <a:off x="2286000" y="5645288"/>
            <a:ext cx="787400" cy="707886"/>
          </a:xfrm>
          <a:prstGeom prst="rect">
            <a:avLst/>
          </a:prstGeom>
          <a:noFill/>
        </p:spPr>
        <p:txBody>
          <a:bodyPr wrap="square" rtlCol="0">
            <a:spAutoFit/>
          </a:bodyPr>
          <a:lstStyle/>
          <a:p>
            <a:r>
              <a:rPr lang="ru-RU" sz="4000" b="1"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97456" y="2642473"/>
            <a:ext cx="7949089" cy="2944654"/>
          </a:xfrm>
          <a:prstGeom prst="rect">
            <a:avLst/>
          </a:prstGeom>
          <a:noFill/>
          <a:ln/>
        </p:spPr>
        <p:txBody>
          <a:bodyPr wrap="square" lIns="0" tIns="0" rIns="0" bIns="0" rtlCol="0" anchor="t"/>
          <a:lstStyle/>
          <a:p>
            <a:pPr marL="0" indent="0">
              <a:lnSpc>
                <a:spcPts val="5750"/>
              </a:lnSpc>
              <a:buNone/>
            </a:pPr>
            <a:r>
              <a:rPr lang="en-US" sz="4600" b="1" dirty="0">
                <a:solidFill>
                  <a:srgbClr val="403C4E"/>
                </a:solidFill>
                <a:latin typeface="Merriweather Bold" pitchFamily="34" charset="0"/>
                <a:ea typeface="Merriweather Bold" pitchFamily="34" charset="-122"/>
                <a:cs typeface="Merriweather Bold" pitchFamily="34" charset="-120"/>
              </a:rPr>
              <a:t>Школа для родителей детей с особыми образовательными потребностями</a:t>
            </a:r>
            <a:endParaRPr lang="en-US" sz="4600" dirty="0"/>
          </a:p>
        </p:txBody>
      </p:sp>
      <p:sp>
        <p:nvSpPr>
          <p:cNvPr id="4" name="Text 1"/>
          <p:cNvSpPr/>
          <p:nvPr/>
        </p:nvSpPr>
        <p:spPr>
          <a:xfrm>
            <a:off x="597456" y="4008120"/>
            <a:ext cx="7949089" cy="1638776"/>
          </a:xfrm>
          <a:prstGeom prst="rect">
            <a:avLst/>
          </a:prstGeom>
          <a:noFill/>
          <a:ln/>
        </p:spPr>
        <p:txBody>
          <a:bodyPr wrap="square" lIns="0" tIns="0" rIns="0" bIns="0" rtlCol="0" anchor="t"/>
          <a:lstStyle/>
          <a:p>
            <a:pPr marL="0" indent="0">
              <a:lnSpc>
                <a:spcPts val="2150"/>
              </a:lnSpc>
              <a:buNone/>
            </a:pPr>
            <a:endParaRPr lang="en-US" sz="1300" dirty="0"/>
          </a:p>
        </p:txBody>
      </p:sp>
      <p:sp>
        <p:nvSpPr>
          <p:cNvPr id="5" name="Text 2"/>
          <p:cNvSpPr/>
          <p:nvPr/>
        </p:nvSpPr>
        <p:spPr>
          <a:xfrm>
            <a:off x="597456" y="5838944"/>
            <a:ext cx="7949089" cy="1092518"/>
          </a:xfrm>
          <a:prstGeom prst="rect">
            <a:avLst/>
          </a:prstGeom>
          <a:noFill/>
          <a:ln/>
        </p:spPr>
        <p:txBody>
          <a:bodyPr wrap="square" lIns="0" tIns="0" rIns="0" bIns="0" rtlCol="0" anchor="t"/>
          <a:lstStyle/>
          <a:p>
            <a:pPr marL="0" indent="0">
              <a:lnSpc>
                <a:spcPts val="2150"/>
              </a:lnSpc>
              <a:buNone/>
            </a:pPr>
            <a:endParaRPr lang="en-US" sz="1300" dirty="0"/>
          </a:p>
        </p:txBody>
      </p:sp>
      <p:pic>
        <p:nvPicPr>
          <p:cNvPr id="7" name="Рисунок 6">
            <a:extLst>
              <a:ext uri="{FF2B5EF4-FFF2-40B4-BE49-F238E27FC236}">
                <a16:creationId xmlns:a16="http://schemas.microsoft.com/office/drawing/2014/main" id="{71BE7F93-3692-498F-B40C-26837A98E7FC}"/>
              </a:ext>
            </a:extLst>
          </p:cNvPr>
          <p:cNvPicPr>
            <a:picLocks noChangeAspect="1"/>
          </p:cNvPicPr>
          <p:nvPr/>
        </p:nvPicPr>
        <p:blipFill>
          <a:blip r:embed="rId3"/>
          <a:stretch>
            <a:fillRect/>
          </a:stretch>
        </p:blipFill>
        <p:spPr>
          <a:xfrm>
            <a:off x="9848850" y="889451"/>
            <a:ext cx="3506043" cy="3506043"/>
          </a:xfrm>
          <a:prstGeom prst="rect">
            <a:avLst/>
          </a:prstGeom>
        </p:spPr>
      </p:pic>
      <p:pic>
        <p:nvPicPr>
          <p:cNvPr id="8" name="Рисунок 7">
            <a:extLst>
              <a:ext uri="{FF2B5EF4-FFF2-40B4-BE49-F238E27FC236}">
                <a16:creationId xmlns:a16="http://schemas.microsoft.com/office/drawing/2014/main" id="{7853DF1A-5799-47E6-9DE8-CB54C9596C50}"/>
              </a:ext>
            </a:extLst>
          </p:cNvPr>
          <p:cNvPicPr>
            <a:picLocks noChangeAspect="1"/>
          </p:cNvPicPr>
          <p:nvPr/>
        </p:nvPicPr>
        <p:blipFill>
          <a:blip r:embed="rId4"/>
          <a:stretch>
            <a:fillRect/>
          </a:stretch>
        </p:blipFill>
        <p:spPr>
          <a:xfrm>
            <a:off x="10249743" y="4591893"/>
            <a:ext cx="3105150" cy="3105150"/>
          </a:xfrm>
          <a:prstGeom prst="rect">
            <a:avLst/>
          </a:prstGeom>
        </p:spPr>
      </p:pic>
      <p:pic>
        <p:nvPicPr>
          <p:cNvPr id="2" name="Рисунок 1">
            <a:extLst>
              <a:ext uri="{FF2B5EF4-FFF2-40B4-BE49-F238E27FC236}">
                <a16:creationId xmlns:a16="http://schemas.microsoft.com/office/drawing/2014/main" id="{82AB399C-B2E1-4F78-9B2C-F7D9DBD93F36}"/>
              </a:ext>
            </a:extLst>
          </p:cNvPr>
          <p:cNvPicPr>
            <a:picLocks noChangeAspect="1"/>
          </p:cNvPicPr>
          <p:nvPr/>
        </p:nvPicPr>
        <p:blipFill>
          <a:blip r:embed="rId5"/>
          <a:stretch>
            <a:fillRect/>
          </a:stretch>
        </p:blipFill>
        <p:spPr>
          <a:xfrm>
            <a:off x="7193666" y="5116876"/>
            <a:ext cx="2343873" cy="2343873"/>
          </a:xfrm>
          <a:prstGeom prst="rect">
            <a:avLst/>
          </a:prstGeom>
        </p:spPr>
      </p:pic>
      <p:sp>
        <p:nvSpPr>
          <p:cNvPr id="6" name="TextBox 5">
            <a:extLst>
              <a:ext uri="{FF2B5EF4-FFF2-40B4-BE49-F238E27FC236}">
                <a16:creationId xmlns:a16="http://schemas.microsoft.com/office/drawing/2014/main" id="{D28135ED-B2AB-4FCD-887A-5B75A50CA5B8}"/>
              </a:ext>
            </a:extLst>
          </p:cNvPr>
          <p:cNvSpPr txBox="1"/>
          <p:nvPr/>
        </p:nvSpPr>
        <p:spPr>
          <a:xfrm>
            <a:off x="7886289" y="7435433"/>
            <a:ext cx="1273215" cy="523220"/>
          </a:xfrm>
          <a:prstGeom prst="rect">
            <a:avLst/>
          </a:prstGeom>
          <a:noFill/>
        </p:spPr>
        <p:txBody>
          <a:bodyPr wrap="square" rtlCol="0">
            <a:spAutoFit/>
          </a:bodyPr>
          <a:lstStyle/>
          <a:p>
            <a:r>
              <a:rPr lang="ru-RU" sz="2800" b="1" dirty="0">
                <a:solidFill>
                  <a:srgbClr val="FF0000"/>
                </a:solidFill>
              </a:rPr>
              <a:t>20.35</a:t>
            </a:r>
          </a:p>
        </p:txBody>
      </p:sp>
      <p:sp>
        <p:nvSpPr>
          <p:cNvPr id="9" name="TextBox 8">
            <a:extLst>
              <a:ext uri="{FF2B5EF4-FFF2-40B4-BE49-F238E27FC236}">
                <a16:creationId xmlns:a16="http://schemas.microsoft.com/office/drawing/2014/main" id="{7048C074-83B5-4EBE-B83F-78D38F91B0FE}"/>
              </a:ext>
            </a:extLst>
          </p:cNvPr>
          <p:cNvSpPr txBox="1"/>
          <p:nvPr/>
        </p:nvSpPr>
        <p:spPr>
          <a:xfrm>
            <a:off x="10984375" y="7435433"/>
            <a:ext cx="1828800" cy="369332"/>
          </a:xfrm>
          <a:prstGeom prst="rect">
            <a:avLst/>
          </a:prstGeom>
          <a:noFill/>
        </p:spPr>
        <p:txBody>
          <a:bodyPr wrap="square" rtlCol="0">
            <a:spAutoFit/>
          </a:bodyPr>
          <a:lstStyle/>
          <a:p>
            <a:r>
              <a:rPr lang="en-US" dirty="0"/>
              <a:t>Telegram </a:t>
            </a:r>
            <a:r>
              <a:rPr lang="ru-RU" dirty="0"/>
              <a:t>канал</a:t>
            </a:r>
          </a:p>
        </p:txBody>
      </p:sp>
    </p:spTree>
    <p:extLst>
      <p:ext uri="{BB962C8B-B14F-4D97-AF65-F5344CB8AC3E}">
        <p14:creationId xmlns:p14="http://schemas.microsoft.com/office/powerpoint/2010/main" val="2263807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669</Words>
  <Application>Microsoft Office PowerPoint</Application>
  <PresentationFormat>Произвольный</PresentationFormat>
  <Paragraphs>108</Paragraphs>
  <Slides>12</Slides>
  <Notes>12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Calibri Light</vt:lpstr>
      <vt:lpstr>Calibri</vt:lpstr>
      <vt:lpstr>Open Sans</vt:lpstr>
      <vt:lpstr>Nunito</vt:lpstr>
      <vt:lpstr>Arial</vt:lpstr>
      <vt:lpstr>Merriweather Bold</vt:lpstr>
      <vt:lpstr>Times New Roman</vt:lpstr>
      <vt:lpstr>Office Theme</vt:lpstr>
      <vt:lpstr>с5 Школа для родителей детей с особыми образовательными потребностями (ООП)</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Диана Сухаревская</cp:lastModifiedBy>
  <cp:revision>26</cp:revision>
  <dcterms:created xsi:type="dcterms:W3CDTF">2024-10-22T19:50:34Z</dcterms:created>
  <dcterms:modified xsi:type="dcterms:W3CDTF">2024-10-23T14:02:58Z</dcterms:modified>
</cp:coreProperties>
</file>