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8" r:id="rId11"/>
    <p:sldId id="265" r:id="rId12"/>
    <p:sldId id="266" r:id="rId13"/>
    <p:sldId id="267" r:id="rId14"/>
  </p:sldIdLst>
  <p:sldSz cx="12192000" cy="6858000"/>
  <p:notesSz cx="12192000" cy="6858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733">
          <p15:clr>
            <a:srgbClr val="A4A3A4"/>
          </p15:clr>
        </p15:guide>
        <p15:guide id="3" orient="horz" pos="150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14"/>
      </p:cViewPr>
      <p:guideLst>
        <p:guide orient="horz" pos="2160"/>
        <p:guide pos="73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   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shade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5DB-44A5-BECA-939DAE209CDC}"/>
              </c:ext>
            </c:extLst>
          </c:dPt>
          <c:dPt>
            <c:idx val="1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5DB-44A5-BECA-939DAE209CDC}"/>
              </c:ext>
            </c:extLst>
          </c:dPt>
          <c:dPt>
            <c:idx val="2"/>
            <c:bubble3D val="0"/>
            <c:spPr>
              <a:solidFill>
                <a:schemeClr val="accent1">
                  <a:tint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5DB-44A5-BECA-939DAE209CDC}"/>
              </c:ext>
            </c:extLst>
          </c:dPt>
          <c:cat>
            <c:strRef>
              <c:f>Лист1!$A$2:$A$4</c:f>
              <c:strCache>
                <c:ptCount val="3"/>
                <c:pt idx="0">
                  <c:v>Фермеры и мелкие производители сельскохозяйственной продукции</c:v>
                </c:pt>
                <c:pt idx="1">
                  <c:v>Частные покупатели </c:v>
                </c:pt>
                <c:pt idx="2">
                  <c:v>Рестораны, кафе и отели 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5.25</c:v>
                </c:pt>
                <c:pt idx="1">
                  <c:v>4.25</c:v>
                </c:pt>
                <c:pt idx="2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664-433B-BCAE-6C1FE3F39C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Gilroy"/>
        <a:ea typeface="Gilroy"/>
        <a:cs typeface="Arial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Необходимо кратко и чётко обосновать, почему ваш проект важен и нужен в настоящее время.</a:t>
            </a:r>
            <a:endParaRPr/>
          </a:p>
          <a:p>
            <a:pPr marL="228600" indent="0" algn="l">
              <a:buFont typeface="Arial"/>
              <a:buNone/>
              <a:defRPr/>
            </a:pPr>
            <a:r>
              <a:rPr lang="ru-RU"/>
              <a:t>1. </a:t>
            </a: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Опишите текущую ситуацию в вашей области. Укажите на тренды, изменения и новые вызовы.</a:t>
            </a:r>
            <a:endParaRPr/>
          </a:p>
          <a:p>
            <a:pPr marL="228600" indent="0" algn="l">
              <a:buFont typeface="Arial"/>
              <a:buNone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Например: "В последние годы в мире наблюдается значительный рост интереса к устойчивому развитию и экологически чистым технологиям."</a:t>
            </a:r>
            <a:endParaRPr/>
          </a:p>
          <a:p>
            <a:pPr marL="228600" indent="0" algn="l">
              <a:buFont typeface="Arial"/>
              <a:buNone/>
              <a:defRPr/>
            </a:pPr>
            <a:r>
              <a:rPr lang="ru-RU"/>
              <a:t>2. </a:t>
            </a: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Укажите на потребности рынка или общества, которые ваш проект удовлетворяет.</a:t>
            </a:r>
            <a:endParaRPr/>
          </a:p>
          <a:p>
            <a:pPr marL="228600" indent="0" algn="l">
              <a:buFont typeface="Arial"/>
              <a:buNone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Например: "Существует острая необходимость в инновационных решениях для переработки отходов, так как объемы отходов продолжают расти, создавая нагрузку на существующие системы.«</a:t>
            </a:r>
            <a:endParaRPr/>
          </a:p>
          <a:p>
            <a:pPr marL="228600" indent="0" algn="l">
              <a:buFont typeface="Arial"/>
              <a:buNone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3. Объясните, как проект влияет на общество, улучшая жизнь людей, решая важные социальные проблемы.</a:t>
            </a:r>
            <a:endParaRPr/>
          </a:p>
          <a:p>
            <a:pPr marL="228600" indent="0" algn="l">
              <a:buFont typeface="Arial"/>
              <a:buNone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Например: "Проект способствует снижению уровня загрязнения, что напрямую влияет на здоровье населения и качество жизни.«</a:t>
            </a:r>
            <a:endParaRPr/>
          </a:p>
          <a:p>
            <a:pPr marL="228600" indent="0" algn="l">
              <a:buFont typeface="Arial"/>
              <a:buNone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ИЛИ</a:t>
            </a:r>
            <a:endParaRPr/>
          </a:p>
          <a:p>
            <a:pPr marL="228600" indent="0" algn="l">
              <a:buFont typeface="Arial"/>
              <a:buNone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4. Опишите экономические выгоды, которые проект может принести, как для отдельных потребителей, так и для экономики в целом.</a:t>
            </a:r>
            <a:endParaRPr/>
          </a:p>
          <a:p>
            <a:pPr marL="228600" indent="0" algn="l">
              <a:buFont typeface="Arial"/>
              <a:buNone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Например: "Эффективная переработка отходов создаст новые рабочие места и может привести к экономии бюджетных средств на экологические программы."</a:t>
            </a:r>
            <a:endParaRPr/>
          </a:p>
          <a:p>
            <a:pPr marL="228600" indent="0" algn="l">
              <a:buFont typeface="Arial"/>
              <a:buNone/>
              <a:defRPr/>
            </a:pPr>
            <a:endParaRPr lang="ru-RU" b="0" i="0">
              <a:solidFill>
                <a:srgbClr val="0D0D0D"/>
              </a:solidFill>
              <a:highlight>
                <a:srgbClr val="FFFFFF"/>
              </a:highlight>
              <a:latin typeface="Söhne"/>
            </a:endParaRPr>
          </a:p>
          <a:p>
            <a:pPr marL="228600" indent="0" algn="l">
              <a:buFont typeface="Arial"/>
              <a:buNone/>
              <a:defRPr/>
            </a:pPr>
            <a:endParaRPr lang="ru-RU" b="0" i="0">
              <a:solidFill>
                <a:srgbClr val="0D0D0D"/>
              </a:solidFill>
              <a:highlight>
                <a:srgbClr val="FFFFFF"/>
              </a:highlight>
              <a:latin typeface="Söhne"/>
            </a:endParaRPr>
          </a:p>
          <a:p>
            <a:pPr>
              <a:defRPr/>
            </a:pPr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228600" indent="0" algn="l">
              <a:buFont typeface="Arial"/>
              <a:buNone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1. Опишите существующую проблему, которую решает ваш проект. Используйте статистику, факты и данные, чтобы подчеркнуть серьёзность проблемы.</a:t>
            </a:r>
            <a:endParaRPr/>
          </a:p>
          <a:p>
            <a:pPr marL="228600" indent="0" algn="l">
              <a:buFont typeface="Arial"/>
              <a:buNone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Например: "В России ежегодно производится 70 млн тонн мусора, из которых перерабатывается только 7%."</a:t>
            </a:r>
            <a:endParaRPr/>
          </a:p>
          <a:p>
            <a:pPr marL="228600" indent="0" algn="l">
              <a:buFont typeface="Arial"/>
              <a:buNone/>
              <a:defRPr/>
            </a:pPr>
            <a:r>
              <a:rPr lang="ru-RU"/>
              <a:t>2. У</a:t>
            </a: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кажите негативные последствия, если проблема не будет решена.</a:t>
            </a:r>
            <a:endParaRPr/>
          </a:p>
          <a:p>
            <a:pPr marL="228600" indent="0" algn="l">
              <a:buFont typeface="Arial"/>
              <a:buNone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Например: "Загрязнение окружающей среды увеличивается, что приводит к ухудшению здоровья населения и потерям биоразнообразия."</a:t>
            </a:r>
            <a:endParaRPr/>
          </a:p>
          <a:p>
            <a:pPr marL="228600" indent="0" algn="l">
              <a:buFont typeface="Arial"/>
              <a:buNone/>
              <a:defRPr/>
            </a:pPr>
            <a:r>
              <a:rPr lang="ru-RU"/>
              <a:t>3. </a:t>
            </a: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Опишите, какие текущие решения существуют и почему они недостаточны.</a:t>
            </a:r>
            <a:endParaRPr/>
          </a:p>
          <a:p>
            <a:pPr marL="228600" indent="0" algn="l">
              <a:buFont typeface="Arial"/>
              <a:buNone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Например: "Существующие методы переработки не справляются с объёмами мусора и требуют модернизации."</a:t>
            </a:r>
            <a:endParaRPr/>
          </a:p>
          <a:p>
            <a:pPr>
              <a:defRPr/>
            </a:pPr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228600" indent="0" algn="l">
              <a:buFont typeface="Arial"/>
              <a:buNone/>
              <a:defRPr/>
            </a:pPr>
            <a:r>
              <a:rPr lang="ru-RU"/>
              <a:t>1. </a:t>
            </a: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Представьте общее описание вашего решения, подчеркнув его уникальность.</a:t>
            </a:r>
            <a:endParaRPr/>
          </a:p>
          <a:p>
            <a:pPr marL="228600" indent="0" algn="l">
              <a:buFont typeface="Arial"/>
              <a:buNone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Например: "Наше решение (ваше название из п.1 паспорта) – это инновационная технология переработки отходов, которая использует биодеградируемые материалы и возобновляемые источники энергии."</a:t>
            </a:r>
            <a:endParaRPr/>
          </a:p>
          <a:p>
            <a:pPr marL="228600" indent="0" algn="l">
              <a:buFont typeface="Arial"/>
              <a:buNone/>
              <a:defRPr/>
            </a:pPr>
            <a:r>
              <a:rPr lang="ru-RU"/>
              <a:t>2. </a:t>
            </a: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Перечислите основные компоненты или этапы вашего решения.</a:t>
            </a:r>
            <a:endParaRPr/>
          </a:p>
          <a:p>
            <a:pPr marL="228600" indent="0" algn="l">
              <a:buFont typeface="Arial"/>
              <a:buNone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Например:</a:t>
            </a:r>
            <a:endParaRPr/>
          </a:p>
          <a:p>
            <a:pPr marL="742950" lvl="1" indent="-285750" algn="l">
              <a:buFont typeface="Arial"/>
              <a:buChar char="•"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Использование современных методов сортировки и обработки отходов.</a:t>
            </a:r>
            <a:endParaRPr/>
          </a:p>
          <a:p>
            <a:pPr marL="742950" lvl="1" indent="-285750" algn="l">
              <a:buFont typeface="Arial"/>
              <a:buChar char="•"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Внедрение энергоэффективных процессов.</a:t>
            </a:r>
            <a:endParaRPr/>
          </a:p>
          <a:p>
            <a:pPr marL="742950" lvl="1" indent="-285750" algn="l">
              <a:buFont typeface="Arial"/>
              <a:buChar char="•"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Создание замкнутого цикла переработки.</a:t>
            </a:r>
            <a:endParaRPr/>
          </a:p>
          <a:p>
            <a:pPr marL="228600" indent="0" algn="l">
              <a:buFont typeface="Arial"/>
              <a:buNone/>
              <a:defRPr/>
            </a:pPr>
            <a:r>
              <a:rPr lang="ru-RU"/>
              <a:t>3. </a:t>
            </a: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Схематично опишите, как работает ваше решение, объясните процессы и технологии.</a:t>
            </a:r>
            <a:endParaRPr/>
          </a:p>
          <a:p>
            <a:pPr marL="228600" indent="0" algn="l">
              <a:buFont typeface="Arial"/>
              <a:buNone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Например: "Технология включает несколько этапов: автоматическая сортировка, биологическая обработка органических отходов и переработка пластика в производственные материалы."</a:t>
            </a:r>
            <a:endParaRPr/>
          </a:p>
          <a:p>
            <a:pPr marL="228600" indent="0" algn="l">
              <a:buFont typeface="Arial"/>
              <a:buNone/>
              <a:defRPr/>
            </a:pPr>
            <a:r>
              <a:rPr lang="ru-RU"/>
              <a:t>4. </a:t>
            </a: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Укажите основные преимущества вашего решения по сравнению с текущими методами (аналогами).</a:t>
            </a:r>
            <a:endParaRPr/>
          </a:p>
          <a:p>
            <a:pPr marL="228600" indent="0" algn="l">
              <a:buFont typeface="Arial"/>
              <a:buNone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Например:</a:t>
            </a:r>
            <a:endParaRPr/>
          </a:p>
          <a:p>
            <a:pPr marL="742950" lvl="1" indent="-285750" algn="l">
              <a:buFont typeface="Arial"/>
              <a:buChar char="•"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Увеличение эффективности переработки на 50%.</a:t>
            </a:r>
            <a:endParaRPr/>
          </a:p>
          <a:p>
            <a:pPr marL="742950" lvl="1" indent="-285750" algn="l">
              <a:buFont typeface="Arial"/>
              <a:buChar char="•"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Снижение затрат на утилизацию отходов.</a:t>
            </a:r>
            <a:endParaRPr/>
          </a:p>
          <a:p>
            <a:pPr marL="742950" lvl="1" indent="-285750" algn="l">
              <a:buFont typeface="Arial"/>
              <a:buChar char="•"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Экологичность и минимальное воздействие на окружающую среду.</a:t>
            </a:r>
            <a:endParaRPr/>
          </a:p>
          <a:p>
            <a:pPr>
              <a:defRPr/>
            </a:pPr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457200" marR="0" lvl="0" indent="-2286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Перечислите основные целевые сегменты, на которых вы фокусируетесь. Для каждого сегмента предоставьте краткое описание по методу 5</a:t>
            </a:r>
            <a:r>
              <a:rPr lang="en-US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W</a:t>
            </a: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.</a:t>
            </a:r>
            <a:endParaRPr/>
          </a:p>
          <a:p>
            <a:pPr marL="457200" marR="0" lvl="0" indent="-2286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Используйте визуальные элементы для представления каждого сегмента. Это могут быть иконки, фотографии, графики и схемы.</a:t>
            </a:r>
            <a:endParaRPr/>
          </a:p>
          <a:p>
            <a:pPr marL="457200" marR="0" lvl="0" indent="-2286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lang="ru-RU" b="0" i="0">
              <a:solidFill>
                <a:srgbClr val="0D0D0D"/>
              </a:solidFill>
              <a:highlight>
                <a:srgbClr val="FFFFFF"/>
              </a:highlight>
              <a:latin typeface="Söhne"/>
            </a:endParaRPr>
          </a:p>
          <a:p>
            <a:pPr>
              <a:defRPr/>
            </a:pPr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228600" indent="0" algn="l">
              <a:buFont typeface="Arial"/>
              <a:buNone/>
              <a:defRPr/>
            </a:pPr>
            <a:r>
              <a:rPr lang="en-US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1</a:t>
            </a: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. Опишите, какой рынок вы исследуете – географическое положение (местный, региональный, национальный, глобальный) и сегменты (B2B, B2C).</a:t>
            </a:r>
            <a:endParaRPr/>
          </a:p>
          <a:p>
            <a:pPr marL="228600" indent="0" algn="l">
              <a:buFont typeface="Arial"/>
              <a:buNone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Например: "Наш целевой рынок – это рынок экологически чистых продуктов в России, с фокусом на потребителей среднего и высокого дохода.«</a:t>
            </a:r>
            <a:endParaRPr/>
          </a:p>
          <a:p>
            <a:pPr marL="228600" indent="0" algn="l">
              <a:buFont typeface="Arial"/>
              <a:buNone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2. Опишите кратко 3 главных тренда на рынке в 2024 году.</a:t>
            </a:r>
            <a:endParaRPr/>
          </a:p>
          <a:p>
            <a:pPr marL="228600" indent="0" algn="l">
              <a:buFont typeface="+mj-lt"/>
              <a:buNone/>
              <a:defRPr/>
            </a:pPr>
            <a:r>
              <a:rPr lang="ru-RU"/>
              <a:t>3. Посчитайте </a:t>
            </a: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размер рынка (TAM, SAM, SOM), используя отчеты, статистику:</a:t>
            </a:r>
            <a:endParaRPr/>
          </a:p>
          <a:p>
            <a:pPr marL="742950" lvl="1" indent="-285750" algn="l">
              <a:buFont typeface="+mj-lt"/>
              <a:buAutoNum type="arabicPeriod"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TAM - общий объем рынка, если ваш продукт или услуга будут использоваться всеми потенциальными клиентами без ограничений.</a:t>
            </a:r>
            <a:endParaRPr/>
          </a:p>
          <a:p>
            <a:pPr marL="742950" lvl="1" indent="-285750" algn="l">
              <a:buFont typeface="+mj-lt"/>
              <a:buAutoNum type="arabicPeriod"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SAM - часть TAM, на которую вы реально можете выйти с учетом текущих ограничений.</a:t>
            </a:r>
            <a:endParaRPr/>
          </a:p>
          <a:p>
            <a:pPr marL="742950" lvl="1" indent="-285750" algn="l">
              <a:buFont typeface="+mj-lt"/>
              <a:buAutoNum type="arabicPeriod"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SOM - часть SAM, которую вы можете завоевать в ближайшее время с текущими ресурсами.</a:t>
            </a:r>
            <a:endParaRPr/>
          </a:p>
          <a:p>
            <a:pPr marL="457200" lvl="1" indent="0" algn="l">
              <a:buFont typeface="+mj-lt"/>
              <a:buNone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Например:</a:t>
            </a:r>
            <a:endParaRPr/>
          </a:p>
          <a:p>
            <a:pPr marL="1143000" lvl="2" indent="-228600" algn="l">
              <a:buFont typeface="+mj-lt"/>
              <a:buAutoNum type="arabicPeriod"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TAM: $10 миллиардов (мировой рынок экологически чистых продуктов).</a:t>
            </a:r>
            <a:endParaRPr/>
          </a:p>
          <a:p>
            <a:pPr marL="1143000" lvl="2" indent="-228600" algn="l">
              <a:buFont typeface="+mj-lt"/>
              <a:buAutoNum type="arabicPeriod"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SAM: $1 миллиард (российский рынок экологически чистых продуктов).</a:t>
            </a:r>
            <a:endParaRPr/>
          </a:p>
          <a:p>
            <a:pPr marL="1143000" lvl="2" indent="-228600" algn="l">
              <a:buFont typeface="+mj-lt"/>
              <a:buAutoNum type="arabicPeriod"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SOM: $100 миллионов (доля рынка, которую мы планируем завоевать в первые 3 года).</a:t>
            </a:r>
            <a:endParaRPr/>
          </a:p>
          <a:p>
            <a:pPr>
              <a:defRPr/>
            </a:pPr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1. Опишите ключевые уникальные преимущества вашего продукта или услуги.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r>
              <a:rPr lang="ru-RU"/>
              <a:t>2. </a:t>
            </a: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Перечислите основные выгоды, которые получают клиенты от использования вашего продукта.</a:t>
            </a:r>
            <a:endParaRPr/>
          </a:p>
          <a:p>
            <a:pPr marL="0" indent="0">
              <a:defRPr/>
            </a:pPr>
            <a:r>
              <a:rPr lang="ru-RU"/>
              <a:t>3. </a:t>
            </a:r>
            <a:r>
              <a:rPr lang="ru-RU" sz="1800">
                <a:solidFill>
                  <a:srgbClr val="FF0000"/>
                </a:solidFill>
                <a:latin typeface="Times New Roman"/>
                <a:ea typeface="Times New Roman"/>
              </a:rPr>
              <a:t>Воспользуйтесь шаблоном для составления ценностного предложения: «Наш </a:t>
            </a:r>
            <a:r>
              <a:rPr lang="ru-RU" sz="1800" u="sng">
                <a:solidFill>
                  <a:srgbClr val="984806"/>
                </a:solidFill>
                <a:latin typeface="Times New Roman"/>
                <a:ea typeface="Times New Roman"/>
              </a:rPr>
              <a:t>продукт</a:t>
            </a:r>
            <a:r>
              <a:rPr lang="ru-RU" sz="1800">
                <a:solidFill>
                  <a:srgbClr val="FF0000"/>
                </a:solidFill>
                <a:latin typeface="Times New Roman"/>
                <a:ea typeface="Times New Roman"/>
              </a:rPr>
              <a:t> помогает </a:t>
            </a:r>
            <a:r>
              <a:rPr lang="ru-RU" sz="1800" u="sng">
                <a:solidFill>
                  <a:srgbClr val="215868"/>
                </a:solidFill>
                <a:latin typeface="Times New Roman"/>
                <a:ea typeface="Times New Roman"/>
              </a:rPr>
              <a:t>клиенту,</a:t>
            </a:r>
            <a:r>
              <a:rPr lang="ru-RU" sz="1800">
                <a:solidFill>
                  <a:srgbClr val="FF0000"/>
                </a:solidFill>
                <a:latin typeface="Times New Roman"/>
                <a:ea typeface="Times New Roman"/>
              </a:rPr>
              <a:t> который хочет </a:t>
            </a:r>
            <a:r>
              <a:rPr lang="ru-RU" sz="1800" u="sng">
                <a:solidFill>
                  <a:srgbClr val="403152"/>
                </a:solidFill>
                <a:latin typeface="Times New Roman"/>
                <a:ea typeface="Times New Roman"/>
              </a:rPr>
              <a:t>закрыть проблему/задачу</a:t>
            </a:r>
            <a:r>
              <a:rPr lang="ru-RU" sz="1800">
                <a:solidFill>
                  <a:srgbClr val="FF0000"/>
                </a:solidFill>
                <a:latin typeface="Times New Roman"/>
                <a:ea typeface="Times New Roman"/>
              </a:rPr>
              <a:t>, тем, что </a:t>
            </a:r>
            <a:r>
              <a:rPr lang="ru-RU" sz="1800" u="sng">
                <a:solidFill>
                  <a:srgbClr val="4F6228"/>
                </a:solidFill>
                <a:latin typeface="Times New Roman"/>
                <a:ea typeface="Times New Roman"/>
              </a:rPr>
              <a:t>решает задачу или помогает достигнуть выгоды</a:t>
            </a:r>
            <a:r>
              <a:rPr lang="ru-RU" sz="1800">
                <a:solidFill>
                  <a:srgbClr val="FF0000"/>
                </a:solidFill>
                <a:latin typeface="Times New Roman"/>
                <a:ea typeface="Times New Roman"/>
              </a:rPr>
              <a:t> с помощью особых характеристик или </a:t>
            </a:r>
            <a:r>
              <a:rPr lang="ru-RU" sz="1800" u="sng">
                <a:solidFill>
                  <a:srgbClr val="244061"/>
                </a:solidFill>
                <a:latin typeface="Times New Roman"/>
                <a:ea typeface="Times New Roman"/>
              </a:rPr>
              <a:t>дополнительных преимуществ</a:t>
            </a:r>
            <a:r>
              <a:rPr lang="ru-RU" sz="1800">
                <a:solidFill>
                  <a:srgbClr val="FF0000"/>
                </a:solidFill>
                <a:latin typeface="Times New Roman"/>
                <a:ea typeface="Times New Roman"/>
              </a:rPr>
              <a:t>.»</a:t>
            </a:r>
            <a:endParaRPr lang="ru-RU" sz="1800">
              <a:latin typeface="Times New Roman"/>
              <a:ea typeface="Times New Roman"/>
            </a:endParaRPr>
          </a:p>
          <a:p>
            <a:pPr marL="0" indent="0">
              <a:defRPr/>
            </a:pPr>
            <a:r>
              <a:rPr lang="ru-RU" sz="1800">
                <a:solidFill>
                  <a:srgbClr val="FF0000"/>
                </a:solidFill>
                <a:highlight>
                  <a:srgbClr val="FFFF00"/>
                </a:highlight>
                <a:latin typeface="Times New Roman"/>
                <a:ea typeface="Times New Roman"/>
              </a:rPr>
              <a:t>Пример: Наш </a:t>
            </a:r>
            <a:r>
              <a:rPr lang="ru-RU" sz="1800" u="sng">
                <a:solidFill>
                  <a:srgbClr val="984806"/>
                </a:solidFill>
                <a:highlight>
                  <a:srgbClr val="FFFF00"/>
                </a:highlight>
                <a:latin typeface="Times New Roman"/>
                <a:ea typeface="Times New Roman"/>
              </a:rPr>
              <a:t>очиститель стёкол</a:t>
            </a:r>
            <a:r>
              <a:rPr lang="ru-RU" sz="1800">
                <a:solidFill>
                  <a:srgbClr val="984806"/>
                </a:solidFill>
                <a:highlight>
                  <a:srgbClr val="FFFF00"/>
                </a:highlight>
                <a:latin typeface="Times New Roman"/>
                <a:ea typeface="Times New Roman"/>
              </a:rPr>
              <a:t> </a:t>
            </a:r>
            <a:r>
              <a:rPr lang="ru-RU" sz="1800">
                <a:solidFill>
                  <a:srgbClr val="FF0000"/>
                </a:solidFill>
                <a:highlight>
                  <a:srgbClr val="FFFF00"/>
                </a:highlight>
                <a:latin typeface="Times New Roman"/>
                <a:ea typeface="Times New Roman"/>
              </a:rPr>
              <a:t>помогает </a:t>
            </a:r>
            <a:r>
              <a:rPr lang="ru-RU" sz="1800" u="sng">
                <a:solidFill>
                  <a:srgbClr val="215868"/>
                </a:solidFill>
                <a:highlight>
                  <a:srgbClr val="FFFF00"/>
                </a:highlight>
                <a:latin typeface="Times New Roman"/>
                <a:ea typeface="Times New Roman"/>
              </a:rPr>
              <a:t>автолюбителям</a:t>
            </a:r>
            <a:r>
              <a:rPr lang="ru-RU" sz="1800">
                <a:solidFill>
                  <a:srgbClr val="FF0000"/>
                </a:solidFill>
                <a:highlight>
                  <a:srgbClr val="FFFF00"/>
                </a:highlight>
                <a:latin typeface="Times New Roman"/>
                <a:ea typeface="Times New Roman"/>
              </a:rPr>
              <a:t>, которые хотят </a:t>
            </a:r>
            <a:r>
              <a:rPr lang="ru-RU" sz="1800" u="sng">
                <a:solidFill>
                  <a:srgbClr val="403152"/>
                </a:solidFill>
                <a:highlight>
                  <a:srgbClr val="FFFF00"/>
                </a:highlight>
                <a:latin typeface="Times New Roman"/>
                <a:ea typeface="Times New Roman"/>
              </a:rPr>
              <a:t>содержать стекло в чистоте</a:t>
            </a:r>
            <a:r>
              <a:rPr lang="ru-RU" sz="1800">
                <a:solidFill>
                  <a:srgbClr val="FF0000"/>
                </a:solidFill>
                <a:highlight>
                  <a:srgbClr val="FFFF00"/>
                </a:highlight>
                <a:latin typeface="Times New Roman"/>
                <a:ea typeface="Times New Roman"/>
              </a:rPr>
              <a:t>, тем, что дольше </a:t>
            </a:r>
            <a:r>
              <a:rPr lang="ru-RU" sz="1800" u="sng">
                <a:solidFill>
                  <a:srgbClr val="4F6228"/>
                </a:solidFill>
                <a:highlight>
                  <a:srgbClr val="FFFF00"/>
                </a:highlight>
                <a:latin typeface="Times New Roman"/>
                <a:ea typeface="Times New Roman"/>
              </a:rPr>
              <a:t>сохраняет стекло чистым благодаря наночастицам</a:t>
            </a:r>
            <a:r>
              <a:rPr lang="ru-RU" sz="1800">
                <a:solidFill>
                  <a:srgbClr val="FF0000"/>
                </a:solidFill>
                <a:highlight>
                  <a:srgbClr val="FFFF00"/>
                </a:highlight>
                <a:latin typeface="Times New Roman"/>
                <a:ea typeface="Times New Roman"/>
              </a:rPr>
              <a:t>, и </a:t>
            </a:r>
            <a:r>
              <a:rPr lang="ru-RU" sz="1800" u="sng">
                <a:solidFill>
                  <a:srgbClr val="244061"/>
                </a:solidFill>
                <a:highlight>
                  <a:srgbClr val="FFFF00"/>
                </a:highlight>
                <a:latin typeface="Times New Roman"/>
                <a:ea typeface="Times New Roman"/>
              </a:rPr>
              <a:t>обеспечивает приятный аромат дорого кофе в салоне</a:t>
            </a:r>
            <a:r>
              <a:rPr lang="ru-RU" sz="1800">
                <a:solidFill>
                  <a:srgbClr val="FF0000"/>
                </a:solidFill>
                <a:highlight>
                  <a:srgbClr val="FFFF00"/>
                </a:highlight>
                <a:latin typeface="Times New Roman"/>
                <a:ea typeface="Times New Roman"/>
              </a:rPr>
              <a:t>.</a:t>
            </a:r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228600" indent="0" algn="l">
              <a:buFont typeface="Arial"/>
              <a:buNone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1. Кратко опишите, что вы предлагаете.</a:t>
            </a:r>
            <a:endParaRPr/>
          </a:p>
          <a:p>
            <a:pPr marL="228600" indent="0" algn="l">
              <a:buFont typeface="Arial"/>
              <a:buNone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Например: "Мы предоставляем услугу переработки отходов с использованием инновационной технологии."</a:t>
            </a:r>
            <a:endParaRPr/>
          </a:p>
          <a:p>
            <a:pPr marL="228600" indent="0" algn="l">
              <a:buFont typeface="+mj-lt"/>
              <a:buNone/>
              <a:defRPr/>
            </a:pPr>
            <a:r>
              <a:rPr lang="ru-RU"/>
              <a:t>2. </a:t>
            </a: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Определите основные целевые сегменты клиентов.</a:t>
            </a:r>
            <a:endParaRPr/>
          </a:p>
          <a:p>
            <a:pPr marL="228600" indent="0" algn="l">
              <a:buFont typeface="+mj-lt"/>
              <a:buNone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Например: "Наши клиенты – это муниципалитеты, крупные промышленные предприятия и частные компании, занимающиеся переработкой отходов."</a:t>
            </a:r>
            <a:endParaRPr/>
          </a:p>
          <a:p>
            <a:pPr marL="228600" indent="0" algn="l">
              <a:buFont typeface="Arial"/>
              <a:buNone/>
              <a:defRPr/>
            </a:pPr>
            <a:r>
              <a:rPr lang="ru-RU"/>
              <a:t>3. </a:t>
            </a: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Кратко опишите, какие уникальные преимущества ваш продукт или услуга предлагает клиентам.</a:t>
            </a:r>
            <a:endParaRPr/>
          </a:p>
          <a:p>
            <a:pPr marL="228600" indent="0" algn="l">
              <a:buFont typeface="Arial"/>
              <a:buNone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Например: "Мы предлагаем экологически чистые, экономически выгодные и эффективные решения по переработке отходов."</a:t>
            </a:r>
            <a:endParaRPr/>
          </a:p>
          <a:p>
            <a:pPr marL="228600" indent="0" algn="l">
              <a:buFont typeface="Arial"/>
              <a:buNone/>
              <a:defRPr/>
            </a:pPr>
            <a:r>
              <a:rPr lang="ru-RU"/>
              <a:t>4. </a:t>
            </a: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Опишите, как вы планируете доставлять свой продукт или услугу клиентам.</a:t>
            </a:r>
            <a:endParaRPr/>
          </a:p>
          <a:p>
            <a:pPr marL="228600" indent="0" algn="l">
              <a:buFont typeface="Arial"/>
              <a:buNone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Например: "Прямые продажи через коммерческих представителей, онлайн-платформа для заказов, партнерства с муниципальными организациями."</a:t>
            </a:r>
            <a:endParaRPr/>
          </a:p>
          <a:p>
            <a:pPr marL="228600" indent="0" algn="l">
              <a:buFont typeface="Arial"/>
              <a:buNone/>
              <a:defRPr/>
            </a:pPr>
            <a:r>
              <a:rPr lang="ru-RU"/>
              <a:t>5. </a:t>
            </a: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Объясните, как вы будете строить и поддерживать взаимоотношения с клиентами.</a:t>
            </a:r>
            <a:endParaRPr/>
          </a:p>
          <a:p>
            <a:pPr marL="228600" indent="0" algn="l">
              <a:buFont typeface="Arial"/>
              <a:buNone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Например: "Регулярные отчеты и консультации, поддержка клиентов через горячую линию и онлайн-чат, программы лояльности для постоянных клиентов."</a:t>
            </a:r>
            <a:endParaRPr/>
          </a:p>
          <a:p>
            <a:pPr marL="228600" indent="0" algn="l">
              <a:buFont typeface="Arial"/>
              <a:buNone/>
              <a:defRPr/>
            </a:pPr>
            <a:r>
              <a:rPr lang="ru-RU"/>
              <a:t>6. </a:t>
            </a: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Определите основные ресурсы, необходимые для реализации бизнес-модели.</a:t>
            </a:r>
            <a:endParaRPr/>
          </a:p>
          <a:p>
            <a:pPr marL="228600" indent="0" algn="l">
              <a:buFont typeface="Arial"/>
              <a:buNone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Например: "Инновационная технология переработки, высококвалифицированные специалисты, оборудование для переработки отходов."</a:t>
            </a:r>
            <a:endParaRPr/>
          </a:p>
          <a:p>
            <a:pPr marL="228600" indent="0" algn="l">
              <a:buFont typeface="Arial"/>
              <a:buNone/>
              <a:defRPr/>
            </a:pPr>
            <a:r>
              <a:rPr lang="ru-RU"/>
              <a:t>7. </a:t>
            </a: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Опишите основные виды деятельности, которые необходимы для работы бизнеса.</a:t>
            </a:r>
            <a:endParaRPr/>
          </a:p>
          <a:p>
            <a:pPr marL="228600" indent="0" algn="l">
              <a:buFont typeface="Arial"/>
              <a:buNone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Например: "Сбор и транспортировка отходов, переработка и утилизация, исследования и разработки новых технологий."</a:t>
            </a:r>
            <a:endParaRPr/>
          </a:p>
          <a:p>
            <a:pPr marL="228600" indent="0" algn="l">
              <a:buFont typeface="Arial"/>
              <a:buNone/>
              <a:defRPr/>
            </a:pPr>
            <a:r>
              <a:rPr lang="ru-RU"/>
              <a:t>8. </a:t>
            </a: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Определите основных партнеров и поставщиков, которые помогут в реализации бизнес-модели.</a:t>
            </a:r>
            <a:endParaRPr/>
          </a:p>
          <a:p>
            <a:pPr marL="228600" indent="0" algn="l">
              <a:buFont typeface="Arial"/>
              <a:buNone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Например: "Муниципалитеты, поставщики оборудования, научно-исследовательские институты."</a:t>
            </a:r>
            <a:endParaRPr/>
          </a:p>
          <a:p>
            <a:pPr marL="228600" indent="0" algn="l">
              <a:buFont typeface="Arial"/>
              <a:buNone/>
              <a:defRPr/>
            </a:pPr>
            <a:r>
              <a:rPr lang="ru-RU"/>
              <a:t>9. </a:t>
            </a: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Опишите основные затраты и издержки, связанные с ведением бизнеса.</a:t>
            </a:r>
            <a:endParaRPr/>
          </a:p>
          <a:p>
            <a:pPr marL="228600" indent="0" algn="l">
              <a:buFont typeface="Arial"/>
              <a:buNone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Например: "Затраты на оборудование, зарплата сотрудников, расходы на транспортировку, маркетинг и продажи."</a:t>
            </a:r>
            <a:endParaRPr/>
          </a:p>
          <a:p>
            <a:pPr marL="228600" indent="0" algn="l">
              <a:buFont typeface="Arial"/>
              <a:buNone/>
              <a:defRPr/>
            </a:pPr>
            <a:r>
              <a:rPr lang="ru-RU"/>
              <a:t>10. </a:t>
            </a: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Опишите, откуда будут поступать доходы (модель монетизации).</a:t>
            </a:r>
            <a:endParaRPr/>
          </a:p>
          <a:p>
            <a:pPr marL="228600" indent="0" algn="l">
              <a:buFont typeface="Arial"/>
              <a:buNone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Например: "Доходы от продажи услуг переработки, абонентская плата за регулярное обслуживание, продажа переработанных материалов."</a:t>
            </a:r>
            <a:endParaRPr/>
          </a:p>
          <a:p>
            <a:pPr>
              <a:defRPr/>
            </a:pPr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457200" marR="0" lvl="0" indent="-2286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Перечислите ключевые результаты, достигнутые на данный момент. Это могут быть количественные и качественные показатели.</a:t>
            </a:r>
            <a:endParaRPr/>
          </a:p>
          <a:p>
            <a:pPr marL="457200" marR="0" lvl="0" indent="-2286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Включите фотографии, скриншоты или инфографику, подтверждающие ваши достижения. Например, фото с пилотных испытаний, скриншоты отчетов, фотографии встреч с партнерами.</a:t>
            </a:r>
            <a:endParaRPr/>
          </a:p>
          <a:p>
            <a:pPr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Используйте визуальные элементы для наглядности и убедительности, чтобы сделать ваш слайд более привлекательным и легко воспринимаемым.</a:t>
            </a:r>
            <a:r>
              <a:rPr lang="ru-RU"/>
              <a:t/>
            </a:r>
            <a:br>
              <a:rPr lang="ru-RU"/>
            </a:br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457200" marR="0" lvl="0" indent="-2286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Перечислите ключевые результаты, достигнутые на данный момент. Это могут быть количественные и качественные показатели.</a:t>
            </a:r>
            <a:endParaRPr/>
          </a:p>
          <a:p>
            <a:pPr marL="457200" marR="0" lvl="0" indent="-2286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Включите фотографии, скриншоты или инфографику, подтверждающие ваши достижения. Например, фото с пилотных испытаний, скриншоты отчетов, фотографии встреч с партнерами.</a:t>
            </a:r>
            <a:endParaRPr/>
          </a:p>
          <a:p>
            <a:pPr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Используйте визуальные элементы для наглядности и убедительности, чтобы сделать ваш слайд более привлекательным и легко воспринимаемым.</a:t>
            </a:r>
            <a:r>
              <a:rPr lang="ru-RU"/>
              <a:t/>
            </a:r>
            <a:br>
              <a:rPr lang="ru-RU"/>
            </a:b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17749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228600" indent="0" algn="l">
              <a:buFont typeface="Arial"/>
              <a:buNone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1. Опишите, что планируете достичь в ближайшие полгода.</a:t>
            </a:r>
            <a:endParaRPr/>
          </a:p>
          <a:p>
            <a:pPr marL="228600" indent="0" algn="l">
              <a:buFont typeface="Arial"/>
              <a:buNone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Например:</a:t>
            </a:r>
            <a:endParaRPr/>
          </a:p>
          <a:p>
            <a:pPr marL="742950" lvl="1" indent="-285750" algn="l">
              <a:buFont typeface="Arial"/>
              <a:buChar char="•"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Завершение пилотных испытаний.</a:t>
            </a:r>
            <a:endParaRPr/>
          </a:p>
          <a:p>
            <a:pPr marL="742950" lvl="1" indent="-285750" algn="l">
              <a:buFont typeface="Arial"/>
              <a:buChar char="•"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Запуск первой коммерческой версии продукта.</a:t>
            </a:r>
            <a:endParaRPr/>
          </a:p>
          <a:p>
            <a:pPr marL="742950" lvl="1" indent="-285750" algn="l">
              <a:buFont typeface="Arial"/>
              <a:buChar char="•"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Привлечение первых 50 клиентов.</a:t>
            </a:r>
            <a:endParaRPr/>
          </a:p>
          <a:p>
            <a:pPr marL="742950" lvl="1" indent="-285750" algn="l">
              <a:buFont typeface="Arial"/>
              <a:buChar char="•"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Расширение команды на 10 человек.</a:t>
            </a:r>
            <a:endParaRPr/>
          </a:p>
          <a:p>
            <a:pPr marL="457200" marR="0" lvl="0" indent="-2286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r>
              <a:rPr lang="ru-RU"/>
              <a:t>2. </a:t>
            </a: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Представьте дорожную карту с ключевыми этапами и сроками выполнения. Укажите, какие ресурсы и инвестиции потребуются для реализации планов.</a:t>
            </a:r>
            <a:endParaRPr/>
          </a:p>
          <a:p>
            <a:pPr marL="457200" marR="0" lvl="0" indent="-2286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Рекомендуется оформить данный слайд в виде диаграммы Ганта или таблицы.</a:t>
            </a:r>
            <a:endParaRPr/>
          </a:p>
          <a:p>
            <a:pPr>
              <a:defRPr/>
            </a:pPr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457200" marR="0" lvl="0" indent="-2286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Добавьте фотографии, имена и роли всех членов команды.</a:t>
            </a:r>
            <a:endParaRPr/>
          </a:p>
          <a:p>
            <a:pPr algn="l">
              <a:buFont typeface="Arial"/>
              <a:buChar char="•"/>
              <a:defRPr/>
            </a:pPr>
            <a:r>
              <a:rPr lang="ru-RU" b="1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Фотографии членов команды в верхней части слайда.</a:t>
            </a:r>
            <a:endParaRPr lang="ru-RU" b="0" i="0">
              <a:solidFill>
                <a:srgbClr val="0D0D0D"/>
              </a:solidFill>
              <a:highlight>
                <a:srgbClr val="FFFFFF"/>
              </a:highlight>
              <a:latin typeface="Söhne"/>
            </a:endParaRPr>
          </a:p>
          <a:p>
            <a:pPr algn="l">
              <a:buFont typeface="Arial"/>
              <a:buChar char="•"/>
              <a:defRPr/>
            </a:pPr>
            <a:r>
              <a:rPr lang="ru-RU" b="1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Имена и роли под каждой фотографией.</a:t>
            </a:r>
            <a:endParaRPr lang="ru-RU" b="0" i="0">
              <a:solidFill>
                <a:srgbClr val="0D0D0D"/>
              </a:solidFill>
              <a:highlight>
                <a:srgbClr val="FFFFFF"/>
              </a:highlight>
              <a:latin typeface="Söhne"/>
            </a:endParaRPr>
          </a:p>
          <a:p>
            <a:pPr algn="l">
              <a:buFont typeface="Arial"/>
              <a:buChar char="•"/>
              <a:defRPr/>
            </a:pPr>
            <a:r>
              <a:rPr lang="ru-RU" b="1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Краткое описание ключевых компетенций рядом с каждой фотографией.</a:t>
            </a:r>
            <a:endParaRPr lang="ru-RU" b="0" i="0">
              <a:solidFill>
                <a:srgbClr val="0D0D0D"/>
              </a:solidFill>
              <a:highlight>
                <a:srgbClr val="FFFFFF"/>
              </a:highlight>
              <a:latin typeface="Söhne"/>
            </a:endParaRPr>
          </a:p>
          <a:p>
            <a:pPr>
              <a:defRPr/>
            </a:pPr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Слайд "Контакты" в презентации проекта – это важный элемент, который позволяет заинтересованным сторонам связаться с вами для получения дополнительной информации или обсуждения возможных сотрудничеств. </a:t>
            </a:r>
            <a:endParaRPr/>
          </a:p>
          <a:p>
            <a:pPr marL="457200" marR="0" lvl="0" indent="-2286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arabicPeriod"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Укажите имя ключевого контактного лица.</a:t>
            </a:r>
            <a:endParaRPr/>
          </a:p>
          <a:p>
            <a:pPr marL="457200" marR="0" lvl="0" indent="-2286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arabicPeriod"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Добавьте вашу фотографию для персонализации контактной информации.</a:t>
            </a:r>
            <a:endParaRPr/>
          </a:p>
          <a:p>
            <a:pPr marL="457200" marR="0" lvl="0" indent="-2286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arabicPeriod"/>
              <a:defRPr/>
            </a:pP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Укажите способы связи с вами, такие как адрес электронной почты, номер телефона, ссылки на профили в социальных сетях (можно </a:t>
            </a:r>
            <a:r>
              <a:rPr lang="en-US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qr-</a:t>
            </a:r>
            <a:r>
              <a:rPr lang="ru-RU" b="0" i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код).</a:t>
            </a:r>
            <a:endParaRPr/>
          </a:p>
          <a:p>
            <a:pPr marL="457200" marR="0" lvl="0" indent="-2286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arabicPeriod"/>
              <a:defRPr/>
            </a:pPr>
            <a:endParaRPr lang="ru-RU" b="0" i="0">
              <a:solidFill>
                <a:srgbClr val="0D0D0D"/>
              </a:solidFill>
              <a:highlight>
                <a:srgbClr val="FFFFFF"/>
              </a:highlight>
              <a:latin typeface="Söhne"/>
            </a:endParaRPr>
          </a:p>
          <a:p>
            <a:pPr>
              <a:defRPr/>
            </a:pPr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Титульный слайд" type="title" userDrawn="1">
  <p:cSld name="TITL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" name="Google Shape;10;p93"/>
          <p:cNvSpPr txBox="1">
            <a:spLocks noGrp="1"/>
          </p:cNvSpPr>
          <p:nvPr>
            <p:ph type="title"/>
          </p:nvPr>
        </p:nvSpPr>
        <p:spPr bwMode="auto"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>
                <a:latin typeface="Gilroy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1" name="Google Shape;11;p93"/>
          <p:cNvSpPr txBox="1">
            <a:spLocks noGrp="1"/>
          </p:cNvSpPr>
          <p:nvPr>
            <p:ph type="body" idx="1"/>
          </p:nvPr>
        </p:nvSpPr>
        <p:spPr bwMode="auto">
          <a:xfrm>
            <a:off x="1524000" y="3602037"/>
            <a:ext cx="9144000" cy="1655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>
                <a:latin typeface="Gilroy"/>
              </a:defRPr>
            </a:lvl1pPr>
            <a:lvl2pPr marL="914400" lvl="1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2pPr>
            <a:lvl3pPr marL="1371600" lvl="2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3pPr>
            <a:lvl4pPr marL="1828800" lvl="3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4pPr>
            <a:lvl5pPr marL="2286000" lvl="4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2" name="Google Shape;12;p93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308101"/>
            <a:ext cx="25862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Gilroy"/>
                <a:ea typeface="Gilroy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fld id="{00000000-1234-1234-1234-123412341234}" type="slidenum">
              <a:rPr lang="ru"/>
              <a:t>‹#›</a:t>
            </a:fld>
            <a:endParaRPr lang="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Пустой слайд" type="tx" userDrawn="1">
  <p:cSld name="TITLE_AND_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" name="Google Shape;18;p95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308101"/>
            <a:ext cx="25862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Gilroy"/>
                <a:ea typeface="Gilroy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fld id="{00000000-1234-1234-1234-123412341234}" type="slidenum">
              <a:rPr lang="ru"/>
              <a:t>‹#›</a:t>
            </a:fld>
            <a:endParaRPr lang="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Заголовок и объект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6" name="Google Shape;26;p103"/>
          <p:cNvSpPr txBox="1"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>
                <a:latin typeface="Gilroy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7" name="Google Shape;27;p103"/>
          <p:cNvSpPr txBox="1"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>
                <a:latin typeface="Gilroy"/>
              </a:defRPr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8" name="Google Shape;28;p103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308101"/>
            <a:ext cx="25862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Gilroy"/>
                <a:ea typeface="Gilroy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fld id="{00000000-1234-1234-1234-123412341234}" type="slidenum">
              <a:rPr lang="ru"/>
              <a:t>‹#›</a:t>
            </a:fld>
            <a:endParaRPr lang="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Заголовок раздела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0" name="Google Shape;30;p104"/>
          <p:cNvSpPr txBox="1"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>
                <a:latin typeface="Gilroy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31" name="Google Shape;31;p104"/>
          <p:cNvSpPr txBox="1">
            <a:spLocks noGrp="1"/>
          </p:cNvSpPr>
          <p:nvPr>
            <p:ph type="body" idx="1"/>
          </p:nvPr>
        </p:nvSpPr>
        <p:spPr bwMode="auto">
          <a:xfrm>
            <a:off x="831850" y="4589462"/>
            <a:ext cx="10515600" cy="15001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  <a:latin typeface="Gilroy"/>
              </a:defRPr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32" name="Google Shape;32;p104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308101"/>
            <a:ext cx="25862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Gilroy"/>
                <a:ea typeface="Gilroy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fld id="{00000000-1234-1234-1234-123412341234}" type="slidenum">
              <a:rPr lang="ru"/>
              <a:t>‹#›</a:t>
            </a:fld>
            <a:endParaRPr lang="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Сравнение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" name="Google Shape;34;p105"/>
          <p:cNvSpPr/>
          <p:nvPr/>
        </p:nvSpPr>
        <p:spPr bwMode="auto"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35" name="Google Shape;35;p105"/>
          <p:cNvSpPr txBox="1"/>
          <p:nvPr/>
        </p:nvSpPr>
        <p:spPr bwMode="auto">
          <a:xfrm>
            <a:off x="566087" y="1491661"/>
            <a:ext cx="3774042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  <a:defRPr/>
            </a:pPr>
            <a:r>
              <a:rPr lang="ru" sz="4800" b="0" i="0" u="none" strike="noStrike" cap="none">
                <a:solidFill>
                  <a:srgbClr val="8F00FF"/>
                </a:solidFill>
                <a:latin typeface="Gilroy"/>
                <a:ea typeface="Arial"/>
                <a:cs typeface="Arial"/>
              </a:rPr>
              <a:t>ЗАГОЛОВОК СЛАЙДА</a:t>
            </a:r>
            <a:endParaRPr sz="1400" b="0" i="0" u="none" strike="noStrike" cap="none">
              <a:solidFill>
                <a:srgbClr val="000000"/>
              </a:solidFill>
              <a:latin typeface="Gilroy"/>
              <a:ea typeface="Arial"/>
              <a:cs typeface="Arial"/>
            </a:endParaRPr>
          </a:p>
        </p:txBody>
      </p:sp>
      <p:pic>
        <p:nvPicPr>
          <p:cNvPr id="36" name="Google Shape;36;p105" descr="Рисунок 9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5"/>
          <p:cNvSpPr txBox="1"/>
          <p:nvPr/>
        </p:nvSpPr>
        <p:spPr bwMode="auto">
          <a:xfrm>
            <a:off x="6249911" y="65755"/>
            <a:ext cx="759795" cy="193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  <a:defRPr/>
            </a:pPr>
            <a:r>
              <a:rPr lang="ru" sz="12000" b="0" i="0" u="none" strike="noStrike" cap="none">
                <a:solidFill>
                  <a:srgbClr val="FFFFFF"/>
                </a:solidFill>
                <a:latin typeface="Gilroy"/>
                <a:ea typeface="Arial"/>
                <a:cs typeface="Arial"/>
              </a:rPr>
              <a:t>1</a:t>
            </a:r>
            <a:endParaRPr sz="1400" b="0" i="0" u="none" strike="noStrike" cap="none">
              <a:solidFill>
                <a:srgbClr val="000000"/>
              </a:solidFill>
              <a:latin typeface="Gilroy"/>
              <a:ea typeface="Arial"/>
              <a:cs typeface="Arial"/>
            </a:endParaRPr>
          </a:p>
        </p:txBody>
      </p:sp>
      <p:sp>
        <p:nvSpPr>
          <p:cNvPr id="38" name="Google Shape;38;p105"/>
          <p:cNvSpPr txBox="1"/>
          <p:nvPr/>
        </p:nvSpPr>
        <p:spPr bwMode="auto">
          <a:xfrm>
            <a:off x="6141718" y="3003411"/>
            <a:ext cx="759795" cy="193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  <a:defRPr/>
            </a:pPr>
            <a:r>
              <a:rPr lang="ru" sz="12000" b="0" i="0" u="none" strike="noStrike" cap="none">
                <a:solidFill>
                  <a:srgbClr val="FFFFFF"/>
                </a:solidFill>
                <a:latin typeface="Gilroy"/>
                <a:ea typeface="Arial"/>
                <a:cs typeface="Arial"/>
              </a:rPr>
              <a:t>3</a:t>
            </a:r>
            <a:endParaRPr sz="1400" b="0" i="0" u="none" strike="noStrike" cap="none">
              <a:solidFill>
                <a:srgbClr val="000000"/>
              </a:solidFill>
              <a:latin typeface="Gilroy"/>
              <a:ea typeface="Arial"/>
              <a:cs typeface="Arial"/>
            </a:endParaRPr>
          </a:p>
        </p:txBody>
      </p:sp>
      <p:sp>
        <p:nvSpPr>
          <p:cNvPr id="39" name="Google Shape;39;p105"/>
          <p:cNvSpPr txBox="1"/>
          <p:nvPr/>
        </p:nvSpPr>
        <p:spPr bwMode="auto">
          <a:xfrm>
            <a:off x="9319724" y="1464172"/>
            <a:ext cx="759794" cy="193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  <a:defRPr/>
            </a:pPr>
            <a:r>
              <a:rPr lang="ru" sz="12000" b="0" i="0" u="none" strike="noStrike" cap="none">
                <a:solidFill>
                  <a:srgbClr val="FFFFFF"/>
                </a:solidFill>
                <a:latin typeface="Gilroy"/>
                <a:ea typeface="Arial"/>
                <a:cs typeface="Arial"/>
              </a:rPr>
              <a:t>2</a:t>
            </a:r>
            <a:endParaRPr sz="1400" b="0" i="0" u="none" strike="noStrike" cap="none">
              <a:solidFill>
                <a:srgbClr val="000000"/>
              </a:solidFill>
              <a:latin typeface="Gilroy"/>
              <a:ea typeface="Arial"/>
              <a:cs typeface="Arial"/>
            </a:endParaRPr>
          </a:p>
        </p:txBody>
      </p:sp>
      <p:sp>
        <p:nvSpPr>
          <p:cNvPr id="40" name="Google Shape;40;p105"/>
          <p:cNvSpPr txBox="1"/>
          <p:nvPr/>
        </p:nvSpPr>
        <p:spPr bwMode="auto">
          <a:xfrm>
            <a:off x="9832523" y="3926839"/>
            <a:ext cx="759794" cy="193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  <a:defRPr/>
            </a:pPr>
            <a:r>
              <a:rPr lang="ru" sz="12000" b="0" i="0" u="none" strike="noStrike" cap="none">
                <a:solidFill>
                  <a:srgbClr val="FFFFFF"/>
                </a:solidFill>
                <a:latin typeface="Gilroy"/>
                <a:ea typeface="Arial"/>
                <a:cs typeface="Arial"/>
              </a:rPr>
              <a:t>4</a:t>
            </a:r>
            <a:endParaRPr sz="1400" b="0" i="0" u="none" strike="noStrike" cap="none">
              <a:solidFill>
                <a:srgbClr val="000000"/>
              </a:solidFill>
              <a:latin typeface="Gilroy"/>
              <a:ea typeface="Arial"/>
              <a:cs typeface="Arial"/>
            </a:endParaRPr>
          </a:p>
        </p:txBody>
      </p:sp>
      <p:sp>
        <p:nvSpPr>
          <p:cNvPr id="41" name="Google Shape;41;p105"/>
          <p:cNvSpPr txBox="1"/>
          <p:nvPr/>
        </p:nvSpPr>
        <p:spPr bwMode="auto">
          <a:xfrm>
            <a:off x="6207392" y="4738556"/>
            <a:ext cx="1565011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" sz="1600" b="0" i="0" u="none" strike="noStrike" cap="none">
                <a:solidFill>
                  <a:srgbClr val="1B1B1B"/>
                </a:solidFill>
                <a:latin typeface="Gilroy"/>
                <a:ea typeface="Arial"/>
                <a:cs typeface="Arial"/>
              </a:rPr>
              <a:t>Имеется спорная точка зрения, </a:t>
            </a:r>
            <a:endParaRPr sz="1400" b="0" i="0" u="none" strike="noStrike" cap="none">
              <a:solidFill>
                <a:srgbClr val="000000"/>
              </a:solidFill>
              <a:latin typeface="Gilroy"/>
              <a:ea typeface="Arial"/>
              <a:cs typeface="Arial"/>
            </a:endParaRPr>
          </a:p>
        </p:txBody>
      </p:sp>
      <p:sp>
        <p:nvSpPr>
          <p:cNvPr id="42" name="Google Shape;42;p105"/>
          <p:cNvSpPr txBox="1"/>
          <p:nvPr/>
        </p:nvSpPr>
        <p:spPr bwMode="auto">
          <a:xfrm>
            <a:off x="6297379" y="1736275"/>
            <a:ext cx="1565012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" sz="1600" b="0" i="0" u="none" strike="noStrike" cap="none">
                <a:solidFill>
                  <a:srgbClr val="1B1B1B"/>
                </a:solidFill>
                <a:latin typeface="Gilroy"/>
                <a:ea typeface="Arial"/>
                <a:cs typeface="Arial"/>
              </a:rPr>
              <a:t>Имеется спорная точка зрения, </a:t>
            </a:r>
            <a:endParaRPr sz="1400" b="0" i="0" u="none" strike="noStrike" cap="none">
              <a:solidFill>
                <a:srgbClr val="000000"/>
              </a:solidFill>
              <a:latin typeface="Gilroy"/>
              <a:ea typeface="Arial"/>
              <a:cs typeface="Arial"/>
            </a:endParaRPr>
          </a:p>
        </p:txBody>
      </p:sp>
      <p:sp>
        <p:nvSpPr>
          <p:cNvPr id="43" name="Google Shape;43;p105"/>
          <p:cNvSpPr txBox="1"/>
          <p:nvPr/>
        </p:nvSpPr>
        <p:spPr bwMode="auto">
          <a:xfrm>
            <a:off x="9353136" y="3153597"/>
            <a:ext cx="1565011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" sz="1600" b="0" i="0" u="none" strike="noStrike" cap="none">
                <a:solidFill>
                  <a:srgbClr val="1B1B1B"/>
                </a:solidFill>
                <a:latin typeface="Gilroy"/>
                <a:ea typeface="Arial"/>
                <a:cs typeface="Arial"/>
              </a:rPr>
              <a:t>Имеется спорная точка зрения, </a:t>
            </a:r>
            <a:endParaRPr sz="1400" b="0" i="0" u="none" strike="noStrike" cap="none">
              <a:solidFill>
                <a:srgbClr val="000000"/>
              </a:solidFill>
              <a:latin typeface="Gilroy"/>
              <a:ea typeface="Arial"/>
              <a:cs typeface="Arial"/>
            </a:endParaRPr>
          </a:p>
        </p:txBody>
      </p:sp>
      <p:sp>
        <p:nvSpPr>
          <p:cNvPr id="44" name="Google Shape;44;p105"/>
          <p:cNvSpPr txBox="1"/>
          <p:nvPr/>
        </p:nvSpPr>
        <p:spPr bwMode="auto">
          <a:xfrm>
            <a:off x="9901276" y="5614599"/>
            <a:ext cx="1565011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" sz="1600" b="0" i="0" u="none" strike="noStrike" cap="none">
                <a:solidFill>
                  <a:srgbClr val="1B1B1B"/>
                </a:solidFill>
                <a:latin typeface="Gilroy"/>
                <a:ea typeface="Arial"/>
                <a:cs typeface="Arial"/>
              </a:rPr>
              <a:t>Имеется спорная точка зрения, </a:t>
            </a:r>
            <a:endParaRPr sz="1400" b="0" i="0" u="none" strike="noStrike" cap="none">
              <a:solidFill>
                <a:srgbClr val="000000"/>
              </a:solidFill>
              <a:latin typeface="Gilroy"/>
              <a:ea typeface="Arial"/>
              <a:cs typeface="Arial"/>
            </a:endParaRPr>
          </a:p>
        </p:txBody>
      </p:sp>
      <p:sp>
        <p:nvSpPr>
          <p:cNvPr id="45" name="Google Shape;45;p105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pic>
        <p:nvPicPr>
          <p:cNvPr id="46" name="Google Shape;46;p105" descr="Рисунок 9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7" name="Google Shape;47;p105"/>
          <p:cNvGrpSpPr/>
          <p:nvPr/>
        </p:nvGrpSpPr>
        <p:grpSpPr bwMode="auto"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48" name="Google Shape;48;p105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Gilroy"/>
                <a:ea typeface="Helvetica Neue"/>
                <a:cs typeface="Helvetica Neue"/>
              </a:endParaRPr>
            </a:p>
          </p:txBody>
        </p:sp>
        <p:sp>
          <p:nvSpPr>
            <p:cNvPr id="49" name="Google Shape;49;p105"/>
            <p:cNvSpPr txBox="1"/>
            <p:nvPr/>
          </p:nvSpPr>
          <p:spPr bwMode="auto">
            <a:xfrm>
              <a:off x="45720" y="128035"/>
              <a:ext cx="577629" cy="3692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r>
                <a:rPr lang="ru" sz="1800" b="0" i="0" u="none" strike="noStrike" cap="none">
                  <a:solidFill>
                    <a:srgbClr val="FFFFFF"/>
                  </a:solidFill>
                  <a:latin typeface="Gilroy"/>
                  <a:ea typeface="Calibri"/>
                  <a:cs typeface="Calibri"/>
                </a:rPr>
                <a:t>6</a:t>
              </a:r>
              <a:endParaRPr sz="1400" b="0" i="0" u="none" strike="noStrike" cap="none">
                <a:solidFill>
                  <a:srgbClr val="000000"/>
                </a:solidFill>
                <a:latin typeface="Gilroy"/>
                <a:ea typeface="Arial"/>
                <a:cs typeface="Arial"/>
              </a:endParaRPr>
            </a:p>
          </p:txBody>
        </p:sp>
      </p:grpSp>
      <p:grpSp>
        <p:nvGrpSpPr>
          <p:cNvPr id="50" name="Google Shape;50;p105"/>
          <p:cNvGrpSpPr/>
          <p:nvPr/>
        </p:nvGrpSpPr>
        <p:grpSpPr bwMode="auto"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51" name="Google Shape;51;p105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Gilroy"/>
                <a:ea typeface="Helvetica Neue"/>
                <a:cs typeface="Helvetica Neue"/>
              </a:endParaRPr>
            </a:p>
          </p:txBody>
        </p:sp>
        <p:sp>
          <p:nvSpPr>
            <p:cNvPr id="52" name="Google Shape;52;p105"/>
            <p:cNvSpPr txBox="1"/>
            <p:nvPr/>
          </p:nvSpPr>
          <p:spPr bwMode="auto">
            <a:xfrm>
              <a:off x="45720" y="68770"/>
              <a:ext cx="2638651" cy="3692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r>
                <a:rPr lang="ru" sz="1800" b="0" i="0" u="none" strike="noStrike" cap="none">
                  <a:solidFill>
                    <a:srgbClr val="FFFFFF"/>
                  </a:solidFill>
                  <a:latin typeface="Gilroy"/>
                  <a:ea typeface="Arial"/>
                  <a:cs typeface="Arial"/>
                </a:rPr>
                <a:t>НАЗВАНИЕ РАЗДЕЛА</a:t>
              </a:r>
              <a:endParaRPr sz="1400" b="0" i="0" u="none" strike="noStrike" cap="none">
                <a:solidFill>
                  <a:srgbClr val="000000"/>
                </a:solidFill>
                <a:latin typeface="Gilroy"/>
                <a:ea typeface="Arial"/>
                <a:cs typeface="Arial"/>
              </a:endParaRPr>
            </a:p>
          </p:txBody>
        </p:sp>
      </p:grpSp>
      <p:sp>
        <p:nvSpPr>
          <p:cNvPr id="53" name="Google Shape;53;p105"/>
          <p:cNvSpPr txBox="1"/>
          <p:nvPr/>
        </p:nvSpPr>
        <p:spPr bwMode="auto">
          <a:xfrm>
            <a:off x="609152" y="3188385"/>
            <a:ext cx="4782191" cy="2062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" sz="1600" b="0" i="0" u="none" strike="noStrike" cap="none">
                <a:solidFill>
                  <a:srgbClr val="1B1B1B"/>
                </a:solidFill>
                <a:latin typeface="Gilroy"/>
                <a:ea typeface="Arial"/>
                <a:cs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 sz="1400" b="0" i="0" u="none" strike="noStrike" cap="none">
              <a:solidFill>
                <a:srgbClr val="000000"/>
              </a:solidFill>
              <a:latin typeface="Gilroy"/>
              <a:ea typeface="Arial"/>
              <a:cs typeface="Arial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" sz="1600" b="0" i="0" u="none" strike="noStrike" cap="none">
                <a:solidFill>
                  <a:srgbClr val="1B1B1B"/>
                </a:solidFill>
                <a:latin typeface="Gilroy"/>
                <a:ea typeface="Arial"/>
                <a:cs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Gilroy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" sz="1600" b="0" i="0" u="none" strike="noStrike" cap="none">
                <a:solidFill>
                  <a:srgbClr val="1B1B1B"/>
                </a:solidFill>
                <a:latin typeface="Gilroy"/>
                <a:ea typeface="Arial"/>
                <a:cs typeface="Arial"/>
              </a:rPr>
              <a:t>В целом, конечно, базовый вектор развития позволяет выполнить важные задания </a:t>
            </a:r>
            <a:endParaRPr sz="1400" b="0" i="0" u="none" strike="noStrike" cap="none">
              <a:solidFill>
                <a:srgbClr val="000000"/>
              </a:solidFill>
              <a:latin typeface="Gilroy"/>
              <a:ea typeface="Arial"/>
              <a:cs typeface="Arial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" sz="1600" b="0" i="0" u="none" strike="noStrike" cap="none">
                <a:solidFill>
                  <a:srgbClr val="1B1B1B"/>
                </a:solidFill>
                <a:latin typeface="Gilroy"/>
                <a:ea typeface="Arial"/>
                <a:cs typeface="Arial"/>
              </a:rPr>
              <a:t>по разработке системы обучения кадров, соответствующей насущным потребностям </a:t>
            </a:r>
            <a:endParaRPr sz="1400" b="0" i="0" u="none" strike="noStrike" cap="none">
              <a:solidFill>
                <a:srgbClr val="000000"/>
              </a:solidFill>
              <a:latin typeface="Gilroy"/>
              <a:ea typeface="Arial"/>
              <a:cs typeface="Arial"/>
            </a:endParaRPr>
          </a:p>
        </p:txBody>
      </p:sp>
      <p:sp>
        <p:nvSpPr>
          <p:cNvPr id="54" name="Google Shape;54;p105"/>
          <p:cNvSpPr/>
          <p:nvPr/>
        </p:nvSpPr>
        <p:spPr bwMode="auto">
          <a:xfrm>
            <a:off x="7111999" y="1187053"/>
            <a:ext cx="2162014" cy="1323928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55" name="Google Shape;55;p105"/>
          <p:cNvSpPr/>
          <p:nvPr/>
        </p:nvSpPr>
        <p:spPr bwMode="auto">
          <a:xfrm flipH="1">
            <a:off x="7298265" y="2878664"/>
            <a:ext cx="1828805" cy="1066804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56" name="Google Shape;56;p105"/>
          <p:cNvSpPr/>
          <p:nvPr/>
        </p:nvSpPr>
        <p:spPr bwMode="auto">
          <a:xfrm>
            <a:off x="7298265" y="4347023"/>
            <a:ext cx="2319867" cy="82257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57" name="Google Shape;57;p105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308101"/>
            <a:ext cx="25862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Gilroy"/>
                <a:ea typeface="Gilroy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fld id="{00000000-1234-1234-1234-123412341234}" type="slidenum">
              <a:rPr lang="ru"/>
              <a:t>‹#›</a:t>
            </a:fld>
            <a:endParaRPr lang="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Только заголовок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9" name="Google Shape;59;p106"/>
          <p:cNvSpPr txBox="1"/>
          <p:nvPr/>
        </p:nvSpPr>
        <p:spPr bwMode="auto">
          <a:xfrm>
            <a:off x="498318" y="1526966"/>
            <a:ext cx="9290344" cy="1547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 fontScale="92500"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7200"/>
              <a:buFont typeface="Arial"/>
              <a:buNone/>
              <a:defRPr/>
            </a:pPr>
            <a:r>
              <a:rPr lang="ru" sz="7200" b="0" i="0" u="none" strike="noStrike" cap="none">
                <a:solidFill>
                  <a:srgbClr val="8F00FF"/>
                </a:solidFill>
                <a:latin typeface="Gilroy"/>
                <a:ea typeface="Arial"/>
                <a:cs typeface="Arial"/>
              </a:rPr>
              <a:t>НАЗВАНИЕ  РАЗДЕЛА</a:t>
            </a:r>
            <a:endParaRPr sz="1400" b="0" i="0" u="none" strike="noStrike" cap="none">
              <a:solidFill>
                <a:srgbClr val="000000"/>
              </a:solidFill>
              <a:latin typeface="Gilroy"/>
              <a:ea typeface="Arial"/>
              <a:cs typeface="Arial"/>
            </a:endParaRPr>
          </a:p>
        </p:txBody>
      </p:sp>
      <p:sp>
        <p:nvSpPr>
          <p:cNvPr id="60" name="Google Shape;60;p106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308101"/>
            <a:ext cx="25862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Gilroy"/>
                <a:ea typeface="Gilroy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fld id="{00000000-1234-1234-1234-123412341234}" type="slidenum">
              <a:rPr lang="ru"/>
              <a:t>‹#›</a:t>
            </a:fld>
            <a:endParaRPr lang="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Объект с подписью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2" name="Google Shape;62;p107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63" name="Google Shape;63;p107"/>
          <p:cNvSpPr txBox="1"/>
          <p:nvPr/>
        </p:nvSpPr>
        <p:spPr bwMode="auto">
          <a:xfrm>
            <a:off x="540509" y="771575"/>
            <a:ext cx="6518934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  <a:defRPr/>
            </a:pPr>
            <a:r>
              <a:rPr lang="ru" sz="4800" b="0" i="0" u="none" strike="noStrike" cap="none">
                <a:solidFill>
                  <a:srgbClr val="8F00FF"/>
                </a:solidFill>
                <a:latin typeface="Gilroy"/>
                <a:ea typeface="Arial"/>
                <a:cs typeface="Arial"/>
              </a:rPr>
              <a:t>ЗАГОЛОВОК СЛАЙДА</a:t>
            </a:r>
            <a:endParaRPr sz="1400" b="0" i="0" u="none" strike="noStrike" cap="none">
              <a:solidFill>
                <a:srgbClr val="000000"/>
              </a:solidFill>
              <a:latin typeface="Gilroy"/>
              <a:ea typeface="Arial"/>
              <a:cs typeface="Arial"/>
            </a:endParaRPr>
          </a:p>
        </p:txBody>
      </p:sp>
      <p:pic>
        <p:nvPicPr>
          <p:cNvPr id="64" name="Google Shape;64;p107" descr="Рисунок 9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65" name="Google Shape;65;p107"/>
          <p:cNvGraphicFramePr>
            <a:graphicFrameLocks/>
          </p:cNvGraphicFramePr>
          <p:nvPr/>
        </p:nvGraphicFramePr>
        <p:xfrm>
          <a:off x="623887" y="1633919"/>
          <a:ext cx="10712550" cy="4389600"/>
        </p:xfrm>
        <a:graphic>
          <a:graphicData uri="http://schemas.openxmlformats.org/drawingml/2006/table">
            <a:tbl>
              <a:tblPr firstRow="1">
                <a:noFill/>
              </a:tblPr>
              <a:tblGrid>
                <a:gridCol w="1785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Gilroy"/>
                      </a:endParaRPr>
                    </a:p>
                  </a:txBody>
                  <a:tcPr marL="40500" marR="40500" marT="40500" marB="40500"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Gilroy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Gilroy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Gilroy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Gilroy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Gilroy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Gilroy"/>
                      </a:endParaRPr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Gilroy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Gilroy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Gilroy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Gilroy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Gilroy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Gilroy"/>
                      </a:endParaRPr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Gilroy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Gilroy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Gilroy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Gilroy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Gilroy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Gilroy"/>
                      </a:endParaRPr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Gilroy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Gilroy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Gilroy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Gilroy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Gilroy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Gilroy"/>
                      </a:endParaRPr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Gilroy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Gilroy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Gilroy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Gilroy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Gilroy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Gilroy"/>
                      </a:endParaRPr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Gilroy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Gilroy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Gilroy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Gilroy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Gilroy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66" name="Google Shape;66;p107"/>
          <p:cNvGrpSpPr/>
          <p:nvPr/>
        </p:nvGrpSpPr>
        <p:grpSpPr bwMode="auto">
          <a:xfrm>
            <a:off x="9488631" y="6157384"/>
            <a:ext cx="2343182" cy="705156"/>
            <a:chOff x="-2" y="-2"/>
            <a:chExt cx="2343182" cy="705155"/>
          </a:xfrm>
        </p:grpSpPr>
        <p:sp>
          <p:nvSpPr>
            <p:cNvPr id="67" name="Google Shape;67;p107"/>
            <p:cNvSpPr/>
            <p:nvPr/>
          </p:nvSpPr>
          <p:spPr bwMode="auto"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Gilroy"/>
                <a:ea typeface="Helvetica Neue"/>
                <a:cs typeface="Helvetica Neue"/>
              </a:endParaRPr>
            </a:p>
          </p:txBody>
        </p:sp>
        <p:sp>
          <p:nvSpPr>
            <p:cNvPr id="68" name="Google Shape;68;p107"/>
            <p:cNvSpPr txBox="1"/>
            <p:nvPr/>
          </p:nvSpPr>
          <p:spPr bwMode="auto">
            <a:xfrm>
              <a:off x="45719" y="183314"/>
              <a:ext cx="2251741" cy="3385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  <a:defRPr/>
              </a:pPr>
              <a:r>
                <a:rPr lang="ru" sz="1600" b="0" i="0" u="none" strike="noStrike" cap="none">
                  <a:solidFill>
                    <a:srgbClr val="FFFFFF"/>
                  </a:solidFill>
                  <a:latin typeface="Gilroy"/>
                  <a:ea typeface="Arial"/>
                  <a:cs typeface="Arial"/>
                </a:rPr>
                <a:t>НАЗВАНИЕ ДОКЛАДА</a:t>
              </a:r>
              <a:endParaRPr sz="1400" b="0" i="0" u="none" strike="noStrike" cap="none">
                <a:solidFill>
                  <a:srgbClr val="000000"/>
                </a:solidFill>
                <a:latin typeface="Gilroy"/>
                <a:ea typeface="Arial"/>
                <a:cs typeface="Arial"/>
              </a:endParaRPr>
            </a:p>
          </p:txBody>
        </p:sp>
      </p:grpSp>
      <p:grpSp>
        <p:nvGrpSpPr>
          <p:cNvPr id="69" name="Google Shape;69;p107"/>
          <p:cNvGrpSpPr/>
          <p:nvPr/>
        </p:nvGrpSpPr>
        <p:grpSpPr bwMode="auto"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70" name="Google Shape;70;p107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Gilroy"/>
                <a:ea typeface="Helvetica Neue"/>
                <a:cs typeface="Helvetica Neue"/>
              </a:endParaRPr>
            </a:p>
          </p:txBody>
        </p:sp>
        <p:sp>
          <p:nvSpPr>
            <p:cNvPr id="71" name="Google Shape;71;p107"/>
            <p:cNvSpPr txBox="1"/>
            <p:nvPr/>
          </p:nvSpPr>
          <p:spPr bwMode="auto">
            <a:xfrm>
              <a:off x="45720" y="128035"/>
              <a:ext cx="577629" cy="3692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r>
                <a:rPr lang="ru" sz="1800" b="0" i="0" u="none" strike="noStrike" cap="none">
                  <a:solidFill>
                    <a:srgbClr val="FFFFFF"/>
                  </a:solidFill>
                  <a:latin typeface="Gilroy"/>
                  <a:ea typeface="Calibri"/>
                  <a:cs typeface="Calibri"/>
                </a:rPr>
                <a:t>4</a:t>
              </a:r>
              <a:endParaRPr sz="1400" b="0" i="0" u="none" strike="noStrike" cap="none">
                <a:solidFill>
                  <a:srgbClr val="000000"/>
                </a:solidFill>
                <a:latin typeface="Gilroy"/>
                <a:ea typeface="Arial"/>
                <a:cs typeface="Arial"/>
              </a:endParaRPr>
            </a:p>
          </p:txBody>
        </p:sp>
      </p:grpSp>
      <p:grpSp>
        <p:nvGrpSpPr>
          <p:cNvPr id="72" name="Google Shape;72;p107"/>
          <p:cNvGrpSpPr/>
          <p:nvPr/>
        </p:nvGrpSpPr>
        <p:grpSpPr bwMode="auto"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73" name="Google Shape;73;p107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Gilroy"/>
                <a:ea typeface="Helvetica Neue"/>
                <a:cs typeface="Helvetica Neue"/>
              </a:endParaRPr>
            </a:p>
          </p:txBody>
        </p:sp>
        <p:sp>
          <p:nvSpPr>
            <p:cNvPr id="74" name="Google Shape;74;p107"/>
            <p:cNvSpPr txBox="1"/>
            <p:nvPr/>
          </p:nvSpPr>
          <p:spPr bwMode="auto">
            <a:xfrm>
              <a:off x="45720" y="68770"/>
              <a:ext cx="2638651" cy="3692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r>
                <a:rPr lang="ru" sz="1800" b="0" i="0" u="none" strike="noStrike" cap="none">
                  <a:solidFill>
                    <a:srgbClr val="FFFFFF"/>
                  </a:solidFill>
                  <a:latin typeface="Gilroy"/>
                  <a:ea typeface="Arial"/>
                  <a:cs typeface="Arial"/>
                </a:rPr>
                <a:t>НАЗВАНИЕ РАЗДЕЛА</a:t>
              </a:r>
              <a:endParaRPr sz="1400" b="0" i="0" u="none" strike="noStrike" cap="none">
                <a:solidFill>
                  <a:srgbClr val="000000"/>
                </a:solidFill>
                <a:latin typeface="Gilroy"/>
                <a:ea typeface="Arial"/>
                <a:cs typeface="Arial"/>
              </a:endParaRPr>
            </a:p>
          </p:txBody>
        </p:sp>
      </p:grpSp>
      <p:sp>
        <p:nvSpPr>
          <p:cNvPr id="75" name="Google Shape;75;p107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308101"/>
            <a:ext cx="25862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Gilroy"/>
                <a:ea typeface="Gilroy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fld id="{00000000-1234-1234-1234-123412341234}" type="slidenum">
              <a:rPr lang="ru"/>
              <a:t>‹#›</a:t>
            </a:fld>
            <a:endParaRPr lang="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Рисунок с подписью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7" name="Google Shape;77;p108" descr="2022-11-09 02.38.22.jpg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5948067" y="-3"/>
            <a:ext cx="4880971" cy="6858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08" descr="Рисунок 9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08"/>
          <p:cNvSpPr txBox="1"/>
          <p:nvPr/>
        </p:nvSpPr>
        <p:spPr bwMode="auto">
          <a:xfrm>
            <a:off x="566087" y="1491661"/>
            <a:ext cx="3774042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  <a:defRPr/>
            </a:pPr>
            <a:r>
              <a:rPr lang="ru" sz="4800" b="0" i="0" u="none" strike="noStrike" cap="none">
                <a:solidFill>
                  <a:srgbClr val="8F00FF"/>
                </a:solidFill>
                <a:latin typeface="Gilroy"/>
                <a:ea typeface="Arial"/>
                <a:cs typeface="Arial"/>
              </a:rPr>
              <a:t>ЗАГОЛОВОК СЛАЙДА</a:t>
            </a:r>
            <a:endParaRPr sz="1400" b="0" i="0" u="none" strike="noStrike" cap="none">
              <a:solidFill>
                <a:srgbClr val="000000"/>
              </a:solidFill>
              <a:latin typeface="Gilroy"/>
              <a:ea typeface="Arial"/>
              <a:cs typeface="Arial"/>
            </a:endParaRPr>
          </a:p>
        </p:txBody>
      </p:sp>
      <p:sp>
        <p:nvSpPr>
          <p:cNvPr id="80" name="Google Shape;80;p108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pic>
        <p:nvPicPr>
          <p:cNvPr id="81" name="Google Shape;81;p108" descr="Рисунок 9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2" name="Google Shape;82;p108"/>
          <p:cNvGrpSpPr/>
          <p:nvPr/>
        </p:nvGrpSpPr>
        <p:grpSpPr bwMode="auto">
          <a:xfrm>
            <a:off x="9488631" y="6157384"/>
            <a:ext cx="2343182" cy="705156"/>
            <a:chOff x="-2" y="-2"/>
            <a:chExt cx="2343182" cy="705155"/>
          </a:xfrm>
        </p:grpSpPr>
        <p:sp>
          <p:nvSpPr>
            <p:cNvPr id="83" name="Google Shape;83;p108"/>
            <p:cNvSpPr/>
            <p:nvPr/>
          </p:nvSpPr>
          <p:spPr bwMode="auto"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Gilroy"/>
                <a:ea typeface="Helvetica Neue"/>
                <a:cs typeface="Helvetica Neue"/>
              </a:endParaRPr>
            </a:p>
          </p:txBody>
        </p:sp>
        <p:sp>
          <p:nvSpPr>
            <p:cNvPr id="84" name="Google Shape;84;p108"/>
            <p:cNvSpPr txBox="1"/>
            <p:nvPr/>
          </p:nvSpPr>
          <p:spPr bwMode="auto">
            <a:xfrm>
              <a:off x="45719" y="183314"/>
              <a:ext cx="2251741" cy="3385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  <a:defRPr/>
              </a:pPr>
              <a:r>
                <a:rPr lang="ru" sz="1600" b="0" i="0" u="none" strike="noStrike" cap="none">
                  <a:solidFill>
                    <a:srgbClr val="FFFFFF"/>
                  </a:solidFill>
                  <a:latin typeface="Gilroy"/>
                  <a:ea typeface="Arial"/>
                  <a:cs typeface="Arial"/>
                </a:rPr>
                <a:t>НАЗВАНИЕ ДОКЛАДА</a:t>
              </a:r>
              <a:endParaRPr sz="1400" b="0" i="0" u="none" strike="noStrike" cap="none">
                <a:solidFill>
                  <a:srgbClr val="000000"/>
                </a:solidFill>
                <a:latin typeface="Gilroy"/>
                <a:ea typeface="Arial"/>
                <a:cs typeface="Arial"/>
              </a:endParaRPr>
            </a:p>
          </p:txBody>
        </p:sp>
      </p:grpSp>
      <p:grpSp>
        <p:nvGrpSpPr>
          <p:cNvPr id="85" name="Google Shape;85;p108"/>
          <p:cNvGrpSpPr/>
          <p:nvPr/>
        </p:nvGrpSpPr>
        <p:grpSpPr bwMode="auto"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86" name="Google Shape;86;p108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Gilroy"/>
                <a:ea typeface="Helvetica Neue"/>
                <a:cs typeface="Helvetica Neue"/>
              </a:endParaRPr>
            </a:p>
          </p:txBody>
        </p:sp>
        <p:sp>
          <p:nvSpPr>
            <p:cNvPr id="87" name="Google Shape;87;p108"/>
            <p:cNvSpPr txBox="1"/>
            <p:nvPr/>
          </p:nvSpPr>
          <p:spPr bwMode="auto">
            <a:xfrm>
              <a:off x="45720" y="128035"/>
              <a:ext cx="577629" cy="3692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r>
                <a:rPr lang="ru" sz="1800" b="0" i="0" u="none" strike="noStrike" cap="none">
                  <a:solidFill>
                    <a:srgbClr val="FFFFFF"/>
                  </a:solidFill>
                  <a:latin typeface="Gilroy"/>
                  <a:ea typeface="Calibri"/>
                  <a:cs typeface="Calibri"/>
                </a:rPr>
                <a:t>7</a:t>
              </a:r>
              <a:endParaRPr sz="1400" b="0" i="0" u="none" strike="noStrike" cap="none">
                <a:solidFill>
                  <a:srgbClr val="000000"/>
                </a:solidFill>
                <a:latin typeface="Gilroy"/>
                <a:ea typeface="Arial"/>
                <a:cs typeface="Arial"/>
              </a:endParaRPr>
            </a:p>
          </p:txBody>
        </p:sp>
      </p:grpSp>
      <p:grpSp>
        <p:nvGrpSpPr>
          <p:cNvPr id="88" name="Google Shape;88;p108"/>
          <p:cNvGrpSpPr/>
          <p:nvPr/>
        </p:nvGrpSpPr>
        <p:grpSpPr bwMode="auto"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89" name="Google Shape;89;p108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Gilroy"/>
                <a:ea typeface="Helvetica Neue"/>
                <a:cs typeface="Helvetica Neue"/>
              </a:endParaRPr>
            </a:p>
          </p:txBody>
        </p:sp>
        <p:sp>
          <p:nvSpPr>
            <p:cNvPr id="90" name="Google Shape;90;p108"/>
            <p:cNvSpPr txBox="1"/>
            <p:nvPr/>
          </p:nvSpPr>
          <p:spPr bwMode="auto">
            <a:xfrm>
              <a:off x="45720" y="68770"/>
              <a:ext cx="2638651" cy="3692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r>
                <a:rPr lang="ru" sz="1800" b="0" i="0" u="none" strike="noStrike" cap="none">
                  <a:solidFill>
                    <a:srgbClr val="FFFFFF"/>
                  </a:solidFill>
                  <a:latin typeface="Gilroy"/>
                  <a:ea typeface="Arial"/>
                  <a:cs typeface="Arial"/>
                </a:rPr>
                <a:t>НАЗВАНИЕ РАЗДЕЛА</a:t>
              </a:r>
              <a:endParaRPr sz="1400" b="0" i="0" u="none" strike="noStrike" cap="none">
                <a:solidFill>
                  <a:srgbClr val="000000"/>
                </a:solidFill>
                <a:latin typeface="Gilroy"/>
                <a:ea typeface="Arial"/>
                <a:cs typeface="Arial"/>
              </a:endParaRPr>
            </a:p>
          </p:txBody>
        </p:sp>
      </p:grpSp>
      <p:sp>
        <p:nvSpPr>
          <p:cNvPr id="91" name="Google Shape;91;p108"/>
          <p:cNvSpPr txBox="1"/>
          <p:nvPr/>
        </p:nvSpPr>
        <p:spPr bwMode="auto">
          <a:xfrm>
            <a:off x="609152" y="3188385"/>
            <a:ext cx="4782191" cy="2062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" sz="1600" b="0" i="0" u="none" strike="noStrike" cap="none">
                <a:solidFill>
                  <a:srgbClr val="1B1B1B"/>
                </a:solidFill>
                <a:latin typeface="Gilroy"/>
                <a:ea typeface="Arial"/>
                <a:cs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 sz="1400" b="0" i="0" u="none" strike="noStrike" cap="none">
              <a:solidFill>
                <a:srgbClr val="000000"/>
              </a:solidFill>
              <a:latin typeface="Gilroy"/>
              <a:ea typeface="Arial"/>
              <a:cs typeface="Arial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" sz="1600" b="0" i="0" u="none" strike="noStrike" cap="none">
                <a:solidFill>
                  <a:srgbClr val="1B1B1B"/>
                </a:solidFill>
                <a:latin typeface="Gilroy"/>
                <a:ea typeface="Arial"/>
                <a:cs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Gilroy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" sz="1600" b="0" i="0" u="none" strike="noStrike" cap="none">
                <a:solidFill>
                  <a:srgbClr val="1B1B1B"/>
                </a:solidFill>
                <a:latin typeface="Gilroy"/>
                <a:ea typeface="Arial"/>
                <a:cs typeface="Arial"/>
              </a:rPr>
              <a:t>В целом, конечно, базовый вектор развития позволяет выполнить важные задания </a:t>
            </a:r>
            <a:endParaRPr sz="1400" b="0" i="0" u="none" strike="noStrike" cap="none">
              <a:solidFill>
                <a:srgbClr val="000000"/>
              </a:solidFill>
              <a:latin typeface="Gilroy"/>
              <a:ea typeface="Arial"/>
              <a:cs typeface="Arial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" sz="1600" b="0" i="0" u="none" strike="noStrike" cap="none">
                <a:solidFill>
                  <a:srgbClr val="1B1B1B"/>
                </a:solidFill>
                <a:latin typeface="Gilroy"/>
                <a:ea typeface="Arial"/>
                <a:cs typeface="Arial"/>
              </a:rPr>
              <a:t>по разработке системы обучения кадров, соответствующей насущным потребностям </a:t>
            </a:r>
            <a:endParaRPr sz="1400" b="0" i="0" u="none" strike="noStrike" cap="none">
              <a:solidFill>
                <a:srgbClr val="000000"/>
              </a:solidFill>
              <a:latin typeface="Gilroy"/>
              <a:ea typeface="Arial"/>
              <a:cs typeface="Arial"/>
            </a:endParaRPr>
          </a:p>
        </p:txBody>
      </p:sp>
      <p:sp>
        <p:nvSpPr>
          <p:cNvPr id="92" name="Google Shape;92;p108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308101"/>
            <a:ext cx="25862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Gilroy"/>
                <a:ea typeface="Gilroy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fld id="{00000000-1234-1234-1234-123412341234}" type="slidenum">
              <a:rPr lang="ru"/>
              <a:t>‹#›</a:t>
            </a:fld>
            <a:endParaRPr lang="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Google Shape;6;p92"/>
          <p:cNvSpPr txBox="1"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1pPr>
            <a:lvl2pPr marR="0"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2pPr>
            <a:lvl3pPr marR="0"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3pPr>
            <a:lvl4pPr marR="0"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4pPr>
            <a:lvl5pPr marR="0"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5pPr>
            <a:lvl6pPr marR="0"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6pPr>
            <a:lvl7pPr marR="0"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7pPr>
            <a:lvl8pPr marR="0"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8pPr>
            <a:lvl9pPr marR="0"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" name="Google Shape;7;p92"/>
          <p:cNvSpPr txBox="1"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marR="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1pPr>
            <a:lvl2pPr marL="914400" marR="0" lvl="1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2pPr>
            <a:lvl3pPr marL="1371600" marR="0" lvl="2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3pPr>
            <a:lvl4pPr marL="1828800" marR="0" lvl="3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4pPr>
            <a:lvl5pPr marL="2286000" marR="0" lvl="4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5pPr>
            <a:lvl6pPr marL="2743200" marR="0" lvl="5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6pPr>
            <a:lvl7pPr marL="3200400" marR="0" lvl="6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7pPr>
            <a:lvl8pPr marL="3657600" marR="0" lvl="7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8pPr>
            <a:lvl9pPr marL="4114800" marR="0" lvl="8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" name="Google Shape;8;p92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308101"/>
            <a:ext cx="25862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Gilroy"/>
                <a:ea typeface="Gilroy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fld id="{00000000-1234-1234-1234-123412341234}" type="slidenum">
              <a:rPr lang="ru"/>
              <a:t>‹#›</a:t>
            </a:fld>
            <a:endParaRPr lang="ru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Gilroy"/>
          <a:ea typeface="Gilroy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Gilroy"/>
          <a:ea typeface="Gilroy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5.png"/><Relationship Id="rId7" Type="http://schemas.openxmlformats.org/officeDocument/2006/relationships/image" Target="../media/image1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6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3" Type="http://schemas.openxmlformats.org/officeDocument/2006/relationships/image" Target="../media/image6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24.png"/><Relationship Id="rId5" Type="http://schemas.openxmlformats.org/officeDocument/2006/relationships/image" Target="../media/image11.png"/><Relationship Id="rId10" Type="http://schemas.openxmlformats.org/officeDocument/2006/relationships/image" Target="../media/image23.png"/><Relationship Id="rId4" Type="http://schemas.openxmlformats.org/officeDocument/2006/relationships/image" Target="../media/image10.png"/><Relationship Id="rId9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g"/><Relationship Id="rId3" Type="http://schemas.openxmlformats.org/officeDocument/2006/relationships/image" Target="../media/image6.png"/><Relationship Id="rId7" Type="http://schemas.openxmlformats.org/officeDocument/2006/relationships/image" Target="../media/image25.jpg"/><Relationship Id="rId12" Type="http://schemas.openxmlformats.org/officeDocument/2006/relationships/image" Target="../media/image3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29.jpg"/><Relationship Id="rId5" Type="http://schemas.openxmlformats.org/officeDocument/2006/relationships/image" Target="../media/image11.png"/><Relationship Id="rId10" Type="http://schemas.openxmlformats.org/officeDocument/2006/relationships/image" Target="../media/image28.jpg"/><Relationship Id="rId4" Type="http://schemas.openxmlformats.org/officeDocument/2006/relationships/image" Target="../media/image10.png"/><Relationship Id="rId9" Type="http://schemas.openxmlformats.org/officeDocument/2006/relationships/image" Target="../media/image27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g"/><Relationship Id="rId3" Type="http://schemas.openxmlformats.org/officeDocument/2006/relationships/image" Target="../media/image6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0" name="Google Shape;200;p1"/>
          <p:cNvSpPr/>
          <p:nvPr/>
        </p:nvSpPr>
        <p:spPr bwMode="auto">
          <a:xfrm>
            <a:off x="7297453" y="5449609"/>
            <a:ext cx="4376540" cy="142415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pic>
        <p:nvPicPr>
          <p:cNvPr id="211" name="Google Shape;211;p1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11032434" y="1628452"/>
            <a:ext cx="1190200" cy="5350686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1"/>
          <p:cNvSpPr/>
          <p:nvPr/>
        </p:nvSpPr>
        <p:spPr bwMode="auto">
          <a:xfrm>
            <a:off x="-4252" y="961577"/>
            <a:ext cx="12228912" cy="666875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5D8E1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210" name="Google Shape;210;p1"/>
          <p:cNvSpPr txBox="1"/>
          <p:nvPr/>
        </p:nvSpPr>
        <p:spPr bwMode="auto">
          <a:xfrm>
            <a:off x="204782" y="2148773"/>
            <a:ext cx="7173538" cy="22253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2600" b="1" i="0" u="none" strike="noStrike" cap="none" spc="0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Платформа для организации прямых поставок фермерской продукции  </a:t>
            </a:r>
            <a:r>
              <a:rPr lang="ru" sz="3600" b="1" i="0" u="none" strike="noStrike" cap="none" spc="0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«Грядка»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600" dirty="0"/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2000" b="1" i="0" dirty="0">
                <a:solidFill>
                  <a:schemeClr val="tx1"/>
                </a:solidFill>
                <a:latin typeface="Gilroy"/>
                <a:ea typeface="Jost"/>
                <a:cs typeface="Raleway"/>
              </a:rPr>
              <a:t>Рынок: HomeNet, TevhNet</a:t>
            </a:r>
            <a:endParaRPr sz="2200" b="1" dirty="0">
              <a:solidFill>
                <a:schemeClr val="tx1"/>
              </a:solidFill>
              <a:latin typeface="Gilroy"/>
              <a:ea typeface="Jost"/>
              <a:cs typeface="Raleway"/>
            </a:endParaRPr>
          </a:p>
        </p:txBody>
      </p:sp>
      <p:sp>
        <p:nvSpPr>
          <p:cNvPr id="199" name="Google Shape;199;p1"/>
          <p:cNvSpPr/>
          <p:nvPr/>
        </p:nvSpPr>
        <p:spPr bwMode="auto">
          <a:xfrm>
            <a:off x="0" y="-2"/>
            <a:ext cx="12224663" cy="9649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96898" y="391127"/>
            <a:ext cx="1166836" cy="298128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4278785" y="165983"/>
            <a:ext cx="978461" cy="74841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7217230" y="239531"/>
            <a:ext cx="1389761" cy="48589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10581184" y="48867"/>
            <a:ext cx="849798" cy="849798"/>
          </a:xfrm>
          <a:prstGeom prst="rect">
            <a:avLst/>
          </a:prstGeom>
        </p:spPr>
      </p:pic>
      <p:sp>
        <p:nvSpPr>
          <p:cNvPr id="2" name="Google Shape;210;p1"/>
          <p:cNvSpPr txBox="1"/>
          <p:nvPr/>
        </p:nvSpPr>
        <p:spPr bwMode="auto">
          <a:xfrm>
            <a:off x="136152" y="5175828"/>
            <a:ext cx="7163458" cy="10366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2800" b="1">
                <a:solidFill>
                  <a:schemeClr val="tx1"/>
                </a:solidFill>
                <a:latin typeface="Gilroy"/>
                <a:ea typeface="Jost"/>
                <a:cs typeface="Raleway"/>
              </a:rPr>
              <a:t>Код команды:</a:t>
            </a:r>
            <a:br>
              <a:rPr lang="ru" sz="2800" b="1">
                <a:solidFill>
                  <a:schemeClr val="tx1"/>
                </a:solidFill>
                <a:latin typeface="Gilroy"/>
                <a:ea typeface="Jost"/>
                <a:cs typeface="Raleway"/>
              </a:rPr>
            </a:br>
            <a:r>
              <a:rPr lang="ru" sz="2800" b="1">
                <a:solidFill>
                  <a:srgbClr val="FF0000"/>
                </a:solidFill>
                <a:latin typeface="Gilroy"/>
                <a:ea typeface="Jost"/>
                <a:cs typeface="Raleway"/>
              </a:rPr>
              <a:t>НГУЭУ.2024.027</a:t>
            </a:r>
            <a:endParaRPr sz="2800" b="1">
              <a:solidFill>
                <a:srgbClr val="FF0000"/>
              </a:solidFill>
              <a:latin typeface="Gilroy"/>
              <a:ea typeface="Jost"/>
              <a:cs typeface="Raleway"/>
            </a:endParaRPr>
          </a:p>
        </p:txBody>
      </p:sp>
      <p:sp>
        <p:nvSpPr>
          <p:cNvPr id="4" name="Google Shape;315;g1ed6ccaf3ae_0_73"/>
          <p:cNvSpPr txBox="1"/>
          <p:nvPr/>
        </p:nvSpPr>
        <p:spPr bwMode="auto">
          <a:xfrm>
            <a:off x="0" y="1064307"/>
            <a:ext cx="12222635" cy="464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000" b="1">
                <a:solidFill>
                  <a:schemeClr val="tx1"/>
                </a:solidFill>
                <a:latin typeface="Gilroy"/>
              </a:rPr>
              <a:t>Межвузовский акселератор студенческих технологических стартапов «БизнесТут», </a:t>
            </a:r>
            <a:r>
              <a:rPr lang="en-US" sz="2000" b="1">
                <a:solidFill>
                  <a:schemeClr val="tx1"/>
                </a:solidFill>
                <a:latin typeface="Gilroy"/>
              </a:rPr>
              <a:t>I</a:t>
            </a:r>
            <a:r>
              <a:rPr lang="ru-RU" sz="2000" b="1">
                <a:solidFill>
                  <a:schemeClr val="tx1"/>
                </a:solidFill>
                <a:latin typeface="Gilroy"/>
              </a:rPr>
              <a:t> этап</a:t>
            </a:r>
            <a:endParaRPr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97450" y="1628451"/>
            <a:ext cx="3732958" cy="382115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8"/>
          <a:srcRect l="11835" t="12542" r="12554"/>
          <a:stretch/>
        </p:blipFill>
        <p:spPr>
          <a:xfrm>
            <a:off x="7378320" y="2479481"/>
            <a:ext cx="3524142" cy="250312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" name="Google Shape;218;p3"/>
          <p:cNvSpPr/>
          <p:nvPr/>
        </p:nvSpPr>
        <p:spPr bwMode="auto">
          <a:xfrm>
            <a:off x="-4" y="6200838"/>
            <a:ext cx="12192003" cy="672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20" name="Google Shape;201;p1"/>
          <p:cNvSpPr/>
          <p:nvPr/>
        </p:nvSpPr>
        <p:spPr bwMode="auto">
          <a:xfrm>
            <a:off x="355185" y="-3098"/>
            <a:ext cx="852932" cy="2817467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5D8E1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7" name="Google Shape;226;g1ed6ccaf3ae_0_9"/>
          <p:cNvSpPr/>
          <p:nvPr/>
        </p:nvSpPr>
        <p:spPr bwMode="auto">
          <a:xfrm>
            <a:off x="-6774" y="-18761"/>
            <a:ext cx="389159" cy="2817467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9" name="Google Shape;228;g1ed6ccaf3ae_0_9"/>
          <p:cNvSpPr/>
          <p:nvPr/>
        </p:nvSpPr>
        <p:spPr bwMode="auto">
          <a:xfrm>
            <a:off x="-6774" y="2784391"/>
            <a:ext cx="389159" cy="34164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  <a:defRPr/>
            </a:pPr>
            <a:endParaRPr sz="1800" b="0" i="0" u="none" strike="noStrike" cap="none">
              <a:solidFill>
                <a:schemeClr val="tx1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10" name="Google Shape;229;g1ed6ccaf3ae_0_9"/>
          <p:cNvSpPr/>
          <p:nvPr/>
        </p:nvSpPr>
        <p:spPr bwMode="auto">
          <a:xfrm>
            <a:off x="366268" y="2779939"/>
            <a:ext cx="847391" cy="341632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218" name="Google Shape;218;p3"/>
          <p:cNvSpPr/>
          <p:nvPr/>
        </p:nvSpPr>
        <p:spPr bwMode="auto">
          <a:xfrm>
            <a:off x="-3" y="6367038"/>
            <a:ext cx="542400" cy="506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24" name="Google Shape;315;g1ed6ccaf3ae_0_73"/>
          <p:cNvSpPr txBox="1"/>
          <p:nvPr/>
        </p:nvSpPr>
        <p:spPr bwMode="auto">
          <a:xfrm>
            <a:off x="1213659" y="-18760"/>
            <a:ext cx="10056900" cy="988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buClr>
                <a:srgbClr val="8F00FF"/>
              </a:buClr>
              <a:buSzPts val="3600"/>
              <a:buFont typeface="Raleway SemiBold"/>
              <a:buNone/>
              <a:defRPr/>
            </a:pPr>
            <a:r>
              <a:rPr lang="ru-RU" sz="5400" b="1">
                <a:solidFill>
                  <a:schemeClr val="tx1"/>
                </a:solidFill>
                <a:latin typeface="Gilroy"/>
                <a:ea typeface="Raleway"/>
                <a:cs typeface="Raleway"/>
              </a:rPr>
              <a:t>АКТУАЛЬНОСТЬ ПРОЕКТА</a:t>
            </a:r>
            <a:endParaRPr/>
          </a:p>
        </p:txBody>
      </p:sp>
      <p:sp>
        <p:nvSpPr>
          <p:cNvPr id="3" name="Google Shape;199;p1"/>
          <p:cNvSpPr/>
          <p:nvPr/>
        </p:nvSpPr>
        <p:spPr bwMode="auto">
          <a:xfrm>
            <a:off x="-6773" y="-34424"/>
            <a:ext cx="1220432" cy="99315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2228" y="57270"/>
            <a:ext cx="993357" cy="774003"/>
          </a:xfrm>
          <a:prstGeom prst="rect">
            <a:avLst/>
          </a:prstGeom>
        </p:spPr>
      </p:pic>
      <p:sp>
        <p:nvSpPr>
          <p:cNvPr id="219" name="Google Shape;219;p3"/>
          <p:cNvSpPr txBox="1"/>
          <p:nvPr/>
        </p:nvSpPr>
        <p:spPr bwMode="auto">
          <a:xfrm>
            <a:off x="-6774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/>
            </a:pPr>
            <a:fld id="{60E2B22A-97B6-4749-AA4E-FB8DFCDE2578}" type="slidenum">
              <a:rPr lang="ru" sz="1300" b="1">
                <a:solidFill>
                  <a:schemeClr val="lt1"/>
                </a:solidFill>
                <a:latin typeface="Gilroy"/>
              </a:rPr>
              <a:t>2</a:t>
            </a:fld>
            <a:endParaRPr sz="1300" b="1" i="0" u="none" strike="noStrike" cap="none">
              <a:solidFill>
                <a:schemeClr val="lt1"/>
              </a:solidFill>
              <a:latin typeface="Gilroy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7689508" y="6328998"/>
            <a:ext cx="1293923" cy="45238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5737182" y="6332211"/>
            <a:ext cx="1628775" cy="43814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9247603" y="6252632"/>
            <a:ext cx="3226276" cy="545985"/>
          </a:xfrm>
          <a:prstGeom prst="rect">
            <a:avLst/>
          </a:prstGeom>
        </p:spPr>
      </p:pic>
      <p:pic>
        <p:nvPicPr>
          <p:cNvPr id="292225200" name="Рисунок 292225199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5529755" y="1695449"/>
            <a:ext cx="6491570" cy="4396033"/>
          </a:xfrm>
          <a:prstGeom prst="rect">
            <a:avLst/>
          </a:prstGeom>
        </p:spPr>
      </p:pic>
      <p:sp>
        <p:nvSpPr>
          <p:cNvPr id="36775539" name="TextBox 36775538"/>
          <p:cNvSpPr txBox="1"/>
          <p:nvPr/>
        </p:nvSpPr>
        <p:spPr bwMode="auto">
          <a:xfrm>
            <a:off x="1531734" y="1047748"/>
            <a:ext cx="8693884" cy="1950534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lang="en-US" sz="1800" b="0" i="0" u="none" strike="noStrike" cap="none" spc="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Проект</a:t>
            </a:r>
            <a:r>
              <a:rPr lang="en-US" sz="1800" b="0" i="0" u="none" strike="noStrike" cap="none" spc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800" b="0" i="0" u="none" strike="noStrike" cap="none" spc="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будет</a:t>
            </a:r>
            <a:r>
              <a:rPr lang="en-US" sz="1800" b="0" i="0" u="none" strike="noStrike" cap="none" spc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800" b="0" i="0" u="none" strike="noStrike" cap="none" spc="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актуален</a:t>
            </a:r>
            <a:r>
              <a:rPr lang="en-US" sz="1800" b="0" i="0" u="none" strike="noStrike" cap="none" spc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800" b="0" i="0" u="none" strike="noStrike" cap="none" spc="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на</a:t>
            </a:r>
            <a:r>
              <a:rPr lang="en-US" sz="1800" b="0" i="0" u="none" strike="noStrike" cap="none" spc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800" b="0" i="0" u="none" strike="noStrike" cap="none" spc="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рынке</a:t>
            </a:r>
            <a:r>
              <a:rPr lang="en-US" sz="1800" b="0" i="0" u="none" strike="noStrike" cap="none" spc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800" b="0" i="0" u="none" strike="noStrike" cap="none" spc="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потому</a:t>
            </a:r>
            <a:r>
              <a:rPr lang="en-US" sz="1800" b="0" i="0" u="none" strike="noStrike" cap="none" spc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, </a:t>
            </a:r>
            <a:r>
              <a:rPr lang="en-US" sz="1800" b="0" i="0" u="none" strike="noStrike" cap="none" spc="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что</a:t>
            </a:r>
            <a:r>
              <a:rPr lang="en-US" sz="1800" b="0" i="0" u="none" strike="noStrike" cap="none" spc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800" b="0" i="0" u="none" strike="noStrike" cap="none" spc="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он</a:t>
            </a:r>
            <a:r>
              <a:rPr lang="en-US" sz="1800" b="0" i="0" u="none" strike="noStrike" cap="none" spc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800" b="0" i="0" u="none" strike="noStrike" cap="none" spc="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решает</a:t>
            </a:r>
            <a:r>
              <a:rPr lang="en-US" sz="1800" b="0" i="0" u="none" strike="noStrike" cap="none" spc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800" b="0" i="0" u="none" strike="noStrike" cap="none" spc="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несколько</a:t>
            </a:r>
            <a:r>
              <a:rPr lang="en-US" sz="1800" b="0" i="0" u="none" strike="noStrike" cap="none" spc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800" b="0" i="0" u="none" strike="noStrike" cap="none" spc="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важных</a:t>
            </a:r>
            <a:r>
              <a:rPr lang="en-US" sz="1800" b="0" i="0" u="none" strike="noStrike" cap="none" spc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800" b="0" i="0" u="none" strike="noStrike" cap="none" spc="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проблем</a:t>
            </a:r>
            <a:r>
              <a:rPr lang="en-US" sz="1800" b="0" i="0" u="none" strike="noStrike" cap="none" spc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, </a:t>
            </a:r>
            <a:r>
              <a:rPr lang="en-US" sz="1800" b="0" i="0" u="none" strike="noStrike" cap="none" spc="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связанных</a:t>
            </a:r>
            <a:r>
              <a:rPr lang="en-US" sz="1800" b="0" i="0" u="none" strike="noStrike" cap="none" spc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с </a:t>
            </a:r>
            <a:r>
              <a:rPr lang="en-US" sz="1800" b="0" i="0" u="none" strike="noStrike" cap="none" spc="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общественным</a:t>
            </a:r>
            <a:r>
              <a:rPr lang="en-US" sz="1800" b="0" i="0" u="none" strike="noStrike" cap="none" spc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800" b="0" i="0" u="none" strike="noStrike" cap="none" spc="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питанием</a:t>
            </a:r>
            <a:r>
              <a:rPr lang="en-US" sz="1800" b="0" i="0" u="none" strike="noStrike" cap="none" spc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и </a:t>
            </a:r>
            <a:r>
              <a:rPr lang="en-US" sz="1800" b="0" i="0" u="none" strike="noStrike" cap="none" spc="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сельским</a:t>
            </a:r>
            <a:r>
              <a:rPr lang="en-US" sz="1800" b="0" i="0" u="none" strike="noStrike" cap="none" spc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800" b="0" i="0" u="none" strike="noStrike" cap="none" spc="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хозяйством</a:t>
            </a:r>
            <a:r>
              <a:rPr lang="en-US" sz="1800" b="0" i="0" u="none" strike="noStrike" cap="none" spc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:</a:t>
            </a:r>
            <a:endParaRPr lang="en-US" sz="1800" b="0" i="0" u="none" strike="noStrike" cap="none" spc="0" dirty="0">
              <a:solidFill>
                <a:srgbClr val="000000"/>
              </a:solidFill>
              <a:latin typeface="Arial"/>
              <a:cs typeface="Arial"/>
            </a:endParaRPr>
          </a:p>
          <a:p>
            <a:pPr marL="239821" indent="-239821">
              <a:buFont typeface="Arial"/>
              <a:buChar char="•"/>
              <a:defRPr/>
            </a:pPr>
            <a:r>
              <a:rPr lang="en-US" sz="1800" b="0" i="0" u="none" strike="noStrike" cap="none" spc="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Ограниченный</a:t>
            </a:r>
            <a:r>
              <a:rPr lang="en-US" sz="1800" b="0" i="0" u="none" strike="noStrike" cap="none" spc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800" b="0" i="0" u="none" strike="noStrike" cap="none" spc="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доступ</a:t>
            </a:r>
            <a:r>
              <a:rPr lang="en-US" sz="1800" b="0" i="0" u="none" strike="noStrike" cap="none" spc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к </a:t>
            </a:r>
            <a:r>
              <a:rPr lang="en-US" sz="1800" b="0" i="0" u="none" strike="noStrike" cap="none" spc="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рынку</a:t>
            </a:r>
            <a:endParaRPr lang="en-US" sz="1800" b="0" i="0" u="none" strike="noStrike" cap="none" spc="0" dirty="0">
              <a:solidFill>
                <a:srgbClr val="000000"/>
              </a:solidFill>
              <a:latin typeface="Arial"/>
              <a:cs typeface="Arial"/>
            </a:endParaRPr>
          </a:p>
          <a:p>
            <a:pPr marL="239821" indent="-239821">
              <a:buFont typeface="Arial"/>
              <a:buChar char="•"/>
              <a:defRPr/>
            </a:pPr>
            <a:r>
              <a:rPr lang="ru-RU" sz="1800" dirty="0" smtClean="0"/>
              <a:t>Качество и цена продуктов в магазинах</a:t>
            </a:r>
            <a:endParaRPr lang="en-US" sz="1800" b="0" i="0" u="none" strike="noStrike" cap="none" spc="0" dirty="0">
              <a:solidFill>
                <a:srgbClr val="000000"/>
              </a:solidFill>
              <a:latin typeface="Arial"/>
              <a:cs typeface="Arial"/>
            </a:endParaRPr>
          </a:p>
          <a:p>
            <a:pPr marL="239821" indent="-239821">
              <a:buFont typeface="Arial"/>
              <a:buChar char="•"/>
              <a:defRPr/>
            </a:pPr>
            <a:r>
              <a:rPr lang="en-US" sz="1800" b="0" i="0" u="none" strike="noStrike" cap="none" spc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Ограниченные маркетинговые </a:t>
            </a:r>
          </a:p>
          <a:p>
            <a:pPr>
              <a:defRPr/>
            </a:pPr>
            <a:r>
              <a:rPr lang="en-US" sz="1800" b="0" i="0" u="none" strike="noStrike" cap="none" spc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   </a:t>
            </a:r>
            <a:r>
              <a:rPr lang="en-US" sz="1800" b="0" i="0" u="none" strike="noStrike" cap="none" spc="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возможности</a:t>
            </a:r>
            <a:endParaRPr lang="en-US" sz="1800" b="0" i="0" u="none" strike="noStrike" cap="none" spc="0" dirty="0">
              <a:solidFill>
                <a:srgbClr val="000000"/>
              </a:solidFill>
              <a:latin typeface="Arial"/>
              <a:cs typeface="Arial"/>
            </a:endParaRPr>
          </a:p>
          <a:p>
            <a:pPr marL="239821" indent="-239821">
              <a:buFont typeface="Arial"/>
              <a:buChar char="•"/>
              <a:defRPr/>
            </a:pPr>
            <a:r>
              <a:rPr lang="en-US" sz="1800" b="0" i="0" u="none" strike="noStrike" cap="none" spc="0" dirty="0" err="1" smtClean="0">
                <a:solidFill>
                  <a:srgbClr val="000000"/>
                </a:solidFill>
                <a:latin typeface="Arial"/>
                <a:ea typeface="Arial"/>
                <a:cs typeface="Arial"/>
              </a:rPr>
              <a:t>Высокие</a:t>
            </a:r>
            <a:r>
              <a:rPr lang="en-US" sz="1800" b="0" i="0" u="none" strike="noStrike" cap="none" spc="0" dirty="0" smtClean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800" b="0" i="0" u="none" strike="noStrike" cap="none" spc="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затраты</a:t>
            </a:r>
            <a:endParaRPr lang="en-US" sz="1800" b="0" i="0" u="none" strike="noStrike" cap="none" spc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75290415" name="TextBox 1875290414"/>
          <p:cNvSpPr txBox="1"/>
          <p:nvPr/>
        </p:nvSpPr>
        <p:spPr bwMode="auto">
          <a:xfrm>
            <a:off x="2330181" y="3534913"/>
            <a:ext cx="1567295" cy="30515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endParaRPr/>
          </a:p>
        </p:txBody>
      </p:sp>
      <p:pic>
        <p:nvPicPr>
          <p:cNvPr id="834639758" name="Рисунок 834639757"/>
          <p:cNvPicPr>
            <a:picLocks noChangeAspect="1"/>
          </p:cNvPicPr>
          <p:nvPr/>
        </p:nvPicPr>
        <p:blipFill>
          <a:blip r:embed="rId8"/>
          <a:srcRect b="8536"/>
          <a:stretch/>
        </p:blipFill>
        <p:spPr bwMode="auto">
          <a:xfrm>
            <a:off x="1531734" y="3512098"/>
            <a:ext cx="4047814" cy="26841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" name="Google Shape;218;p3"/>
          <p:cNvSpPr/>
          <p:nvPr/>
        </p:nvSpPr>
        <p:spPr bwMode="auto">
          <a:xfrm>
            <a:off x="-4" y="6200838"/>
            <a:ext cx="12192003" cy="672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218" name="Google Shape;218;p3"/>
          <p:cNvSpPr/>
          <p:nvPr/>
        </p:nvSpPr>
        <p:spPr bwMode="auto">
          <a:xfrm>
            <a:off x="-3" y="6367038"/>
            <a:ext cx="542400" cy="506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3" name="Google Shape;199;p1"/>
          <p:cNvSpPr/>
          <p:nvPr/>
        </p:nvSpPr>
        <p:spPr bwMode="auto">
          <a:xfrm>
            <a:off x="-6772" y="-34423"/>
            <a:ext cx="12198771" cy="98801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45699" tIns="45699" rIns="45699" bIns="45699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2" name="Google Shape;226;g1ed6ccaf3ae_0_9"/>
          <p:cNvSpPr/>
          <p:nvPr/>
        </p:nvSpPr>
        <p:spPr bwMode="auto">
          <a:xfrm>
            <a:off x="-10172" y="-34423"/>
            <a:ext cx="1268165" cy="988015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219" name="Google Shape;219;p3"/>
          <p:cNvSpPr txBox="1"/>
          <p:nvPr/>
        </p:nvSpPr>
        <p:spPr bwMode="auto">
          <a:xfrm>
            <a:off x="-6774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/>
            </a:pPr>
            <a:fld id="{60E2B22A-97B6-4749-AA4E-FB8DFCDE2578}" type="slidenum">
              <a:rPr lang="ru" sz="1300" b="1">
                <a:solidFill>
                  <a:schemeClr val="lt1"/>
                </a:solidFill>
                <a:latin typeface="Gilroy"/>
              </a:rPr>
              <a:t>3</a:t>
            </a:fld>
            <a:endParaRPr sz="1300" b="1" i="0" u="none" strike="noStrike" cap="none">
              <a:solidFill>
                <a:schemeClr val="lt1"/>
              </a:solidFill>
              <a:latin typeface="Gilroy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7689508" y="6328998"/>
            <a:ext cx="1293923" cy="45238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5737182" y="6332211"/>
            <a:ext cx="1628775" cy="438149"/>
          </a:xfrm>
          <a:prstGeom prst="rect">
            <a:avLst/>
          </a:prstGeom>
        </p:spPr>
      </p:pic>
      <p:sp>
        <p:nvSpPr>
          <p:cNvPr id="24" name="Google Shape;315;g1ed6ccaf3ae_0_73"/>
          <p:cNvSpPr txBox="1"/>
          <p:nvPr/>
        </p:nvSpPr>
        <p:spPr bwMode="auto">
          <a:xfrm>
            <a:off x="1603239" y="-34422"/>
            <a:ext cx="10056900" cy="988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buClr>
                <a:srgbClr val="8F00FF"/>
              </a:buClr>
              <a:buSzPts val="3600"/>
              <a:buFont typeface="Raleway SemiBold"/>
              <a:buNone/>
              <a:defRPr/>
            </a:pPr>
            <a:r>
              <a:rPr lang="ru-RU" sz="5400" b="1">
                <a:solidFill>
                  <a:schemeClr val="bg1"/>
                </a:solidFill>
                <a:latin typeface="Gilroy"/>
                <a:ea typeface="Raleway"/>
                <a:cs typeface="Raleway"/>
              </a:rPr>
              <a:t>ПРОБЛЕМА</a:t>
            </a:r>
            <a:endParaRPr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9247603" y="6252632"/>
            <a:ext cx="3226276" cy="54598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92228" y="57270"/>
            <a:ext cx="993357" cy="774003"/>
          </a:xfrm>
          <a:prstGeom prst="rect">
            <a:avLst/>
          </a:prstGeom>
        </p:spPr>
      </p:pic>
      <p:sp>
        <p:nvSpPr>
          <p:cNvPr id="1523169174" name="TextBox 1523169173"/>
          <p:cNvSpPr txBox="1"/>
          <p:nvPr/>
        </p:nvSpPr>
        <p:spPr bwMode="auto">
          <a:xfrm>
            <a:off x="542395" y="1212795"/>
            <a:ext cx="5070243" cy="176819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2200" b="1" u="sng" dirty="0" err="1"/>
              <a:t>Проблемы</a:t>
            </a:r>
            <a:r>
              <a:rPr sz="2200" b="1" u="sng" dirty="0"/>
              <a:t> </a:t>
            </a:r>
            <a:r>
              <a:rPr sz="2200" b="1" u="sng" dirty="0" err="1"/>
              <a:t>фермеров</a:t>
            </a:r>
            <a:r>
              <a:rPr sz="2200" b="1" u="sng" dirty="0"/>
              <a:t>:</a:t>
            </a:r>
            <a:endParaRPr sz="2400" b="1" u="none" dirty="0"/>
          </a:p>
          <a:p>
            <a:pPr marL="239821" indent="-239821">
              <a:buFont typeface="Arial"/>
              <a:buChar char="•"/>
              <a:defRPr/>
            </a:pPr>
            <a:r>
              <a:rPr sz="2200" b="0" dirty="0" err="1"/>
              <a:t>Ограниченный</a:t>
            </a:r>
            <a:r>
              <a:rPr sz="2200" b="0" dirty="0"/>
              <a:t> </a:t>
            </a:r>
            <a:r>
              <a:rPr sz="2200" b="0" dirty="0" err="1"/>
              <a:t>доступ</a:t>
            </a:r>
            <a:r>
              <a:rPr sz="2200" b="0" dirty="0"/>
              <a:t> к </a:t>
            </a:r>
            <a:r>
              <a:rPr sz="2200" b="0" dirty="0" err="1"/>
              <a:t>рынку</a:t>
            </a:r>
            <a:endParaRPr sz="2400" b="0" dirty="0"/>
          </a:p>
          <a:p>
            <a:pPr marL="239821" indent="-239821">
              <a:buFont typeface="Arial"/>
              <a:buChar char="•"/>
              <a:defRPr/>
            </a:pPr>
            <a:r>
              <a:rPr sz="2200" b="0" dirty="0" err="1"/>
              <a:t>Зависимость</a:t>
            </a:r>
            <a:r>
              <a:rPr sz="2200" b="0" dirty="0"/>
              <a:t> </a:t>
            </a:r>
            <a:r>
              <a:rPr sz="2200" b="0" dirty="0" err="1"/>
              <a:t>от</a:t>
            </a:r>
            <a:r>
              <a:rPr sz="2200" b="0" dirty="0"/>
              <a:t> </a:t>
            </a:r>
            <a:r>
              <a:rPr sz="2200" b="0" dirty="0" err="1"/>
              <a:t>посредников</a:t>
            </a:r>
            <a:endParaRPr sz="2400" b="0" dirty="0"/>
          </a:p>
          <a:p>
            <a:pPr marL="239821" indent="-239821">
              <a:buFont typeface="Arial"/>
              <a:buChar char="•"/>
              <a:defRPr/>
            </a:pPr>
            <a:r>
              <a:rPr sz="2200" b="0" dirty="0"/>
              <a:t>Ограниченные маркетинговые </a:t>
            </a:r>
            <a:r>
              <a:rPr sz="2200" b="0" dirty="0" err="1"/>
              <a:t>возможности</a:t>
            </a:r>
            <a:endParaRPr sz="1800" b="0" dirty="0"/>
          </a:p>
        </p:txBody>
      </p:sp>
      <p:sp>
        <p:nvSpPr>
          <p:cNvPr id="976748078" name="TextBox 976748077"/>
          <p:cNvSpPr txBox="1"/>
          <p:nvPr/>
        </p:nvSpPr>
        <p:spPr bwMode="auto">
          <a:xfrm>
            <a:off x="6125029" y="1212795"/>
            <a:ext cx="4841219" cy="1714252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lang="en-US" sz="2200" b="1" i="0" u="sng" strike="noStrike" cap="none" spc="0" dirty="0" err="1" smtClean="0">
                <a:solidFill>
                  <a:srgbClr val="000000"/>
                </a:solidFill>
                <a:latin typeface="Arial"/>
                <a:ea typeface="Arial"/>
                <a:cs typeface="Arial"/>
              </a:rPr>
              <a:t>Проблемы</a:t>
            </a:r>
            <a:r>
              <a:rPr lang="ru-RU" sz="2200" b="1" i="0" u="sng" strike="noStrike" cap="none" spc="0" dirty="0" smtClean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покупателей: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ru-RU" sz="2200" dirty="0"/>
              <a:t>Поиск качественных продуктов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ru-RU" sz="2200" dirty="0"/>
              <a:t>Качество продуктов в магазинах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ru-RU" sz="2200" dirty="0" smtClean="0"/>
              <a:t>Цены на фермерские продукты в магазинах</a:t>
            </a:r>
          </a:p>
        </p:txBody>
      </p:sp>
      <p:pic>
        <p:nvPicPr>
          <p:cNvPr id="645960067" name="Рисунок 645960066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535626" y="2994548"/>
            <a:ext cx="5522779" cy="314060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1569" y="2943279"/>
            <a:ext cx="4219008" cy="317831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" name="Google Shape;218;p3"/>
          <p:cNvSpPr/>
          <p:nvPr/>
        </p:nvSpPr>
        <p:spPr bwMode="auto">
          <a:xfrm>
            <a:off x="-4" y="6200838"/>
            <a:ext cx="12192003" cy="672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218" name="Google Shape;218;p3"/>
          <p:cNvSpPr/>
          <p:nvPr/>
        </p:nvSpPr>
        <p:spPr bwMode="auto">
          <a:xfrm>
            <a:off x="-3" y="6367038"/>
            <a:ext cx="542400" cy="506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3" name="Google Shape;199;p1"/>
          <p:cNvSpPr/>
          <p:nvPr/>
        </p:nvSpPr>
        <p:spPr bwMode="auto">
          <a:xfrm>
            <a:off x="-6772" y="-34423"/>
            <a:ext cx="5559747" cy="98801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45699" tIns="45699" rIns="45699" bIns="45699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2" name="Google Shape;226;g1ed6ccaf3ae_0_9"/>
          <p:cNvSpPr/>
          <p:nvPr/>
        </p:nvSpPr>
        <p:spPr bwMode="auto">
          <a:xfrm>
            <a:off x="-10171" y="-34423"/>
            <a:ext cx="1284789" cy="988015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219" name="Google Shape;219;p3"/>
          <p:cNvSpPr txBox="1"/>
          <p:nvPr/>
        </p:nvSpPr>
        <p:spPr bwMode="auto">
          <a:xfrm>
            <a:off x="-6774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/>
            </a:pPr>
            <a:fld id="{60E2B22A-97B6-4749-AA4E-FB8DFCDE2578}" type="slidenum">
              <a:rPr lang="ru" sz="1300" b="1">
                <a:solidFill>
                  <a:schemeClr val="lt1"/>
                </a:solidFill>
                <a:latin typeface="Gilroy"/>
              </a:rPr>
              <a:t>4</a:t>
            </a:fld>
            <a:endParaRPr sz="1300" b="1" i="0" u="none" strike="noStrike" cap="none">
              <a:solidFill>
                <a:schemeClr val="lt1"/>
              </a:solidFill>
              <a:latin typeface="Gilroy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7689508" y="6328998"/>
            <a:ext cx="1293923" cy="45238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5737182" y="6332211"/>
            <a:ext cx="1628775" cy="438149"/>
          </a:xfrm>
          <a:prstGeom prst="rect">
            <a:avLst/>
          </a:prstGeom>
        </p:spPr>
      </p:pic>
      <p:sp>
        <p:nvSpPr>
          <p:cNvPr id="24" name="Google Shape;315;g1ed6ccaf3ae_0_73"/>
          <p:cNvSpPr txBox="1"/>
          <p:nvPr/>
        </p:nvSpPr>
        <p:spPr bwMode="auto">
          <a:xfrm>
            <a:off x="1516755" y="-45137"/>
            <a:ext cx="4523069" cy="9788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49" tIns="77749" rIns="77749" bIns="77749" anchor="t" anchorCtr="0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buClr>
                <a:srgbClr val="8F00FF"/>
              </a:buClr>
              <a:buSzPts val="3600"/>
              <a:buFont typeface="Raleway SemiBold"/>
              <a:buNone/>
              <a:defRPr/>
            </a:pPr>
            <a:r>
              <a:rPr lang="ru-RU" sz="5400" b="1">
                <a:solidFill>
                  <a:schemeClr val="bg1"/>
                </a:solidFill>
                <a:latin typeface="Gilroy"/>
                <a:ea typeface="Raleway"/>
                <a:cs typeface="Raleway"/>
              </a:rPr>
              <a:t>РЕШЕНИЕ</a:t>
            </a:r>
            <a:endParaRPr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9247603" y="6252632"/>
            <a:ext cx="3226276" cy="54598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92228" y="57270"/>
            <a:ext cx="993357" cy="774003"/>
          </a:xfrm>
          <a:prstGeom prst="rect">
            <a:avLst/>
          </a:prstGeom>
        </p:spPr>
      </p:pic>
      <p:graphicFrame>
        <p:nvGraphicFramePr>
          <p:cNvPr id="39738651" name="Таблица 3973865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57153593"/>
              </p:ext>
            </p:extLst>
          </p:nvPr>
        </p:nvGraphicFramePr>
        <p:xfrm>
          <a:off x="6462345" y="1825624"/>
          <a:ext cx="5447147" cy="42691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71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299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213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600" b="1" i="0" u="none" strike="noStrike" cap="none" spc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Проблемы фермеров</a:t>
                      </a:r>
                      <a:endParaRPr sz="16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600">
                          <a:solidFill>
                            <a:schemeClr val="bg2"/>
                          </a:solidFill>
                        </a:rPr>
                        <a:t>Компоненты решения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02216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600" b="0" i="0" u="none" strike="noStrike" cap="none" spc="0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Ограниченный</a:t>
                      </a:r>
                      <a:r>
                        <a:rPr lang="en-US" sz="1600" b="0" i="0" u="none" strike="noStrike" cap="none" spc="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lang="en-US" sz="1600" b="0" i="0" u="none" strike="noStrike" cap="none" spc="0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доступ</a:t>
                      </a:r>
                      <a:r>
                        <a:rPr lang="en-US" sz="1600" b="0" i="0" u="none" strike="noStrike" cap="none" spc="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к </a:t>
                      </a:r>
                      <a:r>
                        <a:rPr lang="en-US" sz="1600" b="0" i="0" u="none" strike="noStrike" cap="none" spc="0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рынку</a:t>
                      </a:r>
                      <a:endParaRPr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600" b="0" i="0" u="none" strike="noStrike" cap="none" spc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Возможность прямого контакта между фермерами и ресторанами, чтобы упростить процесс продажи и улучшить доступ к рынку.</a:t>
                      </a:r>
                      <a:endParaRPr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2236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600" b="0" i="0" u="none" strike="noStrike" cap="none" spc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Зависимость от посредников</a:t>
                      </a:r>
                      <a:endParaRPr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600" b="0" i="0" u="none" strike="noStrike" cap="none" spc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Связь напрямую, чтобы фермеры могли получать более высокие цены за свои продукты.</a:t>
                      </a:r>
                      <a:endParaRPr sz="1600" b="0" i="0" u="none" strike="noStrike" cap="none" spc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72445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600">
                          <a:solidFill>
                            <a:schemeClr val="bg2"/>
                          </a:solidFill>
                        </a:rPr>
                        <a:t>О</a:t>
                      </a:r>
                      <a:r>
                        <a:rPr lang="en-US" sz="1600" b="0" i="0" u="none" strike="noStrike" cap="none" spc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граниченные маркетинговые возможности</a:t>
                      </a:r>
                      <a:endParaRPr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600" b="0" i="0" u="none" strike="noStrike" cap="none" spc="0" dirty="0" err="1">
                          <a:solidFill>
                            <a:schemeClr val="bg2"/>
                          </a:solidFill>
                          <a:latin typeface="Arial"/>
                          <a:ea typeface="Arial"/>
                          <a:cs typeface="Arial"/>
                        </a:rPr>
                        <a:t>Возможность</a:t>
                      </a:r>
                      <a:r>
                        <a:rPr lang="en-US" sz="1600" b="0" i="0" u="none" strike="noStrike" cap="none" spc="0" dirty="0">
                          <a:solidFill>
                            <a:schemeClr val="bg2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lang="en-US" sz="1600" b="0" i="0" u="none" strike="noStrike" cap="none" spc="0" dirty="0" err="1">
                          <a:solidFill>
                            <a:schemeClr val="bg2"/>
                          </a:solidFill>
                          <a:latin typeface="Arial"/>
                          <a:ea typeface="Arial"/>
                          <a:cs typeface="Arial"/>
                        </a:rPr>
                        <a:t>создания</a:t>
                      </a:r>
                      <a:r>
                        <a:rPr lang="en-US" sz="1600" b="0" i="0" u="none" strike="noStrike" cap="none" spc="0" dirty="0">
                          <a:solidFill>
                            <a:schemeClr val="bg2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lang="en-US" sz="1600" b="0" i="0" u="none" strike="noStrike" cap="none" spc="0" dirty="0" err="1">
                          <a:solidFill>
                            <a:schemeClr val="bg2"/>
                          </a:solidFill>
                          <a:latin typeface="Arial"/>
                          <a:ea typeface="Arial"/>
                          <a:cs typeface="Arial"/>
                        </a:rPr>
                        <a:t>профиля</a:t>
                      </a:r>
                      <a:r>
                        <a:rPr lang="en-US" sz="1600" b="0" i="0" u="none" strike="noStrike" cap="none" spc="0" dirty="0">
                          <a:solidFill>
                            <a:schemeClr val="bg2"/>
                          </a:solidFill>
                          <a:latin typeface="Arial"/>
                          <a:ea typeface="Arial"/>
                          <a:cs typeface="Arial"/>
                        </a:rPr>
                        <a:t> (</a:t>
                      </a:r>
                      <a:r>
                        <a:rPr lang="en-US" sz="1600" b="0" i="0" u="none" strike="noStrike" cap="none" spc="0" dirty="0" err="1">
                          <a:solidFill>
                            <a:schemeClr val="bg2"/>
                          </a:solidFill>
                          <a:latin typeface="Arial"/>
                          <a:ea typeface="Arial"/>
                          <a:cs typeface="Arial"/>
                        </a:rPr>
                        <a:t>который</a:t>
                      </a:r>
                      <a:r>
                        <a:rPr lang="en-US" sz="1600" b="0" i="0" u="none" strike="noStrike" cap="none" spc="0" dirty="0">
                          <a:solidFill>
                            <a:schemeClr val="bg2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lang="en-US" sz="1600" b="0" i="0" u="none" strike="noStrike" cap="none" spc="0" dirty="0" err="1">
                          <a:solidFill>
                            <a:schemeClr val="bg2"/>
                          </a:solidFill>
                          <a:latin typeface="Arial"/>
                          <a:ea typeface="Arial"/>
                          <a:cs typeface="Arial"/>
                        </a:rPr>
                        <a:t>увидят</a:t>
                      </a:r>
                      <a:r>
                        <a:rPr lang="en-US" sz="1600" b="0" i="0" u="none" strike="noStrike" cap="none" spc="0" dirty="0">
                          <a:solidFill>
                            <a:schemeClr val="bg2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lang="en-US" sz="1600" b="0" i="0" u="none" strike="noStrike" cap="none" spc="0" dirty="0" err="1">
                          <a:solidFill>
                            <a:schemeClr val="bg2"/>
                          </a:solidFill>
                          <a:latin typeface="Arial"/>
                          <a:ea typeface="Arial"/>
                          <a:cs typeface="Arial"/>
                        </a:rPr>
                        <a:t>покупатели</a:t>
                      </a:r>
                      <a:r>
                        <a:rPr lang="en-US" sz="1600" b="0" i="0" u="none" strike="noStrike" cap="none" spc="0" dirty="0">
                          <a:solidFill>
                            <a:schemeClr val="bg2"/>
                          </a:solidFill>
                          <a:latin typeface="Arial"/>
                          <a:ea typeface="Arial"/>
                          <a:cs typeface="Arial"/>
                        </a:rPr>
                        <a:t>), </a:t>
                      </a:r>
                      <a:r>
                        <a:rPr lang="en-US" sz="1600" b="0" i="0" u="none" strike="noStrike" cap="none" spc="0" dirty="0" err="1">
                          <a:solidFill>
                            <a:schemeClr val="bg2"/>
                          </a:solidFill>
                          <a:latin typeface="Arial"/>
                          <a:ea typeface="Arial"/>
                          <a:cs typeface="Arial"/>
                        </a:rPr>
                        <a:t>для</a:t>
                      </a:r>
                      <a:r>
                        <a:rPr lang="en-US" sz="1600" b="0" i="0" u="none" strike="noStrike" cap="none" spc="0" dirty="0">
                          <a:solidFill>
                            <a:schemeClr val="bg2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lang="en-US" sz="1600" b="0" i="0" u="none" strike="noStrike" cap="none" spc="0" dirty="0" err="1">
                          <a:solidFill>
                            <a:schemeClr val="bg2"/>
                          </a:solidFill>
                          <a:latin typeface="Arial"/>
                          <a:ea typeface="Arial"/>
                          <a:cs typeface="Arial"/>
                        </a:rPr>
                        <a:t>размещения</a:t>
                      </a:r>
                      <a:r>
                        <a:rPr lang="en-US" sz="1600" b="0" i="0" u="none" strike="noStrike" cap="none" spc="0" dirty="0">
                          <a:solidFill>
                            <a:schemeClr val="bg2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lang="en-US" sz="1600" b="0" i="0" u="none" strike="noStrike" cap="none" spc="0" dirty="0" err="1">
                          <a:solidFill>
                            <a:schemeClr val="bg2"/>
                          </a:solidFill>
                          <a:latin typeface="Arial"/>
                          <a:ea typeface="Arial"/>
                          <a:cs typeface="Arial"/>
                        </a:rPr>
                        <a:t>своей</a:t>
                      </a:r>
                      <a:r>
                        <a:rPr lang="en-US" sz="1600" b="0" i="0" u="none" strike="noStrike" cap="none" spc="0" dirty="0">
                          <a:solidFill>
                            <a:schemeClr val="bg2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lang="en-US" sz="1600" b="0" i="0" u="none" strike="noStrike" cap="none" spc="0" dirty="0" err="1">
                          <a:solidFill>
                            <a:schemeClr val="bg2"/>
                          </a:solidFill>
                          <a:latin typeface="Arial"/>
                          <a:ea typeface="Arial"/>
                          <a:cs typeface="Arial"/>
                        </a:rPr>
                        <a:t>продукции</a:t>
                      </a:r>
                      <a:endParaRPr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838758380" name="Таблица 183875837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98583928"/>
              </p:ext>
            </p:extLst>
          </p:nvPr>
        </p:nvGraphicFramePr>
        <p:xfrm>
          <a:off x="264426" y="1582618"/>
          <a:ext cx="6065230" cy="45121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820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831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9932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600" b="1" i="0" u="none" strike="noStrike" cap="none" spc="0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Проблемы</a:t>
                      </a:r>
                      <a:r>
                        <a:rPr lang="en-US" sz="1600" b="1" i="0" u="none" strike="noStrike" cap="none" spc="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lang="ru-RU" sz="1600" b="1" i="0" u="none" strike="noStrike" cap="none" spc="0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покупателей</a:t>
                      </a:r>
                      <a:endParaRPr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600" b="1" i="0" u="none" strike="noStrike" cap="none" spc="0">
                          <a:solidFill>
                            <a:schemeClr val="bg2"/>
                          </a:solidFill>
                          <a:latin typeface="Arial"/>
                          <a:ea typeface="Arial"/>
                          <a:cs typeface="Arial"/>
                        </a:rPr>
                        <a:t>Компоненты решения</a:t>
                      </a:r>
                      <a:endParaRPr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6046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600" b="0" i="0" u="none" strike="noStrike" cap="none" spc="0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Поиск</a:t>
                      </a:r>
                      <a:r>
                        <a:rPr lang="en-US" sz="1600" b="0" i="0" u="none" strike="noStrike" cap="none" spc="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lang="en-US" sz="1600" b="0" i="0" u="none" strike="noStrike" cap="none" spc="0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качественных</a:t>
                      </a:r>
                      <a:r>
                        <a:rPr lang="en-US" sz="1600" b="0" i="0" u="none" strike="noStrike" cap="none" spc="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lang="en-US" sz="1600" b="0" i="0" u="none" strike="noStrike" cap="none" spc="0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продуктов</a:t>
                      </a:r>
                      <a:endParaRPr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b="0" i="0" u="none" strike="noStrike" cap="none" spc="0" dirty="0" err="1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Реализовка</a:t>
                      </a:r>
                      <a:r>
                        <a:rPr lang="ru-RU" sz="1600" b="0" i="0" u="none" strike="noStrike" cap="none" spc="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 поискового</a:t>
                      </a:r>
                      <a:r>
                        <a:rPr lang="ru-RU" sz="1600" b="0" i="0" u="none" strike="noStrike" cap="none" spc="0" baseline="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b="0" i="0" u="none" strike="noStrike" cap="none" spc="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механизма, который позволит пользователям находить продукты по различным критериям.</a:t>
                      </a:r>
                      <a:endParaRPr lang="ru-RU" sz="1600" b="0" i="0" u="none" strike="noStrike" cap="none" spc="0" dirty="0">
                        <a:solidFill>
                          <a:srgbClr val="000000"/>
                        </a:solidFill>
                        <a:latin typeface="Arial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55889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b="0" i="0" u="none" strike="noStrike" cap="none" spc="0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Качество продуктов в магазинах</a:t>
                      </a:r>
                      <a:endParaRPr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>
                        <a:defRPr/>
                      </a:pPr>
                      <a:r>
                        <a:rPr lang="en-US" sz="1600" b="0" i="0" u="none" strike="noStrike" cap="none" spc="0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Платформа</a:t>
                      </a:r>
                      <a:r>
                        <a:rPr lang="en-US" sz="1600" b="0" i="0" u="none" strike="noStrike" cap="none" spc="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lang="en-US" sz="1600" b="0" i="0" u="none" strike="noStrike" cap="none" spc="0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будет</a:t>
                      </a:r>
                      <a:r>
                        <a:rPr lang="en-US" sz="1600" b="0" i="0" u="none" strike="noStrike" cap="none" spc="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lang="en-US" sz="1600" b="0" i="0" u="none" strike="noStrike" cap="none" spc="0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включать</a:t>
                      </a:r>
                      <a:r>
                        <a:rPr lang="en-US" sz="1600" b="0" i="0" u="none" strike="noStrike" cap="none" spc="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в </a:t>
                      </a:r>
                      <a:r>
                        <a:rPr lang="en-US" sz="1600" b="0" i="0" u="none" strike="noStrike" cap="none" spc="0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себя</a:t>
                      </a:r>
                      <a:r>
                        <a:rPr lang="en-US" sz="1600" b="0" i="0" u="none" strike="noStrike" cap="none" spc="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lang="en-US" sz="1600" b="0" i="0" u="none" strike="noStrike" cap="none" spc="0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систему</a:t>
                      </a:r>
                      <a:r>
                        <a:rPr lang="en-US" sz="1600" b="0" i="0" u="none" strike="noStrike" cap="none" spc="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lang="en-US" sz="1600" b="0" i="0" u="none" strike="noStrike" cap="none" spc="0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рейтинга</a:t>
                      </a:r>
                      <a:r>
                        <a:rPr lang="en-US" sz="1600" b="0" i="0" u="none" strike="noStrike" cap="none" spc="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и </a:t>
                      </a:r>
                      <a:r>
                        <a:rPr lang="en-US" sz="1600" b="0" i="0" u="none" strike="noStrike" cap="none" spc="0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отзывов</a:t>
                      </a:r>
                      <a:r>
                        <a:rPr lang="en-US" sz="1600" b="0" i="0" u="none" strike="noStrike" cap="none" spc="0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,</a:t>
                      </a:r>
                      <a:r>
                        <a:rPr lang="ru-RU" sz="1600" b="0" i="0" u="none" strike="noStrike" cap="none" spc="0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наличие</a:t>
                      </a:r>
                      <a:r>
                        <a:rPr lang="ru-RU" sz="1600" b="0" i="0" u="none" strike="noStrike" cap="none" spc="0" baseline="0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lang="ru-RU" sz="1600" b="0" i="0" u="none" strike="noStrike" cap="none" spc="0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сертификации,</a:t>
                      </a:r>
                      <a:r>
                        <a:rPr lang="en-US" sz="1600" b="0" i="0" u="none" strike="noStrike" cap="none" spc="0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lang="en-US" sz="1600" b="0" i="0" u="none" strike="noStrike" cap="none" spc="0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чтобы</a:t>
                      </a:r>
                      <a:r>
                        <a:rPr lang="en-US" sz="1600" b="0" i="0" u="none" strike="noStrike" cap="none" spc="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lang="en-US" sz="1600" b="0" i="0" u="none" strike="noStrike" cap="none" spc="0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обеспечить</a:t>
                      </a:r>
                      <a:r>
                        <a:rPr lang="en-US" sz="1600" b="0" i="0" u="none" strike="noStrike" cap="none" spc="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lang="ru-RU" sz="1600" b="0" i="0" u="none" strike="noStrike" cap="none" spc="0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качество продуктов.</a:t>
                      </a:r>
                      <a:endParaRPr sz="1600" b="0" i="0" u="none" strike="noStrike" cap="none" spc="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55889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b="0" i="0" u="none" strike="noStrike" cap="none" spc="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Цены на фермерские продукты в магазинах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b="0" i="0" u="none" strike="noStrike" cap="none" spc="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Возможность заказывать продукты напрямую у фермеров через приложение, что может снизить цены за счет отсутствия посредников.</a:t>
                      </a:r>
                      <a:endParaRPr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629020341" name="Рисунок 1629020340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8761827" y="26340"/>
            <a:ext cx="2546537" cy="1700809"/>
          </a:xfrm>
          <a:prstGeom prst="rect">
            <a:avLst/>
          </a:prstGeom>
        </p:spPr>
      </p:pic>
      <p:pic>
        <p:nvPicPr>
          <p:cNvPr id="1111253893" name="Рисунок 1111253892"/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6551569" y="135825"/>
            <a:ext cx="2077569" cy="163553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" name="Google Shape;218;p3"/>
          <p:cNvSpPr/>
          <p:nvPr/>
        </p:nvSpPr>
        <p:spPr bwMode="auto">
          <a:xfrm>
            <a:off x="-4" y="6200838"/>
            <a:ext cx="12192003" cy="672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20" name="Google Shape;201;p1"/>
          <p:cNvSpPr/>
          <p:nvPr/>
        </p:nvSpPr>
        <p:spPr bwMode="auto">
          <a:xfrm>
            <a:off x="355185" y="-3098"/>
            <a:ext cx="852932" cy="2817467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5D8E1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7" name="Google Shape;226;g1ed6ccaf3ae_0_9"/>
          <p:cNvSpPr/>
          <p:nvPr/>
        </p:nvSpPr>
        <p:spPr bwMode="auto">
          <a:xfrm>
            <a:off x="-6774" y="-18761"/>
            <a:ext cx="389159" cy="2817467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9" name="Google Shape;228;g1ed6ccaf3ae_0_9"/>
          <p:cNvSpPr/>
          <p:nvPr/>
        </p:nvSpPr>
        <p:spPr bwMode="auto">
          <a:xfrm>
            <a:off x="-6774" y="2784391"/>
            <a:ext cx="389159" cy="34164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  <a:defRPr/>
            </a:pPr>
            <a:endParaRPr sz="1800" b="0" i="0" u="none" strike="noStrike" cap="none">
              <a:solidFill>
                <a:schemeClr val="tx1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10" name="Google Shape;229;g1ed6ccaf3ae_0_9"/>
          <p:cNvSpPr/>
          <p:nvPr/>
        </p:nvSpPr>
        <p:spPr bwMode="auto">
          <a:xfrm>
            <a:off x="366268" y="2779939"/>
            <a:ext cx="847391" cy="341632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218" name="Google Shape;218;p3"/>
          <p:cNvSpPr/>
          <p:nvPr/>
        </p:nvSpPr>
        <p:spPr bwMode="auto">
          <a:xfrm>
            <a:off x="-3" y="6367038"/>
            <a:ext cx="542400" cy="506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24" name="Google Shape;315;g1ed6ccaf3ae_0_73"/>
          <p:cNvSpPr txBox="1"/>
          <p:nvPr/>
        </p:nvSpPr>
        <p:spPr bwMode="auto">
          <a:xfrm>
            <a:off x="1312660" y="9037"/>
            <a:ext cx="10056900" cy="988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buClr>
                <a:srgbClr val="8F00FF"/>
              </a:buClr>
              <a:buSzPts val="3600"/>
              <a:buFont typeface="Raleway SemiBold"/>
              <a:buNone/>
              <a:defRPr/>
            </a:pPr>
            <a:r>
              <a:rPr lang="ru-RU" sz="5400" b="1">
                <a:solidFill>
                  <a:schemeClr val="tx1"/>
                </a:solidFill>
                <a:latin typeface="Gilroy"/>
                <a:ea typeface="Raleway"/>
                <a:cs typeface="Raleway"/>
              </a:rPr>
              <a:t>ЦЕЛЕВЫЕ СЕГМЕНТЫ</a:t>
            </a:r>
            <a:endParaRPr/>
          </a:p>
        </p:txBody>
      </p:sp>
      <p:sp>
        <p:nvSpPr>
          <p:cNvPr id="3" name="Google Shape;199;p1"/>
          <p:cNvSpPr/>
          <p:nvPr/>
        </p:nvSpPr>
        <p:spPr bwMode="auto">
          <a:xfrm>
            <a:off x="-6773" y="-34424"/>
            <a:ext cx="1220432" cy="99315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2228" y="57270"/>
            <a:ext cx="993357" cy="774003"/>
          </a:xfrm>
          <a:prstGeom prst="rect">
            <a:avLst/>
          </a:prstGeom>
        </p:spPr>
      </p:pic>
      <p:sp>
        <p:nvSpPr>
          <p:cNvPr id="219" name="Google Shape;219;p3"/>
          <p:cNvSpPr txBox="1"/>
          <p:nvPr/>
        </p:nvSpPr>
        <p:spPr bwMode="auto">
          <a:xfrm>
            <a:off x="-6774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/>
            </a:pPr>
            <a:fld id="{60E2B22A-97B6-4749-AA4E-FB8DFCDE2578}" type="slidenum">
              <a:rPr lang="ru" sz="1300" b="1">
                <a:solidFill>
                  <a:schemeClr val="lt1"/>
                </a:solidFill>
                <a:latin typeface="Gilroy"/>
              </a:rPr>
              <a:t>5</a:t>
            </a:fld>
            <a:endParaRPr sz="1300" b="1" i="0" u="none" strike="noStrike" cap="none">
              <a:solidFill>
                <a:schemeClr val="lt1"/>
              </a:solidFill>
              <a:latin typeface="Gilroy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7689508" y="6328998"/>
            <a:ext cx="1293923" cy="45238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5737182" y="6332211"/>
            <a:ext cx="1628775" cy="43814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9247603" y="6252632"/>
            <a:ext cx="3226276" cy="545985"/>
          </a:xfrm>
          <a:prstGeom prst="rect">
            <a:avLst/>
          </a:prstGeom>
        </p:spPr>
      </p:pic>
      <p:sp>
        <p:nvSpPr>
          <p:cNvPr id="1500592931" name="TextBox 1500592930"/>
          <p:cNvSpPr txBox="1"/>
          <p:nvPr/>
        </p:nvSpPr>
        <p:spPr bwMode="auto">
          <a:xfrm>
            <a:off x="1269318" y="970089"/>
            <a:ext cx="10564502" cy="5666936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1400" b="1" dirty="0" err="1"/>
              <a:t>Фермеры</a:t>
            </a:r>
            <a:r>
              <a:rPr sz="1400" b="1" dirty="0"/>
              <a:t> и </a:t>
            </a:r>
            <a:r>
              <a:rPr sz="1400" b="1" dirty="0" err="1"/>
              <a:t>мелкие</a:t>
            </a:r>
            <a:r>
              <a:rPr sz="1400" b="1" dirty="0"/>
              <a:t> </a:t>
            </a:r>
            <a:r>
              <a:rPr sz="1400" b="1" dirty="0" err="1"/>
              <a:t>производители</a:t>
            </a:r>
            <a:r>
              <a:rPr sz="1400" b="1" dirty="0"/>
              <a:t> </a:t>
            </a:r>
            <a:r>
              <a:rPr sz="1400" b="1" dirty="0" err="1"/>
              <a:t>сельскохозяйственной</a:t>
            </a:r>
            <a:r>
              <a:rPr sz="1400" b="1" dirty="0"/>
              <a:t> </a:t>
            </a:r>
            <a:r>
              <a:rPr sz="1400" b="1" dirty="0" err="1"/>
              <a:t>продукции</a:t>
            </a:r>
            <a:r>
              <a:rPr sz="1400" b="1" dirty="0"/>
              <a:t> </a:t>
            </a:r>
            <a:r>
              <a:rPr lang="en-US" sz="1400" b="1" i="0" u="none" strike="noStrike" cap="none" spc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(~ 50-55% </a:t>
            </a:r>
            <a:r>
              <a:rPr lang="en-US" sz="1400" b="1" i="0" u="none" strike="noStrike" cap="none" spc="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целевого</a:t>
            </a:r>
            <a:r>
              <a:rPr lang="en-US" sz="1400" b="1" i="0" u="none" strike="noStrike" cap="none" spc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400" b="1" i="0" u="none" strike="noStrike" cap="none" spc="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сегмента</a:t>
            </a:r>
            <a:r>
              <a:rPr lang="en-US" sz="1400" b="1" i="0" u="none" strike="noStrike" cap="none" spc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)</a:t>
            </a:r>
            <a:r>
              <a:rPr sz="1400" b="1" dirty="0"/>
              <a:t> :</a:t>
            </a:r>
          </a:p>
          <a:p>
            <a:pPr>
              <a:defRPr/>
            </a:pPr>
            <a:r>
              <a:rPr sz="1400" dirty="0" err="1"/>
              <a:t>Категория</a:t>
            </a:r>
            <a:r>
              <a:rPr sz="1400" dirty="0"/>
              <a:t> </a:t>
            </a:r>
            <a:r>
              <a:rPr sz="1400" dirty="0" err="1"/>
              <a:t>бизнеса</a:t>
            </a:r>
            <a:r>
              <a:rPr sz="1400" dirty="0"/>
              <a:t>: </a:t>
            </a:r>
            <a:r>
              <a:rPr sz="1400" dirty="0" err="1"/>
              <a:t>Сельское</a:t>
            </a:r>
            <a:r>
              <a:rPr sz="1400" dirty="0"/>
              <a:t> </a:t>
            </a:r>
            <a:r>
              <a:rPr sz="1400" dirty="0" err="1"/>
              <a:t>хозяйство</a:t>
            </a:r>
            <a:r>
              <a:rPr sz="1400" dirty="0"/>
              <a:t>.</a:t>
            </a:r>
          </a:p>
          <a:p>
            <a:pPr>
              <a:defRPr/>
            </a:pPr>
            <a:r>
              <a:rPr sz="1400" dirty="0" err="1"/>
              <a:t>Отрасль</a:t>
            </a:r>
            <a:r>
              <a:rPr sz="1400" dirty="0"/>
              <a:t>: </a:t>
            </a:r>
            <a:r>
              <a:rPr sz="1400" dirty="0" err="1"/>
              <a:t>Производство</a:t>
            </a:r>
            <a:r>
              <a:rPr sz="1400" dirty="0"/>
              <a:t> </a:t>
            </a:r>
            <a:r>
              <a:rPr sz="1400" dirty="0" err="1"/>
              <a:t>продуктов</a:t>
            </a:r>
            <a:r>
              <a:rPr sz="1400" dirty="0"/>
              <a:t> </a:t>
            </a:r>
            <a:r>
              <a:rPr sz="1400" dirty="0" err="1"/>
              <a:t>питания</a:t>
            </a:r>
            <a:r>
              <a:rPr sz="1400" dirty="0"/>
              <a:t>.</a:t>
            </a:r>
          </a:p>
          <a:p>
            <a:pPr>
              <a:defRPr/>
            </a:pPr>
            <a:r>
              <a:rPr sz="1400" dirty="0" err="1"/>
              <a:t>Географическое</a:t>
            </a:r>
            <a:r>
              <a:rPr sz="1400" dirty="0"/>
              <a:t> </a:t>
            </a:r>
            <a:r>
              <a:rPr sz="1400" dirty="0" err="1"/>
              <a:t>расположение</a:t>
            </a:r>
            <a:r>
              <a:rPr sz="1400" dirty="0"/>
              <a:t>: В </a:t>
            </a:r>
            <a:r>
              <a:rPr sz="1400" dirty="0" err="1"/>
              <a:t>основном</a:t>
            </a:r>
            <a:r>
              <a:rPr sz="1400" dirty="0"/>
              <a:t> </a:t>
            </a:r>
            <a:r>
              <a:rPr sz="1400" dirty="0" err="1"/>
              <a:t>сельские</a:t>
            </a:r>
            <a:r>
              <a:rPr sz="1400" dirty="0"/>
              <a:t> и </a:t>
            </a:r>
          </a:p>
          <a:p>
            <a:pPr>
              <a:defRPr/>
            </a:pPr>
            <a:r>
              <a:rPr sz="1400" dirty="0" err="1"/>
              <a:t>пригородные</a:t>
            </a:r>
            <a:r>
              <a:rPr sz="1400" dirty="0"/>
              <a:t> </a:t>
            </a:r>
            <a:r>
              <a:rPr sz="1400" dirty="0" err="1"/>
              <a:t>районы</a:t>
            </a:r>
            <a:r>
              <a:rPr sz="1400" dirty="0"/>
              <a:t>.</a:t>
            </a:r>
          </a:p>
          <a:p>
            <a:pPr>
              <a:defRPr/>
            </a:pPr>
            <a:r>
              <a:rPr sz="1400" dirty="0" err="1"/>
              <a:t>Сектор</a:t>
            </a:r>
            <a:r>
              <a:rPr sz="1400" dirty="0"/>
              <a:t> </a:t>
            </a:r>
            <a:r>
              <a:rPr sz="1400" dirty="0" err="1"/>
              <a:t>рынка</a:t>
            </a:r>
            <a:r>
              <a:rPr sz="1400" dirty="0"/>
              <a:t>: B2B.</a:t>
            </a:r>
          </a:p>
          <a:p>
            <a:pPr>
              <a:defRPr/>
            </a:pPr>
            <a:endParaRPr sz="1000" dirty="0"/>
          </a:p>
          <a:p>
            <a:pPr>
              <a:defRPr/>
            </a:pPr>
            <a:endParaRPr sz="1000" dirty="0"/>
          </a:p>
          <a:p>
            <a:pPr>
              <a:defRPr/>
            </a:pPr>
            <a:r>
              <a:rPr lang="ru-RU" b="1" dirty="0"/>
              <a:t>Частные покупатели (~ </a:t>
            </a:r>
            <a:r>
              <a:rPr lang="ru-RU" b="1" dirty="0" smtClean="0"/>
              <a:t>40-45% </a:t>
            </a:r>
            <a:r>
              <a:rPr lang="ru-RU" b="1" dirty="0"/>
              <a:t>целевого сегмента) :</a:t>
            </a:r>
            <a:r>
              <a:rPr lang="ru-RU" sz="2000" b="1" dirty="0"/>
              <a:t> </a:t>
            </a:r>
          </a:p>
          <a:p>
            <a:pPr>
              <a:defRPr/>
            </a:pPr>
            <a:r>
              <a:rPr lang="ru-RU" u="sng" dirty="0"/>
              <a:t>Демографические данные:</a:t>
            </a:r>
            <a:r>
              <a:rPr lang="ru-RU" dirty="0"/>
              <a:t> Взрослые от 25 до 60 лет, часто с </a:t>
            </a:r>
            <a:endParaRPr lang="ru-RU" dirty="0" smtClean="0"/>
          </a:p>
          <a:p>
            <a:pPr>
              <a:defRPr/>
            </a:pPr>
            <a:r>
              <a:rPr lang="ru-RU" dirty="0" smtClean="0"/>
              <a:t>высшим образованием</a:t>
            </a:r>
            <a:r>
              <a:rPr lang="ru-RU" dirty="0"/>
              <a:t>, средний и высокий уровень доходов.</a:t>
            </a:r>
          </a:p>
          <a:p>
            <a:pPr>
              <a:defRPr/>
            </a:pPr>
            <a:r>
              <a:rPr lang="ru-RU" u="sng" dirty="0"/>
              <a:t>Вкусы:</a:t>
            </a:r>
            <a:r>
              <a:rPr lang="ru-RU" dirty="0"/>
              <a:t> Предпочитают свежие и органические продукты, </a:t>
            </a:r>
            <a:endParaRPr lang="ru-RU" dirty="0" smtClean="0"/>
          </a:p>
          <a:p>
            <a:pPr>
              <a:defRPr/>
            </a:pPr>
            <a:r>
              <a:rPr lang="ru-RU" dirty="0" smtClean="0"/>
              <a:t>поддерживают </a:t>
            </a:r>
            <a:r>
              <a:rPr lang="ru-RU" dirty="0"/>
              <a:t>местное производство.</a:t>
            </a:r>
          </a:p>
          <a:p>
            <a:pPr>
              <a:defRPr/>
            </a:pPr>
            <a:r>
              <a:rPr lang="ru-RU" u="sng" dirty="0"/>
              <a:t>Уровень потребления:</a:t>
            </a:r>
            <a:r>
              <a:rPr lang="ru-RU" dirty="0"/>
              <a:t> Регулярные покупки продуктов питания.</a:t>
            </a:r>
          </a:p>
          <a:p>
            <a:pPr>
              <a:defRPr/>
            </a:pPr>
            <a:r>
              <a:rPr lang="ru-RU" u="sng" dirty="0"/>
              <a:t>Географическое расположение:</a:t>
            </a:r>
            <a:r>
              <a:rPr lang="ru-RU" dirty="0"/>
              <a:t> В основном городские и пригородные </a:t>
            </a:r>
            <a:endParaRPr lang="ru-RU" dirty="0" smtClean="0"/>
          </a:p>
          <a:p>
            <a:pPr>
              <a:defRPr/>
            </a:pPr>
            <a:r>
              <a:rPr lang="ru-RU" dirty="0" smtClean="0"/>
              <a:t>районы</a:t>
            </a:r>
            <a:r>
              <a:rPr lang="ru-RU" dirty="0"/>
              <a:t>.</a:t>
            </a:r>
          </a:p>
          <a:p>
            <a:pPr>
              <a:defRPr/>
            </a:pPr>
            <a:r>
              <a:rPr lang="ru-RU" u="sng" dirty="0"/>
              <a:t>Сектор рынка:</a:t>
            </a:r>
            <a:r>
              <a:rPr lang="ru-RU" dirty="0"/>
              <a:t> B2C.</a:t>
            </a:r>
            <a:endParaRPr lang="ru-RU" sz="2000" dirty="0"/>
          </a:p>
          <a:p>
            <a:pPr>
              <a:defRPr/>
            </a:pPr>
            <a:endParaRPr lang="ru-RU" b="1" dirty="0"/>
          </a:p>
          <a:p>
            <a:pPr>
              <a:defRPr/>
            </a:pPr>
            <a:endParaRPr lang="ru-RU" sz="1400" b="1" dirty="0" smtClean="0"/>
          </a:p>
          <a:p>
            <a:pPr>
              <a:defRPr/>
            </a:pPr>
            <a:r>
              <a:rPr sz="1400" b="1" dirty="0" err="1" smtClean="0"/>
              <a:t>Рестораны</a:t>
            </a:r>
            <a:r>
              <a:rPr sz="1400" b="1" dirty="0"/>
              <a:t>, </a:t>
            </a:r>
            <a:r>
              <a:rPr sz="1400" b="1" dirty="0" err="1"/>
              <a:t>кафе</a:t>
            </a:r>
            <a:r>
              <a:rPr sz="1400" b="1" dirty="0"/>
              <a:t> и </a:t>
            </a:r>
            <a:r>
              <a:rPr sz="1400" b="1" dirty="0" err="1"/>
              <a:t>отели</a:t>
            </a:r>
            <a:r>
              <a:rPr sz="1400" b="1" dirty="0"/>
              <a:t> </a:t>
            </a:r>
            <a:r>
              <a:rPr lang="en-US" sz="1400" b="1" i="0" u="none" strike="noStrike" cap="none" spc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(~ </a:t>
            </a:r>
            <a:r>
              <a:rPr lang="ru-RU" b="1" dirty="0"/>
              <a:t>5</a:t>
            </a:r>
            <a:r>
              <a:rPr lang="en-US" sz="1400" b="1" i="0" u="none" strike="noStrike" cap="none" spc="0" dirty="0" smtClean="0">
                <a:solidFill>
                  <a:srgbClr val="000000"/>
                </a:solidFill>
                <a:latin typeface="Arial"/>
                <a:ea typeface="Arial"/>
                <a:cs typeface="Arial"/>
              </a:rPr>
              <a:t>% </a:t>
            </a:r>
            <a:r>
              <a:rPr lang="en-US" sz="1400" b="1" i="0" u="none" strike="noStrike" cap="none" spc="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целевого</a:t>
            </a:r>
            <a:r>
              <a:rPr lang="en-US" sz="1400" b="1" i="0" u="none" strike="noStrike" cap="none" spc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400" b="1" i="0" u="none" strike="noStrike" cap="none" spc="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сегмента</a:t>
            </a:r>
            <a:r>
              <a:rPr lang="en-US" sz="1400" b="1" i="0" u="none" strike="noStrike" cap="none" spc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)</a:t>
            </a:r>
            <a:r>
              <a:rPr sz="1400" b="1" dirty="0"/>
              <a:t> :</a:t>
            </a:r>
          </a:p>
          <a:p>
            <a:pPr>
              <a:defRPr/>
            </a:pPr>
            <a:r>
              <a:rPr sz="1400" u="sng" dirty="0" err="1"/>
              <a:t>Категория</a:t>
            </a:r>
            <a:r>
              <a:rPr sz="1400" u="sng" dirty="0"/>
              <a:t> </a:t>
            </a:r>
            <a:r>
              <a:rPr sz="1400" u="sng" dirty="0" err="1"/>
              <a:t>бизнеса</a:t>
            </a:r>
            <a:r>
              <a:rPr sz="1400" u="sng" dirty="0"/>
              <a:t>:</a:t>
            </a:r>
            <a:r>
              <a:rPr sz="1400" dirty="0"/>
              <a:t> </a:t>
            </a:r>
            <a:r>
              <a:rPr sz="1400" dirty="0" err="1"/>
              <a:t>Общепит</a:t>
            </a:r>
            <a:r>
              <a:rPr sz="1400" dirty="0"/>
              <a:t>, </a:t>
            </a:r>
            <a:r>
              <a:rPr sz="1400" dirty="0" err="1"/>
              <a:t>Ресторанный</a:t>
            </a:r>
            <a:r>
              <a:rPr sz="1400" dirty="0"/>
              <a:t> </a:t>
            </a:r>
            <a:r>
              <a:rPr sz="1400" dirty="0" err="1"/>
              <a:t>бизнес</a:t>
            </a:r>
            <a:r>
              <a:rPr sz="1400" dirty="0"/>
              <a:t>, </a:t>
            </a:r>
            <a:r>
              <a:rPr sz="1400" dirty="0" err="1" smtClean="0"/>
              <a:t>гостиничный</a:t>
            </a:r>
            <a:r>
              <a:rPr sz="1400" dirty="0" smtClean="0"/>
              <a:t> </a:t>
            </a:r>
            <a:r>
              <a:rPr sz="1400" dirty="0" err="1"/>
              <a:t>бизнес</a:t>
            </a:r>
            <a:r>
              <a:rPr sz="1400" dirty="0"/>
              <a:t>.</a:t>
            </a:r>
          </a:p>
          <a:p>
            <a:pPr>
              <a:defRPr/>
            </a:pPr>
            <a:r>
              <a:rPr sz="1400" u="sng" dirty="0" err="1"/>
              <a:t>Отрасль</a:t>
            </a:r>
            <a:r>
              <a:rPr sz="1400" u="sng" dirty="0"/>
              <a:t>:</a:t>
            </a:r>
            <a:r>
              <a:rPr sz="1400" dirty="0"/>
              <a:t> </a:t>
            </a:r>
            <a:r>
              <a:rPr sz="1400" dirty="0" err="1"/>
              <a:t>Гостеприимство</a:t>
            </a:r>
            <a:r>
              <a:rPr sz="1400" dirty="0"/>
              <a:t> и </a:t>
            </a:r>
            <a:r>
              <a:rPr sz="1400" dirty="0" err="1"/>
              <a:t>общественное</a:t>
            </a:r>
            <a:r>
              <a:rPr sz="1400" dirty="0"/>
              <a:t> </a:t>
            </a:r>
            <a:r>
              <a:rPr sz="1400" dirty="0" err="1"/>
              <a:t>питание</a:t>
            </a:r>
            <a:r>
              <a:rPr sz="1400" dirty="0"/>
              <a:t>.</a:t>
            </a:r>
          </a:p>
          <a:p>
            <a:pPr>
              <a:defRPr/>
            </a:pPr>
            <a:r>
              <a:rPr sz="1400" u="sng" dirty="0" err="1"/>
              <a:t>Географическое</a:t>
            </a:r>
            <a:r>
              <a:rPr sz="1400" u="sng" dirty="0"/>
              <a:t> </a:t>
            </a:r>
            <a:r>
              <a:rPr sz="1400" u="sng" dirty="0" err="1"/>
              <a:t>расположение</a:t>
            </a:r>
            <a:r>
              <a:rPr sz="1400" u="sng" dirty="0"/>
              <a:t>:</a:t>
            </a:r>
            <a:r>
              <a:rPr sz="1400" dirty="0"/>
              <a:t> </a:t>
            </a:r>
            <a:r>
              <a:rPr sz="1400" dirty="0" err="1"/>
              <a:t>Городские</a:t>
            </a:r>
            <a:r>
              <a:rPr sz="1400" dirty="0"/>
              <a:t> и </a:t>
            </a:r>
            <a:r>
              <a:rPr sz="1400" dirty="0" err="1" smtClean="0"/>
              <a:t>пригородные</a:t>
            </a:r>
            <a:r>
              <a:rPr sz="1400" dirty="0" smtClean="0"/>
              <a:t> </a:t>
            </a:r>
            <a:r>
              <a:rPr sz="1400" dirty="0" err="1"/>
              <a:t>районы</a:t>
            </a:r>
            <a:r>
              <a:rPr sz="1400" dirty="0"/>
              <a:t>.</a:t>
            </a:r>
          </a:p>
          <a:p>
            <a:pPr>
              <a:defRPr/>
            </a:pPr>
            <a:r>
              <a:rPr sz="1400" u="sng" dirty="0" err="1"/>
              <a:t>Сектор</a:t>
            </a:r>
            <a:r>
              <a:rPr sz="1400" u="sng" dirty="0"/>
              <a:t> </a:t>
            </a:r>
            <a:r>
              <a:rPr sz="1400" u="sng" dirty="0" err="1"/>
              <a:t>рынка</a:t>
            </a:r>
            <a:r>
              <a:rPr sz="1400" u="sng" dirty="0"/>
              <a:t>:</a:t>
            </a:r>
            <a:r>
              <a:rPr sz="1400" dirty="0"/>
              <a:t> B2B.</a:t>
            </a:r>
          </a:p>
          <a:p>
            <a:pPr>
              <a:defRPr/>
            </a:pPr>
            <a:endParaRPr sz="1000" dirty="0"/>
          </a:p>
          <a:p>
            <a:pPr>
              <a:defRPr/>
            </a:pPr>
            <a:endParaRPr sz="1000" dirty="0"/>
          </a:p>
          <a:p>
            <a:pPr>
              <a:defRPr/>
            </a:pPr>
            <a:endParaRPr sz="1000" dirty="0"/>
          </a:p>
        </p:txBody>
      </p:sp>
      <p:sp>
        <p:nvSpPr>
          <p:cNvPr id="276923663" name="TextBox 276923662"/>
          <p:cNvSpPr txBox="1"/>
          <p:nvPr/>
        </p:nvSpPr>
        <p:spPr bwMode="auto">
          <a:xfrm>
            <a:off x="8732598" y="2461931"/>
            <a:ext cx="2076449" cy="30515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endParaRPr/>
          </a:p>
        </p:txBody>
      </p:sp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3816696979"/>
              </p:ext>
            </p:extLst>
          </p:nvPr>
        </p:nvGraphicFramePr>
        <p:xfrm>
          <a:off x="7064798" y="997052"/>
          <a:ext cx="4826042" cy="41098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Google Shape;199;p1"/>
          <p:cNvSpPr/>
          <p:nvPr/>
        </p:nvSpPr>
        <p:spPr bwMode="auto">
          <a:xfrm rot="16199998">
            <a:off x="-2501534" y="2501952"/>
            <a:ext cx="6211604" cy="120769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17" name="Google Shape;218;p3"/>
          <p:cNvSpPr/>
          <p:nvPr/>
        </p:nvSpPr>
        <p:spPr bwMode="auto">
          <a:xfrm>
            <a:off x="-4" y="6200838"/>
            <a:ext cx="12192003" cy="672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218" name="Google Shape;218;p3"/>
          <p:cNvSpPr/>
          <p:nvPr/>
        </p:nvSpPr>
        <p:spPr bwMode="auto">
          <a:xfrm>
            <a:off x="-3" y="6367038"/>
            <a:ext cx="542400" cy="506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2" name="Google Shape;226;g1ed6ccaf3ae_0_9"/>
          <p:cNvSpPr/>
          <p:nvPr/>
        </p:nvSpPr>
        <p:spPr bwMode="auto">
          <a:xfrm>
            <a:off x="-10172" y="-34423"/>
            <a:ext cx="1218287" cy="954365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219" name="Google Shape;219;p3"/>
          <p:cNvSpPr txBox="1"/>
          <p:nvPr/>
        </p:nvSpPr>
        <p:spPr bwMode="auto">
          <a:xfrm>
            <a:off x="-6774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/>
            </a:pPr>
            <a:fld id="{60E2B22A-97B6-4749-AA4E-FB8DFCDE2578}" type="slidenum">
              <a:rPr lang="ru" sz="1300" b="1">
                <a:solidFill>
                  <a:schemeClr val="lt1"/>
                </a:solidFill>
                <a:latin typeface="Gilroy"/>
              </a:rPr>
              <a:t>6</a:t>
            </a:fld>
            <a:endParaRPr sz="1300" b="1" i="0" u="none" strike="noStrike" cap="none">
              <a:solidFill>
                <a:schemeClr val="lt1"/>
              </a:solidFill>
              <a:latin typeface="Gilroy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7689508" y="6328998"/>
            <a:ext cx="1293923" cy="45238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5737182" y="6332211"/>
            <a:ext cx="1628775" cy="43814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9247603" y="6252632"/>
            <a:ext cx="3226276" cy="545985"/>
          </a:xfrm>
          <a:prstGeom prst="rect">
            <a:avLst/>
          </a:prstGeom>
        </p:spPr>
      </p:pic>
      <p:sp>
        <p:nvSpPr>
          <p:cNvPr id="9" name="Google Shape;315;g1ed6ccaf3ae_0_73"/>
          <p:cNvSpPr txBox="1"/>
          <p:nvPr/>
        </p:nvSpPr>
        <p:spPr bwMode="auto">
          <a:xfrm rot="16199998">
            <a:off x="-1761835" y="3143327"/>
            <a:ext cx="4701482" cy="8341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buClr>
                <a:srgbClr val="8F00FF"/>
              </a:buClr>
              <a:buSzPts val="3600"/>
              <a:buFont typeface="Raleway SemiBold"/>
              <a:buNone/>
              <a:defRPr/>
            </a:pPr>
            <a:r>
              <a:rPr lang="ru-RU" sz="4400" b="1">
                <a:solidFill>
                  <a:schemeClr val="bg1"/>
                </a:solidFill>
                <a:latin typeface="Gilroy"/>
                <a:ea typeface="Raleway"/>
                <a:cs typeface="Raleway"/>
              </a:rPr>
              <a:t>РЫНОК</a:t>
            </a:r>
            <a:endParaRPr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92228" y="57270"/>
            <a:ext cx="993357" cy="774003"/>
          </a:xfrm>
          <a:prstGeom prst="rect">
            <a:avLst/>
          </a:prstGeom>
        </p:spPr>
      </p:pic>
      <p:sp>
        <p:nvSpPr>
          <p:cNvPr id="32590810" name="TextBox 32590809"/>
          <p:cNvSpPr txBox="1"/>
          <p:nvPr/>
        </p:nvSpPr>
        <p:spPr bwMode="auto">
          <a:xfrm>
            <a:off x="914289" y="771525"/>
            <a:ext cx="4954805" cy="512100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1143000" lvl="2" indent="-228600" algn="l">
              <a:buFont typeface="+mj-lt"/>
              <a:buAutoNum type="arabicPeriod"/>
              <a:defRPr/>
            </a:pPr>
            <a:r>
              <a:rPr lang="ru-RU" sz="2200" b="0" i="0" u="none" strike="noStrike" cap="none" spc="0">
                <a:solidFill>
                  <a:srgbClr val="0D0D0D"/>
                </a:solidFill>
                <a:highlight>
                  <a:srgbClr val="FFFFFF"/>
                </a:highlight>
                <a:latin typeface="Söhne"/>
                <a:ea typeface="Söhne"/>
                <a:cs typeface="Söhne"/>
              </a:rPr>
              <a:t>TAM: $10 миллиардов (мировой рынок экологически чистых продуктов).</a:t>
            </a:r>
          </a:p>
          <a:p>
            <a:pPr marL="1143000" lvl="2" indent="-228600" algn="l">
              <a:buFont typeface="+mj-lt"/>
              <a:buAutoNum type="arabicPeriod"/>
              <a:defRPr/>
            </a:pPr>
            <a:endParaRPr sz="2200"/>
          </a:p>
          <a:p>
            <a:pPr marL="1143000" lvl="2" indent="-228600" algn="l">
              <a:buFont typeface="+mj-lt"/>
              <a:buAutoNum type="arabicPeriod"/>
              <a:defRPr/>
            </a:pPr>
            <a:r>
              <a:rPr lang="ru-RU" sz="2200" b="0" i="0" u="none" strike="noStrike" cap="none" spc="0">
                <a:solidFill>
                  <a:srgbClr val="0D0D0D"/>
                </a:solidFill>
                <a:highlight>
                  <a:srgbClr val="FFFFFF"/>
                </a:highlight>
                <a:latin typeface="Söhne"/>
                <a:ea typeface="Söhne"/>
                <a:cs typeface="Söhne"/>
              </a:rPr>
              <a:t>SAM: $1 миллиард (российский рынок экологически чистых продуктов).</a:t>
            </a:r>
          </a:p>
          <a:p>
            <a:pPr marL="1143000" lvl="2" indent="-228600" algn="l">
              <a:buFont typeface="+mj-lt"/>
              <a:buAutoNum type="arabicPeriod"/>
              <a:defRPr/>
            </a:pPr>
            <a:endParaRPr sz="2200"/>
          </a:p>
          <a:p>
            <a:pPr marL="1143000" lvl="2" indent="-228600" algn="l">
              <a:buFont typeface="+mj-lt"/>
              <a:buAutoNum type="arabicPeriod"/>
              <a:defRPr/>
            </a:pPr>
            <a:r>
              <a:rPr lang="ru-RU" sz="2200" b="0" i="0" u="none" strike="noStrike" cap="none" spc="0">
                <a:solidFill>
                  <a:srgbClr val="0D0D0D"/>
                </a:solidFill>
                <a:highlight>
                  <a:srgbClr val="FFFFFF"/>
                </a:highlight>
                <a:latin typeface="Söhne"/>
                <a:ea typeface="Söhne"/>
                <a:cs typeface="Söhne"/>
              </a:rPr>
              <a:t>SOM: $100 миллионов (доля рынка, которую мы планируем завоевать в первые 3 года).</a:t>
            </a:r>
            <a:endParaRPr sz="2200"/>
          </a:p>
          <a:p>
            <a:pPr>
              <a:defRPr/>
            </a:pPr>
            <a:endParaRPr sz="220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47886" y="487951"/>
            <a:ext cx="6125430" cy="562053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" name="Google Shape;201;p1"/>
          <p:cNvSpPr/>
          <p:nvPr/>
        </p:nvSpPr>
        <p:spPr bwMode="auto">
          <a:xfrm>
            <a:off x="11342593" y="-3098"/>
            <a:ext cx="852932" cy="2817467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5D8E1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7" name="Google Shape;226;g1ed6ccaf3ae_0_9"/>
          <p:cNvSpPr/>
          <p:nvPr/>
        </p:nvSpPr>
        <p:spPr bwMode="auto">
          <a:xfrm>
            <a:off x="10971536" y="-18761"/>
            <a:ext cx="389159" cy="2817467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9" name="Google Shape;228;g1ed6ccaf3ae_0_9"/>
          <p:cNvSpPr/>
          <p:nvPr/>
        </p:nvSpPr>
        <p:spPr bwMode="auto">
          <a:xfrm>
            <a:off x="10971536" y="2784391"/>
            <a:ext cx="389159" cy="34164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  <a:defRPr/>
            </a:pPr>
            <a:endParaRPr sz="1800" b="0" i="0" u="none" strike="noStrike" cap="none">
              <a:solidFill>
                <a:schemeClr val="tx1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10" name="Google Shape;229;g1ed6ccaf3ae_0_9"/>
          <p:cNvSpPr/>
          <p:nvPr/>
        </p:nvSpPr>
        <p:spPr bwMode="auto">
          <a:xfrm>
            <a:off x="11358225" y="2789036"/>
            <a:ext cx="847391" cy="3416472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24" name="Google Shape;315;g1ed6ccaf3ae_0_73"/>
          <p:cNvSpPr txBox="1"/>
          <p:nvPr/>
        </p:nvSpPr>
        <p:spPr bwMode="auto">
          <a:xfrm>
            <a:off x="790167" y="9037"/>
            <a:ext cx="10057620" cy="18017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algn="r">
              <a:buClr>
                <a:srgbClr val="8F00FF"/>
              </a:buClr>
              <a:buSzPts val="3600"/>
              <a:buFont typeface="Raleway SemiBold"/>
              <a:buNone/>
              <a:defRPr/>
            </a:pPr>
            <a:r>
              <a:rPr lang="ru-RU" sz="5400" b="1">
                <a:solidFill>
                  <a:schemeClr val="tx1"/>
                </a:solidFill>
                <a:latin typeface="Gilroy"/>
                <a:ea typeface="Raleway"/>
                <a:cs typeface="Raleway"/>
              </a:rPr>
              <a:t>ЦЕННОСТНОЕ ПРЕДЛОЖЕНИЕ</a:t>
            </a:r>
            <a:endParaRPr/>
          </a:p>
        </p:txBody>
      </p:sp>
      <p:sp>
        <p:nvSpPr>
          <p:cNvPr id="3" name="Google Shape;199;p1"/>
          <p:cNvSpPr/>
          <p:nvPr/>
        </p:nvSpPr>
        <p:spPr bwMode="auto">
          <a:xfrm>
            <a:off x="10971537" y="-34424"/>
            <a:ext cx="1220432" cy="99315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1070538" y="57270"/>
            <a:ext cx="993357" cy="774003"/>
          </a:xfrm>
          <a:prstGeom prst="rect">
            <a:avLst/>
          </a:prstGeom>
        </p:spPr>
      </p:pic>
      <p:sp>
        <p:nvSpPr>
          <p:cNvPr id="2" name="Google Shape;218;p3"/>
          <p:cNvSpPr/>
          <p:nvPr/>
        </p:nvSpPr>
        <p:spPr bwMode="auto">
          <a:xfrm>
            <a:off x="-4" y="6200838"/>
            <a:ext cx="12192003" cy="672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8" name="Google Shape;218;p3"/>
          <p:cNvSpPr/>
          <p:nvPr/>
        </p:nvSpPr>
        <p:spPr bwMode="auto">
          <a:xfrm>
            <a:off x="-3" y="6367038"/>
            <a:ext cx="542400" cy="506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11" name="Google Shape;219;p3"/>
          <p:cNvSpPr txBox="1"/>
          <p:nvPr/>
        </p:nvSpPr>
        <p:spPr bwMode="auto">
          <a:xfrm>
            <a:off x="11548086" y="6461951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/>
            </a:pPr>
            <a:fld id="{60E2B22A-97B6-4749-AA4E-FB8DFCDE2578}" type="slidenum">
              <a:rPr lang="ru" sz="1300" b="1">
                <a:solidFill>
                  <a:schemeClr val="lt1"/>
                </a:solidFill>
                <a:latin typeface="Gilroy"/>
              </a:rPr>
              <a:t>7</a:t>
            </a:fld>
            <a:endParaRPr sz="1300" b="1" i="0" u="none" strike="noStrike" cap="none">
              <a:solidFill>
                <a:schemeClr val="lt1"/>
              </a:solidFill>
              <a:latin typeface="Gilroy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2190834" y="6319214"/>
            <a:ext cx="1293923" cy="45238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238508" y="6322427"/>
            <a:ext cx="1628775" cy="438149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3748929" y="6242848"/>
            <a:ext cx="3226276" cy="545985"/>
          </a:xfrm>
          <a:prstGeom prst="rect">
            <a:avLst/>
          </a:prstGeom>
        </p:spPr>
      </p:pic>
      <p:graphicFrame>
        <p:nvGraphicFramePr>
          <p:cNvPr id="542772424" name="Таблица 54277242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3807455"/>
              </p:ext>
            </p:extLst>
          </p:nvPr>
        </p:nvGraphicFramePr>
        <p:xfrm>
          <a:off x="1432054" y="1901824"/>
          <a:ext cx="8760423" cy="39748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01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201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201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03316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>
                          <a:solidFill>
                            <a:schemeClr val="bg2"/>
                          </a:solidFill>
                        </a:rPr>
                        <a:t>Преимущества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400" b="1" i="0" u="none" strike="noStrike" cap="none" spc="0" dirty="0" err="1">
                          <a:solidFill>
                            <a:schemeClr val="bg2"/>
                          </a:solidFill>
                          <a:latin typeface="Arial"/>
                          <a:ea typeface="Arial"/>
                          <a:cs typeface="Arial"/>
                        </a:rPr>
                        <a:t>Для</a:t>
                      </a:r>
                      <a:r>
                        <a:rPr lang="en-US" sz="1400" b="1" i="0" u="none" strike="noStrike" cap="none" spc="0" dirty="0">
                          <a:solidFill>
                            <a:schemeClr val="bg2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lang="ru-RU" sz="1400" b="1" i="0" u="none" strike="noStrike" cap="none" spc="0" dirty="0" smtClean="0">
                          <a:solidFill>
                            <a:schemeClr val="bg2"/>
                          </a:solidFill>
                          <a:latin typeface="Arial"/>
                          <a:ea typeface="Arial"/>
                          <a:cs typeface="Arial"/>
                        </a:rPr>
                        <a:t>потребителей</a:t>
                      </a:r>
                      <a:endParaRPr sz="140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400" b="1" i="0" u="none" strike="noStrike" cap="none" spc="0">
                          <a:solidFill>
                            <a:schemeClr val="bg2"/>
                          </a:solidFill>
                          <a:latin typeface="Arial"/>
                          <a:ea typeface="Arial"/>
                          <a:cs typeface="Arial"/>
                        </a:rPr>
                        <a:t>Для фермеров</a:t>
                      </a:r>
                      <a:endParaRPr sz="140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0122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400" b="1" i="0" u="none" strike="noStrike" cap="none" spc="0">
                          <a:solidFill>
                            <a:schemeClr val="bg2"/>
                          </a:solidFill>
                          <a:latin typeface="Arial"/>
                          <a:ea typeface="Arial"/>
                          <a:cs typeface="Arial"/>
                        </a:rPr>
                        <a:t>Качественные местные продукты</a:t>
                      </a:r>
                      <a:endParaRPr sz="140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400" b="0" i="0" u="none" strike="noStrike" cap="none" spc="0" dirty="0" err="1">
                          <a:solidFill>
                            <a:schemeClr val="bg2"/>
                          </a:solidFill>
                          <a:latin typeface="Arial"/>
                          <a:ea typeface="Arial"/>
                          <a:cs typeface="Arial"/>
                        </a:rPr>
                        <a:t>Широкий</a:t>
                      </a:r>
                      <a:r>
                        <a:rPr lang="en-US" sz="1400" b="0" i="0" u="none" strike="noStrike" cap="none" spc="0" dirty="0">
                          <a:solidFill>
                            <a:schemeClr val="bg2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lang="en-US" sz="1400" b="0" i="0" u="none" strike="noStrike" cap="none" spc="0" dirty="0" err="1">
                          <a:solidFill>
                            <a:schemeClr val="bg2"/>
                          </a:solidFill>
                          <a:latin typeface="Arial"/>
                          <a:ea typeface="Arial"/>
                          <a:cs typeface="Arial"/>
                        </a:rPr>
                        <a:t>выбор</a:t>
                      </a:r>
                      <a:r>
                        <a:rPr lang="en-US" sz="1400" b="0" i="0" u="none" strike="noStrike" cap="none" spc="0" dirty="0">
                          <a:solidFill>
                            <a:schemeClr val="bg2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lang="en-US" sz="1400" b="0" i="0" u="none" strike="noStrike" cap="none" spc="0" dirty="0" err="1">
                          <a:solidFill>
                            <a:schemeClr val="bg2"/>
                          </a:solidFill>
                          <a:latin typeface="Arial"/>
                          <a:ea typeface="Arial"/>
                          <a:cs typeface="Arial"/>
                        </a:rPr>
                        <a:t>свежих</a:t>
                      </a:r>
                      <a:r>
                        <a:rPr lang="en-US" sz="1400" b="0" i="0" u="none" strike="noStrike" cap="none" spc="0" dirty="0">
                          <a:solidFill>
                            <a:schemeClr val="bg2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lang="en-US" sz="1400" b="0" i="0" u="none" strike="noStrike" cap="none" spc="0" dirty="0" err="1">
                          <a:solidFill>
                            <a:schemeClr val="bg2"/>
                          </a:solidFill>
                          <a:latin typeface="Arial"/>
                          <a:ea typeface="Arial"/>
                          <a:cs typeface="Arial"/>
                        </a:rPr>
                        <a:t>продуктов</a:t>
                      </a:r>
                      <a:r>
                        <a:rPr lang="en-US" sz="1400" b="0" i="0" u="none" strike="noStrike" cap="none" spc="0" dirty="0">
                          <a:solidFill>
                            <a:schemeClr val="bg2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lang="en-US" sz="1400" b="0" i="0" u="none" strike="noStrike" cap="none" spc="0" dirty="0" err="1">
                          <a:solidFill>
                            <a:schemeClr val="bg2"/>
                          </a:solidFill>
                          <a:latin typeface="Arial"/>
                          <a:ea typeface="Arial"/>
                          <a:cs typeface="Arial"/>
                        </a:rPr>
                        <a:t>от</a:t>
                      </a:r>
                      <a:r>
                        <a:rPr lang="en-US" sz="1400" b="0" i="0" u="none" strike="noStrike" cap="none" spc="0" dirty="0">
                          <a:solidFill>
                            <a:schemeClr val="bg2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lang="en-US" sz="1400" b="0" i="0" u="none" strike="noStrike" cap="none" spc="0" dirty="0" err="1">
                          <a:solidFill>
                            <a:schemeClr val="bg2"/>
                          </a:solidFill>
                          <a:latin typeface="Arial"/>
                          <a:ea typeface="Arial"/>
                          <a:cs typeface="Arial"/>
                        </a:rPr>
                        <a:t>местных</a:t>
                      </a:r>
                      <a:r>
                        <a:rPr lang="en-US" sz="1400" b="0" i="0" u="none" strike="noStrike" cap="none" spc="0" dirty="0">
                          <a:solidFill>
                            <a:schemeClr val="bg2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lang="en-US" sz="1400" b="0" i="0" u="none" strike="noStrike" cap="none" spc="0" dirty="0" err="1">
                          <a:solidFill>
                            <a:schemeClr val="bg2"/>
                          </a:solidFill>
                          <a:latin typeface="Arial"/>
                          <a:ea typeface="Arial"/>
                          <a:cs typeface="Arial"/>
                        </a:rPr>
                        <a:t>фермеров</a:t>
                      </a:r>
                      <a:endParaRPr sz="140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400" b="0" i="0" u="none" strike="noStrike" cap="none" spc="0">
                          <a:solidFill>
                            <a:schemeClr val="bg2"/>
                          </a:solidFill>
                          <a:latin typeface="Arial"/>
                          <a:ea typeface="Arial"/>
                          <a:cs typeface="Arial"/>
                        </a:rPr>
                        <a:t>Продажа напрямую, без посредников</a:t>
                      </a:r>
                      <a:endParaRPr sz="140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2295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400" b="1" i="0" u="none" strike="noStrike" cap="none" spc="0">
                          <a:solidFill>
                            <a:schemeClr val="bg2"/>
                          </a:solidFill>
                          <a:latin typeface="Arial"/>
                          <a:ea typeface="Arial"/>
                          <a:cs typeface="Arial"/>
                        </a:rPr>
                        <a:t>Простота использования</a:t>
                      </a:r>
                      <a:endParaRPr sz="1400">
                        <a:solidFill>
                          <a:schemeClr val="bg2"/>
                        </a:solidFill>
                      </a:endParaRPr>
                    </a:p>
                    <a:p>
                      <a:pPr>
                        <a:defRPr/>
                      </a:pPr>
                      <a:endParaRPr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400" b="0" i="0" u="none" strike="noStrike" cap="none" spc="0">
                          <a:solidFill>
                            <a:schemeClr val="bg2"/>
                          </a:solidFill>
                          <a:latin typeface="Arial"/>
                          <a:ea typeface="Arial"/>
                          <a:cs typeface="Arial"/>
                        </a:rPr>
                        <a:t>Интуитивный интерфейс</a:t>
                      </a:r>
                      <a:endParaRPr sz="1400" b="1" i="0" u="none" strike="noStrike" cap="none" spc="0">
                        <a:solidFill>
                          <a:schemeClr val="bg2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400" b="0" i="0" u="none" strike="noStrike" cap="none" spc="0">
                          <a:solidFill>
                            <a:schemeClr val="bg2"/>
                          </a:solidFill>
                          <a:latin typeface="Arial"/>
                          <a:ea typeface="Arial"/>
                          <a:cs typeface="Arial"/>
                        </a:rPr>
                        <a:t>Интуитивный интерфейс</a:t>
                      </a:r>
                      <a:endParaRPr sz="1400" b="0" i="0" u="none" strike="noStrike" cap="none" spc="0">
                        <a:solidFill>
                          <a:schemeClr val="bg2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en-US" sz="1400" b="0" i="0" u="none" strike="noStrike" cap="none" spc="0">
                          <a:solidFill>
                            <a:schemeClr val="bg2"/>
                          </a:solidFill>
                          <a:latin typeface="Arial"/>
                          <a:ea typeface="Arial"/>
                          <a:cs typeface="Arial"/>
                        </a:rPr>
                        <a:t>Аналитика</a:t>
                      </a:r>
                      <a:endParaRPr sz="1400" b="1" i="0" u="none" strike="noStrike" cap="none" spc="0">
                        <a:solidFill>
                          <a:schemeClr val="bg2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5059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400" b="1" i="0" u="none" strike="noStrike" cap="none" spc="0">
                          <a:solidFill>
                            <a:schemeClr val="bg2"/>
                          </a:solidFill>
                          <a:latin typeface="Arial"/>
                          <a:ea typeface="Arial"/>
                          <a:cs typeface="Arial"/>
                        </a:rPr>
                        <a:t>Безопасные и прозрачные сделки</a:t>
                      </a:r>
                      <a:endParaRPr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400" b="0" i="0" u="none" strike="noStrike" cap="none" spc="0">
                          <a:solidFill>
                            <a:schemeClr val="bg2"/>
                          </a:solidFill>
                          <a:latin typeface="Arial"/>
                          <a:ea typeface="Arial"/>
                          <a:cs typeface="Arial"/>
                        </a:rPr>
                        <a:t>Надежные оплаты</a:t>
                      </a:r>
                      <a:endParaRPr sz="1400" b="0" i="0" u="none" strike="noStrike" cap="none" spc="0">
                        <a:solidFill>
                          <a:schemeClr val="bg2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en-US" sz="1400" b="0" i="0" u="none" strike="noStrike" cap="none" spc="0">
                          <a:solidFill>
                            <a:schemeClr val="bg2"/>
                          </a:solidFill>
                          <a:latin typeface="Arial"/>
                          <a:ea typeface="Arial"/>
                          <a:cs typeface="Arial"/>
                        </a:rPr>
                        <a:t>Прозрачность</a:t>
                      </a:r>
                      <a:endParaRPr sz="1400" b="1" i="0" u="none" strike="noStrike" cap="none" spc="0">
                        <a:solidFill>
                          <a:schemeClr val="bg2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400" b="0" i="0" u="none" strike="noStrike" cap="none" spc="0">
                          <a:solidFill>
                            <a:schemeClr val="bg2"/>
                          </a:solidFill>
                          <a:latin typeface="Arial"/>
                          <a:ea typeface="Arial"/>
                          <a:cs typeface="Arial"/>
                        </a:rPr>
                        <a:t>Надежные оплаты</a:t>
                      </a:r>
                      <a:endParaRPr sz="1400" b="1" i="0" u="none" strike="noStrike" cap="none" spc="0">
                        <a:solidFill>
                          <a:schemeClr val="bg2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7406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400" b="1" i="0" u="none" strike="noStrike" cap="none" spc="0">
                          <a:solidFill>
                            <a:schemeClr val="bg2"/>
                          </a:solidFill>
                          <a:latin typeface="Arial"/>
                          <a:ea typeface="Arial"/>
                          <a:cs typeface="Arial"/>
                        </a:rPr>
                        <a:t>Поддержка</a:t>
                      </a:r>
                      <a:endParaRPr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400" b="0" i="0" u="none" strike="noStrike" cap="none" spc="0">
                          <a:solidFill>
                            <a:schemeClr val="bg2"/>
                          </a:solidFill>
                          <a:latin typeface="Arial"/>
                          <a:ea typeface="Arial"/>
                          <a:cs typeface="Arial"/>
                        </a:rPr>
                        <a:t>Персонализированные рекомендации</a:t>
                      </a:r>
                      <a:endParaRPr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400" b="0" i="0" u="none" strike="noStrike" cap="none" spc="0" dirty="0" err="1">
                          <a:solidFill>
                            <a:schemeClr val="bg2"/>
                          </a:solidFill>
                          <a:latin typeface="Arial"/>
                          <a:ea typeface="Arial"/>
                          <a:cs typeface="Arial"/>
                        </a:rPr>
                        <a:t>Обучение</a:t>
                      </a:r>
                      <a:r>
                        <a:rPr lang="en-US" sz="1400" b="0" i="0" u="none" strike="noStrike" cap="none" spc="0" dirty="0">
                          <a:solidFill>
                            <a:schemeClr val="bg2"/>
                          </a:solidFill>
                          <a:latin typeface="Arial"/>
                          <a:ea typeface="Arial"/>
                          <a:cs typeface="Arial"/>
                        </a:rPr>
                        <a:t> и </a:t>
                      </a:r>
                      <a:r>
                        <a:rPr lang="en-US" sz="1400" b="0" i="0" u="none" strike="noStrike" cap="none" spc="0" dirty="0" err="1">
                          <a:solidFill>
                            <a:schemeClr val="bg2"/>
                          </a:solidFill>
                          <a:latin typeface="Arial"/>
                          <a:ea typeface="Arial"/>
                          <a:cs typeface="Arial"/>
                        </a:rPr>
                        <a:t>маркетинговая</a:t>
                      </a:r>
                      <a:r>
                        <a:rPr lang="en-US" sz="1400" b="0" i="0" u="none" strike="noStrike" cap="none" spc="0" dirty="0">
                          <a:solidFill>
                            <a:schemeClr val="bg2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lang="en-US" sz="1400" b="0" i="0" u="none" strike="noStrike" cap="none" spc="0" dirty="0" err="1">
                          <a:solidFill>
                            <a:schemeClr val="bg2"/>
                          </a:solidFill>
                          <a:latin typeface="Arial"/>
                          <a:ea typeface="Arial"/>
                          <a:cs typeface="Arial"/>
                        </a:rPr>
                        <a:t>поддержка</a:t>
                      </a:r>
                      <a:endParaRPr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2121527161" name="Рисунок 2121527160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1682246" y="238542"/>
            <a:ext cx="1510123" cy="15012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" name="Google Shape;201;p1"/>
          <p:cNvSpPr/>
          <p:nvPr/>
        </p:nvSpPr>
        <p:spPr bwMode="auto">
          <a:xfrm>
            <a:off x="11342593" y="-3098"/>
            <a:ext cx="852932" cy="2817467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5D8E1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7" name="Google Shape;226;g1ed6ccaf3ae_0_9"/>
          <p:cNvSpPr/>
          <p:nvPr/>
        </p:nvSpPr>
        <p:spPr bwMode="auto">
          <a:xfrm>
            <a:off x="10971536" y="-18761"/>
            <a:ext cx="389159" cy="2817467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10" name="Google Shape;229;g1ed6ccaf3ae_0_9"/>
          <p:cNvSpPr/>
          <p:nvPr/>
        </p:nvSpPr>
        <p:spPr bwMode="auto">
          <a:xfrm>
            <a:off x="11358225" y="2789036"/>
            <a:ext cx="847391" cy="3416472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3" name="Google Shape;199;p1"/>
          <p:cNvSpPr/>
          <p:nvPr/>
        </p:nvSpPr>
        <p:spPr bwMode="auto">
          <a:xfrm>
            <a:off x="4695715" y="-34423"/>
            <a:ext cx="7496255" cy="99315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1070538" y="57270"/>
            <a:ext cx="993357" cy="774003"/>
          </a:xfrm>
          <a:prstGeom prst="rect">
            <a:avLst/>
          </a:prstGeom>
        </p:spPr>
      </p:pic>
      <p:sp>
        <p:nvSpPr>
          <p:cNvPr id="24" name="Google Shape;315;g1ed6ccaf3ae_0_73"/>
          <p:cNvSpPr txBox="1"/>
          <p:nvPr/>
        </p:nvSpPr>
        <p:spPr bwMode="auto">
          <a:xfrm>
            <a:off x="914636" y="0"/>
            <a:ext cx="10056900" cy="988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algn="r">
              <a:buClr>
                <a:srgbClr val="8F00FF"/>
              </a:buClr>
              <a:buSzPts val="3600"/>
              <a:buFont typeface="Raleway SemiBold"/>
              <a:buNone/>
              <a:defRPr/>
            </a:pPr>
            <a:r>
              <a:rPr lang="ru-RU" sz="5400" b="1">
                <a:solidFill>
                  <a:schemeClr val="bg1"/>
                </a:solidFill>
                <a:latin typeface="Gilroy"/>
                <a:ea typeface="Raleway"/>
                <a:cs typeface="Raleway"/>
              </a:rPr>
              <a:t>БИЗНЕС-МОДЕЛЬ</a:t>
            </a:r>
            <a:endParaRPr/>
          </a:p>
        </p:txBody>
      </p:sp>
      <p:sp>
        <p:nvSpPr>
          <p:cNvPr id="2" name="Google Shape;218;p3"/>
          <p:cNvSpPr/>
          <p:nvPr/>
        </p:nvSpPr>
        <p:spPr bwMode="auto">
          <a:xfrm>
            <a:off x="-4" y="6200838"/>
            <a:ext cx="12192003" cy="672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8" name="Google Shape;218;p3"/>
          <p:cNvSpPr/>
          <p:nvPr/>
        </p:nvSpPr>
        <p:spPr bwMode="auto">
          <a:xfrm>
            <a:off x="-3" y="6367038"/>
            <a:ext cx="542400" cy="506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11" name="Google Shape;219;p3"/>
          <p:cNvSpPr txBox="1"/>
          <p:nvPr/>
        </p:nvSpPr>
        <p:spPr bwMode="auto">
          <a:xfrm>
            <a:off x="11548086" y="6461951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/>
            </a:pPr>
            <a:r>
              <a:rPr>
                <a:solidFill>
                  <a:schemeClr val="bg1"/>
                </a:solidFill>
              </a:rPr>
              <a:t>8</a:t>
            </a:r>
            <a:endParaRPr sz="1300" b="1" i="0" u="none" strike="noStrike" cap="none">
              <a:solidFill>
                <a:schemeClr val="bg1"/>
              </a:solidFill>
              <a:latin typeface="Gilroy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2190834" y="6319214"/>
            <a:ext cx="1293923" cy="45238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238508" y="6322427"/>
            <a:ext cx="1628775" cy="438149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3748929" y="6242848"/>
            <a:ext cx="3226276" cy="545985"/>
          </a:xfrm>
          <a:prstGeom prst="rect">
            <a:avLst/>
          </a:prstGeom>
        </p:spPr>
      </p:pic>
      <p:sp>
        <p:nvSpPr>
          <p:cNvPr id="43" name="Google Shape;470;p29"/>
          <p:cNvSpPr/>
          <p:nvPr/>
        </p:nvSpPr>
        <p:spPr bwMode="auto">
          <a:xfrm>
            <a:off x="8075715" y="2090150"/>
            <a:ext cx="1601400" cy="2880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4" name="Google Shape;471;p29"/>
          <p:cNvSpPr/>
          <p:nvPr/>
        </p:nvSpPr>
        <p:spPr bwMode="auto">
          <a:xfrm>
            <a:off x="6435436" y="3556394"/>
            <a:ext cx="1601400" cy="1414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5" name="Google Shape;472;p29"/>
          <p:cNvSpPr/>
          <p:nvPr/>
        </p:nvSpPr>
        <p:spPr bwMode="auto">
          <a:xfrm>
            <a:off x="4795115" y="2090150"/>
            <a:ext cx="1601400" cy="2880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6" name="Google Shape;473;p29"/>
          <p:cNvSpPr/>
          <p:nvPr/>
        </p:nvSpPr>
        <p:spPr bwMode="auto">
          <a:xfrm>
            <a:off x="3154815" y="3556394"/>
            <a:ext cx="1601400" cy="1414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7" name="Google Shape;474;p29"/>
          <p:cNvSpPr/>
          <p:nvPr/>
        </p:nvSpPr>
        <p:spPr bwMode="auto">
          <a:xfrm>
            <a:off x="1514515" y="2090150"/>
            <a:ext cx="1601400" cy="2880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8" name="Google Shape;475;p29"/>
          <p:cNvSpPr/>
          <p:nvPr/>
        </p:nvSpPr>
        <p:spPr bwMode="auto">
          <a:xfrm>
            <a:off x="6435436" y="2090150"/>
            <a:ext cx="1601400" cy="1414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9" name="Google Shape;476;p29"/>
          <p:cNvSpPr/>
          <p:nvPr/>
        </p:nvSpPr>
        <p:spPr bwMode="auto">
          <a:xfrm>
            <a:off x="3154815" y="2090150"/>
            <a:ext cx="1601400" cy="1414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0" name="Google Shape;478;p29"/>
          <p:cNvSpPr txBox="1"/>
          <p:nvPr/>
        </p:nvSpPr>
        <p:spPr bwMode="auto">
          <a:xfrm>
            <a:off x="1672315" y="2638385"/>
            <a:ext cx="1285800" cy="34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6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</a:rPr>
              <a:t>Патерны</a:t>
            </a:r>
            <a:endParaRPr sz="1600" b="1">
              <a:solidFill>
                <a:schemeClr val="lt1"/>
              </a:solidFill>
              <a:latin typeface="Fira Sans Extra Condensed"/>
              <a:ea typeface="Fira Sans Extra Condensed"/>
              <a:cs typeface="Fira Sans Extra Condensed"/>
            </a:endParaRPr>
          </a:p>
        </p:txBody>
      </p:sp>
      <p:sp>
        <p:nvSpPr>
          <p:cNvPr id="51" name="Google Shape;479;p29"/>
          <p:cNvSpPr txBox="1"/>
          <p:nvPr/>
        </p:nvSpPr>
        <p:spPr bwMode="auto">
          <a:xfrm>
            <a:off x="1672315" y="2950872"/>
            <a:ext cx="1285800" cy="50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200" b="0" i="0" u="none" strike="noStrike" cap="none" spc="0">
                <a:solidFill>
                  <a:schemeClr val="lt1"/>
                </a:solidFill>
                <a:latin typeface="Roboto"/>
                <a:ea typeface="Roboto"/>
                <a:cs typeface="Roboto"/>
              </a:rPr>
              <a:t>Каскадная модель</a:t>
            </a:r>
            <a:endParaRPr sz="1200">
              <a:solidFill>
                <a:schemeClr val="lt1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52" name="Google Shape;480;p29"/>
          <p:cNvSpPr txBox="1"/>
          <p:nvPr/>
        </p:nvSpPr>
        <p:spPr bwMode="auto">
          <a:xfrm>
            <a:off x="3312614" y="2638384"/>
            <a:ext cx="1383099" cy="348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4" tIns="91424" rIns="91424" bIns="91424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6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</a:rPr>
              <a:t>Активности</a:t>
            </a:r>
            <a:endParaRPr sz="1600" b="1">
              <a:solidFill>
                <a:schemeClr val="lt1"/>
              </a:solidFill>
              <a:latin typeface="Fira Sans Extra Condensed"/>
              <a:ea typeface="Fira Sans Extra Condensed"/>
              <a:cs typeface="Fira Sans Extra Condensed"/>
            </a:endParaRPr>
          </a:p>
        </p:txBody>
      </p:sp>
      <p:sp>
        <p:nvSpPr>
          <p:cNvPr id="53" name="Google Shape;481;p29"/>
          <p:cNvSpPr txBox="1"/>
          <p:nvPr/>
        </p:nvSpPr>
        <p:spPr bwMode="auto">
          <a:xfrm>
            <a:off x="3312615" y="2950872"/>
            <a:ext cx="1285800" cy="50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200">
                <a:solidFill>
                  <a:schemeClr val="lt1"/>
                </a:solidFill>
                <a:latin typeface="Roboto"/>
                <a:ea typeface="Roboto"/>
                <a:cs typeface="Roboto"/>
              </a:rPr>
              <a:t>Создание платформы</a:t>
            </a:r>
            <a:endParaRPr sz="1200">
              <a:solidFill>
                <a:schemeClr val="lt1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54" name="Google Shape;482;p29"/>
          <p:cNvSpPr txBox="1"/>
          <p:nvPr/>
        </p:nvSpPr>
        <p:spPr bwMode="auto">
          <a:xfrm>
            <a:off x="3312603" y="4089800"/>
            <a:ext cx="1285800" cy="34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6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</a:rPr>
              <a:t>Resources</a:t>
            </a:r>
            <a:endParaRPr sz="1600" b="1">
              <a:solidFill>
                <a:schemeClr val="lt1"/>
              </a:solidFill>
              <a:latin typeface="Fira Sans Extra Condensed"/>
              <a:ea typeface="Fira Sans Extra Condensed"/>
              <a:cs typeface="Fira Sans Extra Condensed"/>
            </a:endParaRPr>
          </a:p>
        </p:txBody>
      </p:sp>
      <p:sp>
        <p:nvSpPr>
          <p:cNvPr id="55" name="Google Shape;483;p29"/>
          <p:cNvSpPr txBox="1"/>
          <p:nvPr/>
        </p:nvSpPr>
        <p:spPr bwMode="auto">
          <a:xfrm>
            <a:off x="3312603" y="4406344"/>
            <a:ext cx="1285800" cy="50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200" b="0" i="0" u="none" strike="noStrike" cap="none" spc="0">
                <a:solidFill>
                  <a:schemeClr val="lt1"/>
                </a:solidFill>
                <a:latin typeface="Roboto"/>
                <a:ea typeface="Roboto"/>
                <a:cs typeface="Roboto"/>
              </a:rPr>
              <a:t>Интеллектуальные </a:t>
            </a:r>
            <a:endParaRPr sz="1200">
              <a:solidFill>
                <a:schemeClr val="lt1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56" name="Google Shape;484;p29"/>
          <p:cNvSpPr txBox="1"/>
          <p:nvPr/>
        </p:nvSpPr>
        <p:spPr bwMode="auto">
          <a:xfrm>
            <a:off x="4952915" y="2638385"/>
            <a:ext cx="1285800" cy="34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6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</a:rPr>
              <a:t>Ценности</a:t>
            </a:r>
            <a:endParaRPr sz="1600" b="1">
              <a:solidFill>
                <a:schemeClr val="lt1"/>
              </a:solidFill>
              <a:latin typeface="Fira Sans Extra Condensed"/>
              <a:ea typeface="Fira Sans Extra Condensed"/>
              <a:cs typeface="Fira Sans Extra Condensed"/>
            </a:endParaRPr>
          </a:p>
        </p:txBody>
      </p:sp>
      <p:sp>
        <p:nvSpPr>
          <p:cNvPr id="57" name="Google Shape;485;p29"/>
          <p:cNvSpPr txBox="1"/>
          <p:nvPr/>
        </p:nvSpPr>
        <p:spPr bwMode="auto">
          <a:xfrm>
            <a:off x="4952915" y="2950872"/>
            <a:ext cx="1285800" cy="50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200">
                <a:solidFill>
                  <a:schemeClr val="lt1"/>
                </a:solidFill>
                <a:latin typeface="Roboto"/>
                <a:ea typeface="Roboto"/>
                <a:cs typeface="Roboto"/>
              </a:rPr>
              <a:t>Единая платформа</a:t>
            </a:r>
            <a:endParaRPr sz="1200">
              <a:solidFill>
                <a:schemeClr val="lt1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58" name="Google Shape;486;p29"/>
          <p:cNvSpPr txBox="1"/>
          <p:nvPr/>
        </p:nvSpPr>
        <p:spPr bwMode="auto">
          <a:xfrm>
            <a:off x="6593227" y="2638384"/>
            <a:ext cx="1443607" cy="348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4" tIns="91424" rIns="91424" bIns="91424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6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</a:rPr>
              <a:t>Отношения</a:t>
            </a:r>
            <a:endParaRPr sz="1600" b="1">
              <a:solidFill>
                <a:schemeClr val="lt1"/>
              </a:solidFill>
              <a:latin typeface="Fira Sans Extra Condensed"/>
              <a:ea typeface="Fira Sans Extra Condensed"/>
              <a:cs typeface="Fira Sans Extra Condensed"/>
            </a:endParaRPr>
          </a:p>
        </p:txBody>
      </p:sp>
      <p:sp>
        <p:nvSpPr>
          <p:cNvPr id="59" name="Google Shape;487;p29"/>
          <p:cNvSpPr txBox="1"/>
          <p:nvPr/>
        </p:nvSpPr>
        <p:spPr bwMode="auto">
          <a:xfrm>
            <a:off x="6435435" y="2925600"/>
            <a:ext cx="1601399" cy="503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4" tIns="91424" rIns="91424" bIns="91424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200" b="0" i="0" u="none" strike="noStrike" cap="none" spc="0">
                <a:solidFill>
                  <a:schemeClr val="lt1"/>
                </a:solidFill>
                <a:latin typeface="Roboto"/>
                <a:ea typeface="Roboto"/>
                <a:cs typeface="Roboto"/>
              </a:rPr>
              <a:t>Персонализация</a:t>
            </a:r>
            <a:r>
              <a:rPr lang="en-GB" sz="1200">
                <a:solidFill>
                  <a:schemeClr val="lt1"/>
                </a:solidFill>
                <a:latin typeface="Roboto"/>
                <a:ea typeface="Roboto"/>
                <a:cs typeface="Roboto"/>
              </a:rPr>
              <a:t>, </a:t>
            </a:r>
            <a:r>
              <a:rPr sz="1200" b="0" i="0" u="none">
                <a:solidFill>
                  <a:srgbClr val="E8E8E6"/>
                </a:solidFill>
                <a:latin typeface="Liberation Sans"/>
                <a:ea typeface="Liberation Sans"/>
                <a:cs typeface="Liberation Sans"/>
              </a:rPr>
              <a:t>удобность</a:t>
            </a:r>
            <a:endParaRPr sz="1200">
              <a:solidFill>
                <a:schemeClr val="lt1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60" name="Google Shape;488;p29"/>
          <p:cNvSpPr txBox="1"/>
          <p:nvPr/>
        </p:nvSpPr>
        <p:spPr bwMode="auto">
          <a:xfrm>
            <a:off x="6593215" y="4089813"/>
            <a:ext cx="1285800" cy="34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6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</a:rPr>
              <a:t>Каналы</a:t>
            </a:r>
            <a:endParaRPr sz="1600" b="1">
              <a:solidFill>
                <a:schemeClr val="lt1"/>
              </a:solidFill>
              <a:latin typeface="Fira Sans Extra Condensed"/>
              <a:ea typeface="Fira Sans Extra Condensed"/>
              <a:cs typeface="Fira Sans Extra Condensed"/>
            </a:endParaRPr>
          </a:p>
        </p:txBody>
      </p:sp>
      <p:sp>
        <p:nvSpPr>
          <p:cNvPr id="61" name="Google Shape;489;p29"/>
          <p:cNvSpPr txBox="1"/>
          <p:nvPr/>
        </p:nvSpPr>
        <p:spPr bwMode="auto">
          <a:xfrm>
            <a:off x="6593215" y="4406344"/>
            <a:ext cx="1285800" cy="50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200">
                <a:solidFill>
                  <a:schemeClr val="lt1"/>
                </a:solidFill>
                <a:latin typeface="Roboto"/>
                <a:ea typeface="Roboto"/>
                <a:cs typeface="Roboto"/>
              </a:rPr>
              <a:t>Платформа</a:t>
            </a:r>
            <a:endParaRPr sz="1200">
              <a:solidFill>
                <a:schemeClr val="lt1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62" name="Google Shape;490;p29"/>
          <p:cNvSpPr txBox="1"/>
          <p:nvPr/>
        </p:nvSpPr>
        <p:spPr bwMode="auto">
          <a:xfrm>
            <a:off x="8233515" y="2638385"/>
            <a:ext cx="1285800" cy="34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6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</a:rPr>
              <a:t>Клиенты</a:t>
            </a:r>
            <a:endParaRPr sz="1600" b="1">
              <a:solidFill>
                <a:schemeClr val="lt1"/>
              </a:solidFill>
              <a:latin typeface="Fira Sans Extra Condensed"/>
              <a:ea typeface="Fira Sans Extra Condensed"/>
              <a:cs typeface="Fira Sans Extra Condensed"/>
            </a:endParaRPr>
          </a:p>
        </p:txBody>
      </p:sp>
      <p:sp>
        <p:nvSpPr>
          <p:cNvPr id="63" name="Google Shape;491;p29"/>
          <p:cNvSpPr txBox="1"/>
          <p:nvPr/>
        </p:nvSpPr>
        <p:spPr bwMode="auto">
          <a:xfrm>
            <a:off x="8233515" y="2950872"/>
            <a:ext cx="1285800" cy="50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200">
                <a:solidFill>
                  <a:schemeClr val="lt1"/>
                </a:solidFill>
                <a:latin typeface="Roboto"/>
                <a:ea typeface="Roboto"/>
                <a:cs typeface="Roboto"/>
              </a:rPr>
              <a:t>Кафе, рестораны</a:t>
            </a:r>
            <a:endParaRPr sz="1200">
              <a:solidFill>
                <a:schemeClr val="lt1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64" name="Google Shape;492;p29"/>
          <p:cNvSpPr txBox="1"/>
          <p:nvPr/>
        </p:nvSpPr>
        <p:spPr bwMode="auto">
          <a:xfrm>
            <a:off x="1672315" y="3516375"/>
            <a:ext cx="1285800" cy="50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200" b="0" i="0" u="none" strike="noStrike" cap="none" spc="0">
                <a:solidFill>
                  <a:schemeClr val="lt1"/>
                </a:solidFill>
                <a:latin typeface="Roboto"/>
                <a:ea typeface="Roboto"/>
                <a:cs typeface="Roboto"/>
              </a:rPr>
              <a:t>Зеленый дизайн</a:t>
            </a:r>
            <a:endParaRPr sz="1200">
              <a:solidFill>
                <a:schemeClr val="lt1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65" name="Google Shape;493;p29"/>
          <p:cNvSpPr txBox="1"/>
          <p:nvPr/>
        </p:nvSpPr>
        <p:spPr bwMode="auto">
          <a:xfrm>
            <a:off x="1672315" y="4081882"/>
            <a:ext cx="1285800" cy="50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200" b="0" i="0" u="none" strike="noStrike" cap="none" spc="0">
                <a:solidFill>
                  <a:schemeClr val="lt1"/>
                </a:solidFill>
                <a:latin typeface="Roboto"/>
                <a:ea typeface="Roboto"/>
                <a:cs typeface="Roboto"/>
              </a:rPr>
              <a:t>Удобная платформа</a:t>
            </a:r>
            <a:endParaRPr sz="1200">
              <a:solidFill>
                <a:schemeClr val="lt1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66" name="Google Shape;494;p29"/>
          <p:cNvSpPr txBox="1"/>
          <p:nvPr/>
        </p:nvSpPr>
        <p:spPr bwMode="auto">
          <a:xfrm>
            <a:off x="4952915" y="3516375"/>
            <a:ext cx="1285800" cy="50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200">
                <a:solidFill>
                  <a:schemeClr val="lt1"/>
                </a:solidFill>
                <a:latin typeface="Roboto"/>
                <a:ea typeface="Roboto"/>
                <a:cs typeface="Roboto"/>
              </a:rPr>
              <a:t>Быстрый поиск поставщиков</a:t>
            </a:r>
            <a:endParaRPr sz="1200">
              <a:solidFill>
                <a:schemeClr val="lt1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67" name="Google Shape;495;p29"/>
          <p:cNvSpPr txBox="1"/>
          <p:nvPr/>
        </p:nvSpPr>
        <p:spPr bwMode="auto">
          <a:xfrm>
            <a:off x="8233515" y="3516375"/>
            <a:ext cx="1285800" cy="50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200">
                <a:solidFill>
                  <a:schemeClr val="lt1"/>
                </a:solidFill>
                <a:latin typeface="Roboto"/>
                <a:ea typeface="Roboto"/>
                <a:cs typeface="Roboto"/>
              </a:rPr>
              <a:t>Садоводы, фермеры</a:t>
            </a:r>
            <a:endParaRPr sz="1200">
              <a:solidFill>
                <a:schemeClr val="lt1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68" name="Google Shape;496;p29"/>
          <p:cNvSpPr txBox="1"/>
          <p:nvPr/>
        </p:nvSpPr>
        <p:spPr bwMode="auto">
          <a:xfrm>
            <a:off x="4952915" y="4081882"/>
            <a:ext cx="1285800" cy="50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200">
                <a:solidFill>
                  <a:schemeClr val="lt1"/>
                </a:solidFill>
                <a:latin typeface="Roboto"/>
                <a:ea typeface="Roboto"/>
                <a:cs typeface="Roboto"/>
              </a:rPr>
              <a:t>Лёгкий поиск потребителей</a:t>
            </a:r>
            <a:endParaRPr sz="1200">
              <a:solidFill>
                <a:schemeClr val="lt1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69" name="Google Shape;497;p29"/>
          <p:cNvSpPr txBox="1"/>
          <p:nvPr/>
        </p:nvSpPr>
        <p:spPr bwMode="auto">
          <a:xfrm>
            <a:off x="8233515" y="4081882"/>
            <a:ext cx="1285800" cy="50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200">
                <a:solidFill>
                  <a:schemeClr val="lt1"/>
                </a:solidFill>
                <a:latin typeface="Roboto"/>
                <a:ea typeface="Roboto"/>
                <a:cs typeface="Roboto"/>
              </a:rPr>
              <a:t>Оптовики</a:t>
            </a:r>
            <a:endParaRPr sz="1200">
              <a:solidFill>
                <a:schemeClr val="lt1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70" name="Google Shape;498;p29"/>
          <p:cNvSpPr/>
          <p:nvPr/>
        </p:nvSpPr>
        <p:spPr bwMode="auto">
          <a:xfrm>
            <a:off x="1514515" y="5020500"/>
            <a:ext cx="3241800" cy="62429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76" name="Google Shape;499;p29"/>
          <p:cNvSpPr/>
          <p:nvPr/>
        </p:nvSpPr>
        <p:spPr bwMode="auto">
          <a:xfrm>
            <a:off x="6435215" y="5020500"/>
            <a:ext cx="3241800" cy="62429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77" name="Google Shape;500;p29"/>
          <p:cNvSpPr txBox="1"/>
          <p:nvPr/>
        </p:nvSpPr>
        <p:spPr bwMode="auto">
          <a:xfrm>
            <a:off x="2124115" y="5158360"/>
            <a:ext cx="1285800" cy="34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6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</a:rPr>
              <a:t>Costs</a:t>
            </a:r>
            <a:endParaRPr sz="1600" b="1">
              <a:solidFill>
                <a:schemeClr val="lt1"/>
              </a:solidFill>
              <a:latin typeface="Fira Sans Extra Condensed"/>
              <a:ea typeface="Fira Sans Extra Condensed"/>
              <a:cs typeface="Fira Sans Extra Condensed"/>
            </a:endParaRPr>
          </a:p>
        </p:txBody>
      </p:sp>
      <p:sp>
        <p:nvSpPr>
          <p:cNvPr id="78" name="Google Shape;501;p29"/>
          <p:cNvSpPr txBox="1"/>
          <p:nvPr/>
        </p:nvSpPr>
        <p:spPr bwMode="auto">
          <a:xfrm>
            <a:off x="7006103" y="5158360"/>
            <a:ext cx="1285800" cy="34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6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</a:rPr>
              <a:t>Revenues</a:t>
            </a:r>
            <a:endParaRPr sz="1600" b="1">
              <a:solidFill>
                <a:schemeClr val="lt1"/>
              </a:solidFill>
              <a:latin typeface="Fira Sans Extra Condensed"/>
              <a:ea typeface="Fira Sans Extra Condensed"/>
              <a:cs typeface="Fira Sans Extra Condensed"/>
            </a:endParaRPr>
          </a:p>
        </p:txBody>
      </p:sp>
      <p:sp>
        <p:nvSpPr>
          <p:cNvPr id="79" name="Google Shape;502;p29"/>
          <p:cNvSpPr txBox="1"/>
          <p:nvPr/>
        </p:nvSpPr>
        <p:spPr bwMode="auto">
          <a:xfrm>
            <a:off x="3409915" y="5080957"/>
            <a:ext cx="1285800" cy="50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200">
                <a:solidFill>
                  <a:schemeClr val="lt1"/>
                </a:solidFill>
                <a:latin typeface="Roboto"/>
                <a:ea typeface="Roboto"/>
                <a:cs typeface="Roboto"/>
              </a:rPr>
              <a:t>Saturn is the sixth planet</a:t>
            </a:r>
            <a:endParaRPr sz="1200">
              <a:solidFill>
                <a:schemeClr val="lt1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80" name="Google Shape;503;p29"/>
          <p:cNvSpPr txBox="1"/>
          <p:nvPr/>
        </p:nvSpPr>
        <p:spPr bwMode="auto">
          <a:xfrm>
            <a:off x="8309040" y="5080957"/>
            <a:ext cx="1285800" cy="50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200">
                <a:solidFill>
                  <a:schemeClr val="lt1"/>
                </a:solidFill>
                <a:latin typeface="Roboto"/>
                <a:ea typeface="Roboto"/>
                <a:cs typeface="Roboto"/>
              </a:rPr>
              <a:t>Earth is where we live on</a:t>
            </a:r>
            <a:endParaRPr sz="1200">
              <a:solidFill>
                <a:schemeClr val="lt1"/>
              </a:solidFill>
              <a:latin typeface="Roboto"/>
              <a:ea typeface="Roboto"/>
              <a:cs typeface="Roboto"/>
            </a:endParaRPr>
          </a:p>
        </p:txBody>
      </p:sp>
      <p:grpSp>
        <p:nvGrpSpPr>
          <p:cNvPr id="81" name="Google Shape;504;p29"/>
          <p:cNvGrpSpPr/>
          <p:nvPr/>
        </p:nvGrpSpPr>
        <p:grpSpPr bwMode="auto">
          <a:xfrm>
            <a:off x="8701206" y="2227353"/>
            <a:ext cx="350431" cy="339887"/>
            <a:chOff x="3270675" y="841800"/>
            <a:chExt cx="497700" cy="482725"/>
          </a:xfrm>
        </p:grpSpPr>
        <p:sp>
          <p:nvSpPr>
            <p:cNvPr id="82" name="Google Shape;505;p29"/>
            <p:cNvSpPr/>
            <p:nvPr/>
          </p:nvSpPr>
          <p:spPr bwMode="auto">
            <a:xfrm>
              <a:off x="3270675" y="902000"/>
              <a:ext cx="447125" cy="422525"/>
            </a:xfrm>
            <a:custGeom>
              <a:avLst/>
              <a:gdLst/>
              <a:ahLst/>
              <a:cxnLst/>
              <a:rect l="l" t="t" r="r" b="b"/>
              <a:pathLst>
                <a:path w="17885" h="16901" extrusionOk="0">
                  <a:moveTo>
                    <a:pt x="3454" y="0"/>
                  </a:moveTo>
                  <a:cubicBezTo>
                    <a:pt x="3343" y="0"/>
                    <a:pt x="3231" y="40"/>
                    <a:pt x="3141" y="122"/>
                  </a:cubicBezTo>
                  <a:cubicBezTo>
                    <a:pt x="1160" y="1940"/>
                    <a:pt x="0" y="4548"/>
                    <a:pt x="0" y="7246"/>
                  </a:cubicBezTo>
                  <a:cubicBezTo>
                    <a:pt x="0" y="12579"/>
                    <a:pt x="4325" y="16900"/>
                    <a:pt x="9657" y="16900"/>
                  </a:cubicBezTo>
                  <a:cubicBezTo>
                    <a:pt x="10907" y="16900"/>
                    <a:pt x="12175" y="16662"/>
                    <a:pt x="13331" y="16178"/>
                  </a:cubicBezTo>
                  <a:cubicBezTo>
                    <a:pt x="15126" y="15434"/>
                    <a:pt x="16659" y="14169"/>
                    <a:pt x="17728" y="12546"/>
                  </a:cubicBezTo>
                  <a:cubicBezTo>
                    <a:pt x="17884" y="12305"/>
                    <a:pt x="17788" y="11983"/>
                    <a:pt x="17526" y="11866"/>
                  </a:cubicBezTo>
                  <a:lnTo>
                    <a:pt x="9158" y="8171"/>
                  </a:lnTo>
                  <a:cubicBezTo>
                    <a:pt x="9016" y="8108"/>
                    <a:pt x="8896" y="8005"/>
                    <a:pt x="8811" y="7876"/>
                  </a:cubicBezTo>
                  <a:lnTo>
                    <a:pt x="8405" y="7246"/>
                  </a:lnTo>
                  <a:lnTo>
                    <a:pt x="3846" y="212"/>
                  </a:lnTo>
                  <a:cubicBezTo>
                    <a:pt x="3756" y="73"/>
                    <a:pt x="3606" y="0"/>
                    <a:pt x="34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83" name="Google Shape;506;p29"/>
            <p:cNvSpPr/>
            <p:nvPr/>
          </p:nvSpPr>
          <p:spPr bwMode="auto">
            <a:xfrm>
              <a:off x="3385250" y="841800"/>
              <a:ext cx="279700" cy="220925"/>
            </a:xfrm>
            <a:custGeom>
              <a:avLst/>
              <a:gdLst/>
              <a:ahLst/>
              <a:cxnLst/>
              <a:rect l="l" t="t" r="r" b="b"/>
              <a:pathLst>
                <a:path w="11188" h="8837" extrusionOk="0">
                  <a:moveTo>
                    <a:pt x="5070" y="0"/>
                  </a:moveTo>
                  <a:cubicBezTo>
                    <a:pt x="3434" y="0"/>
                    <a:pt x="1792" y="415"/>
                    <a:pt x="308" y="1256"/>
                  </a:cubicBezTo>
                  <a:cubicBezTo>
                    <a:pt x="76" y="1388"/>
                    <a:pt x="1" y="1690"/>
                    <a:pt x="148" y="1912"/>
                  </a:cubicBezTo>
                  <a:lnTo>
                    <a:pt x="4532" y="8676"/>
                  </a:lnTo>
                  <a:cubicBezTo>
                    <a:pt x="4601" y="8781"/>
                    <a:pt x="4714" y="8837"/>
                    <a:pt x="4828" y="8837"/>
                  </a:cubicBezTo>
                  <a:cubicBezTo>
                    <a:pt x="4919" y="8837"/>
                    <a:pt x="5010" y="8802"/>
                    <a:pt x="5081" y="8730"/>
                  </a:cubicBezTo>
                  <a:lnTo>
                    <a:pt x="10992" y="2683"/>
                  </a:lnTo>
                  <a:cubicBezTo>
                    <a:pt x="11187" y="2482"/>
                    <a:pt x="11163" y="2156"/>
                    <a:pt x="10940" y="1988"/>
                  </a:cubicBezTo>
                  <a:cubicBezTo>
                    <a:pt x="9218" y="670"/>
                    <a:pt x="7149" y="0"/>
                    <a:pt x="507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84" name="Google Shape;507;p29"/>
            <p:cNvSpPr/>
            <p:nvPr/>
          </p:nvSpPr>
          <p:spPr bwMode="auto">
            <a:xfrm>
              <a:off x="3530100" y="924750"/>
              <a:ext cx="238275" cy="250200"/>
            </a:xfrm>
            <a:custGeom>
              <a:avLst/>
              <a:gdLst/>
              <a:ahLst/>
              <a:cxnLst/>
              <a:rect l="l" t="t" r="r" b="b"/>
              <a:pathLst>
                <a:path w="9531" h="10008" extrusionOk="0">
                  <a:moveTo>
                    <a:pt x="6350" y="1"/>
                  </a:moveTo>
                  <a:cubicBezTo>
                    <a:pt x="6230" y="1"/>
                    <a:pt x="6108" y="47"/>
                    <a:pt x="6017" y="142"/>
                  </a:cubicBezTo>
                  <a:lnTo>
                    <a:pt x="172" y="6123"/>
                  </a:lnTo>
                  <a:cubicBezTo>
                    <a:pt x="0" y="6297"/>
                    <a:pt x="57" y="6589"/>
                    <a:pt x="283" y="6689"/>
                  </a:cubicBezTo>
                  <a:lnTo>
                    <a:pt x="7706" y="9968"/>
                  </a:lnTo>
                  <a:cubicBezTo>
                    <a:pt x="7767" y="9995"/>
                    <a:pt x="7830" y="10007"/>
                    <a:pt x="7893" y="10007"/>
                  </a:cubicBezTo>
                  <a:cubicBezTo>
                    <a:pt x="8082" y="10007"/>
                    <a:pt x="8261" y="9890"/>
                    <a:pt x="8329" y="9700"/>
                  </a:cubicBezTo>
                  <a:cubicBezTo>
                    <a:pt x="9531" y="6463"/>
                    <a:pt x="8913" y="2828"/>
                    <a:pt x="6706" y="169"/>
                  </a:cubicBezTo>
                  <a:cubicBezTo>
                    <a:pt x="6615" y="57"/>
                    <a:pt x="6483" y="1"/>
                    <a:pt x="635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</p:grpSp>
      <p:sp>
        <p:nvSpPr>
          <p:cNvPr id="85" name="Google Shape;508;p29"/>
          <p:cNvSpPr/>
          <p:nvPr/>
        </p:nvSpPr>
        <p:spPr bwMode="auto">
          <a:xfrm>
            <a:off x="7066494" y="2238267"/>
            <a:ext cx="339253" cy="318060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>
              <a:solidFill>
                <a:srgbClr val="435D74"/>
              </a:solidFill>
            </a:endParaRPr>
          </a:p>
        </p:txBody>
      </p:sp>
      <p:grpSp>
        <p:nvGrpSpPr>
          <p:cNvPr id="86" name="Google Shape;509;p29"/>
          <p:cNvGrpSpPr/>
          <p:nvPr/>
        </p:nvGrpSpPr>
        <p:grpSpPr bwMode="auto">
          <a:xfrm>
            <a:off x="7064392" y="3701139"/>
            <a:ext cx="343442" cy="339288"/>
            <a:chOff x="3858100" y="1435075"/>
            <a:chExt cx="487775" cy="481875"/>
          </a:xfrm>
        </p:grpSpPr>
        <p:sp>
          <p:nvSpPr>
            <p:cNvPr id="87" name="Google Shape;510;p29"/>
            <p:cNvSpPr/>
            <p:nvPr/>
          </p:nvSpPr>
          <p:spPr bwMode="auto">
            <a:xfrm>
              <a:off x="3858100" y="1868750"/>
              <a:ext cx="55575" cy="48200"/>
            </a:xfrm>
            <a:custGeom>
              <a:avLst/>
              <a:gdLst/>
              <a:ahLst/>
              <a:cxnLst/>
              <a:rect l="l" t="t" r="r" b="b"/>
              <a:pathLst>
                <a:path w="2223" h="1928" extrusionOk="0">
                  <a:moveTo>
                    <a:pt x="1600" y="0"/>
                  </a:moveTo>
                  <a:cubicBezTo>
                    <a:pt x="1460" y="0"/>
                    <a:pt x="1319" y="53"/>
                    <a:pt x="1211" y="158"/>
                  </a:cubicBezTo>
                  <a:lnTo>
                    <a:pt x="413" y="959"/>
                  </a:lnTo>
                  <a:cubicBezTo>
                    <a:pt x="0" y="1369"/>
                    <a:pt x="388" y="1927"/>
                    <a:pt x="825" y="1927"/>
                  </a:cubicBezTo>
                  <a:cubicBezTo>
                    <a:pt x="956" y="1927"/>
                    <a:pt x="1091" y="1877"/>
                    <a:pt x="1211" y="1757"/>
                  </a:cubicBezTo>
                  <a:lnTo>
                    <a:pt x="2009" y="959"/>
                  </a:lnTo>
                  <a:cubicBezTo>
                    <a:pt x="2222" y="736"/>
                    <a:pt x="2219" y="384"/>
                    <a:pt x="2000" y="167"/>
                  </a:cubicBezTo>
                  <a:cubicBezTo>
                    <a:pt x="1890" y="56"/>
                    <a:pt x="1745" y="0"/>
                    <a:pt x="16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88" name="Google Shape;511;p29"/>
            <p:cNvSpPr/>
            <p:nvPr/>
          </p:nvSpPr>
          <p:spPr bwMode="auto">
            <a:xfrm>
              <a:off x="3917950" y="1808500"/>
              <a:ext cx="60350" cy="48525"/>
            </a:xfrm>
            <a:custGeom>
              <a:avLst/>
              <a:gdLst/>
              <a:ahLst/>
              <a:cxnLst/>
              <a:rect l="l" t="t" r="r" b="b"/>
              <a:pathLst>
                <a:path w="2414" h="1941" extrusionOk="0">
                  <a:moveTo>
                    <a:pt x="1601" y="1"/>
                  </a:moveTo>
                  <a:cubicBezTo>
                    <a:pt x="1470" y="1"/>
                    <a:pt x="1333" y="52"/>
                    <a:pt x="1211" y="174"/>
                  </a:cubicBezTo>
                  <a:lnTo>
                    <a:pt x="413" y="972"/>
                  </a:lnTo>
                  <a:cubicBezTo>
                    <a:pt x="1" y="1384"/>
                    <a:pt x="388" y="1941"/>
                    <a:pt x="824" y="1941"/>
                  </a:cubicBezTo>
                  <a:cubicBezTo>
                    <a:pt x="955" y="1941"/>
                    <a:pt x="1091" y="1890"/>
                    <a:pt x="1211" y="1770"/>
                  </a:cubicBezTo>
                  <a:lnTo>
                    <a:pt x="2009" y="972"/>
                  </a:lnTo>
                  <a:cubicBezTo>
                    <a:pt x="2414" y="569"/>
                    <a:pt x="2037" y="1"/>
                    <a:pt x="160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89" name="Google Shape;512;p29"/>
            <p:cNvSpPr/>
            <p:nvPr/>
          </p:nvSpPr>
          <p:spPr bwMode="auto">
            <a:xfrm>
              <a:off x="3876449" y="1435075"/>
              <a:ext cx="450375" cy="251250"/>
            </a:xfrm>
            <a:custGeom>
              <a:avLst/>
              <a:gdLst/>
              <a:ahLst/>
              <a:cxnLst/>
              <a:rect l="l" t="t" r="r" b="b"/>
              <a:pathLst>
                <a:path w="18015" h="10050" extrusionOk="0">
                  <a:moveTo>
                    <a:pt x="18014" y="1"/>
                  </a:moveTo>
                  <a:lnTo>
                    <a:pt x="561" y="4762"/>
                  </a:lnTo>
                  <a:cubicBezTo>
                    <a:pt x="121" y="4882"/>
                    <a:pt x="1" y="5448"/>
                    <a:pt x="350" y="5740"/>
                  </a:cubicBezTo>
                  <a:lnTo>
                    <a:pt x="5584" y="10049"/>
                  </a:lnTo>
                  <a:lnTo>
                    <a:pt x="1801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90" name="Google Shape;513;p29"/>
            <p:cNvSpPr/>
            <p:nvPr/>
          </p:nvSpPr>
          <p:spPr bwMode="auto">
            <a:xfrm>
              <a:off x="4094925" y="1456025"/>
              <a:ext cx="250950" cy="445250"/>
            </a:xfrm>
            <a:custGeom>
              <a:avLst/>
              <a:gdLst/>
              <a:ahLst/>
              <a:cxnLst/>
              <a:rect l="l" t="t" r="r" b="b"/>
              <a:pathLst>
                <a:path w="10038" h="17810" extrusionOk="0">
                  <a:moveTo>
                    <a:pt x="10037" y="0"/>
                  </a:moveTo>
                  <a:cubicBezTo>
                    <a:pt x="9890" y="120"/>
                    <a:pt x="118" y="12226"/>
                    <a:pt x="1" y="12370"/>
                  </a:cubicBezTo>
                  <a:lnTo>
                    <a:pt x="4313" y="17604"/>
                  </a:lnTo>
                  <a:cubicBezTo>
                    <a:pt x="4428" y="17744"/>
                    <a:pt x="4587" y="17809"/>
                    <a:pt x="4745" y="17809"/>
                  </a:cubicBezTo>
                  <a:cubicBezTo>
                    <a:pt x="4985" y="17809"/>
                    <a:pt x="5222" y="17659"/>
                    <a:pt x="5294" y="17390"/>
                  </a:cubicBezTo>
                  <a:lnTo>
                    <a:pt x="1003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91" name="Google Shape;514;p29"/>
            <p:cNvSpPr/>
            <p:nvPr/>
          </p:nvSpPr>
          <p:spPr bwMode="auto">
            <a:xfrm>
              <a:off x="3993575" y="1542825"/>
              <a:ext cx="245025" cy="242525"/>
            </a:xfrm>
            <a:custGeom>
              <a:avLst/>
              <a:gdLst/>
              <a:ahLst/>
              <a:cxnLst/>
              <a:rect l="l" t="t" r="r" b="b"/>
              <a:pathLst>
                <a:path w="9801" h="9701" extrusionOk="0">
                  <a:moveTo>
                    <a:pt x="9800" y="0"/>
                  </a:moveTo>
                  <a:lnTo>
                    <a:pt x="646" y="7399"/>
                  </a:lnTo>
                  <a:lnTo>
                    <a:pt x="125" y="8955"/>
                  </a:lnTo>
                  <a:cubicBezTo>
                    <a:pt x="1" y="9338"/>
                    <a:pt x="298" y="9700"/>
                    <a:pt x="659" y="9700"/>
                  </a:cubicBezTo>
                  <a:cubicBezTo>
                    <a:pt x="719" y="9700"/>
                    <a:pt x="780" y="9690"/>
                    <a:pt x="842" y="9669"/>
                  </a:cubicBezTo>
                  <a:lnTo>
                    <a:pt x="2398" y="9151"/>
                  </a:lnTo>
                  <a:lnTo>
                    <a:pt x="980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92" name="Google Shape;515;p29"/>
          <p:cNvGrpSpPr/>
          <p:nvPr/>
        </p:nvGrpSpPr>
        <p:grpSpPr bwMode="auto">
          <a:xfrm>
            <a:off x="6587840" y="5163403"/>
            <a:ext cx="339253" cy="339253"/>
            <a:chOff x="1492675" y="2620774"/>
            <a:chExt cx="481825" cy="481825"/>
          </a:xfrm>
        </p:grpSpPr>
        <p:sp>
          <p:nvSpPr>
            <p:cNvPr id="93" name="Google Shape;516;p29"/>
            <p:cNvSpPr/>
            <p:nvPr/>
          </p:nvSpPr>
          <p:spPr bwMode="auto">
            <a:xfrm>
              <a:off x="1677125" y="2620774"/>
              <a:ext cx="112950" cy="113850"/>
            </a:xfrm>
            <a:custGeom>
              <a:avLst/>
              <a:gdLst/>
              <a:ahLst/>
              <a:cxnLst/>
              <a:rect l="l" t="t" r="r" b="b"/>
              <a:pathLst>
                <a:path w="4518" h="4554" extrusionOk="0">
                  <a:moveTo>
                    <a:pt x="2259" y="0"/>
                  </a:moveTo>
                  <a:cubicBezTo>
                    <a:pt x="1009" y="0"/>
                    <a:pt x="0" y="1048"/>
                    <a:pt x="0" y="2298"/>
                  </a:cubicBezTo>
                  <a:cubicBezTo>
                    <a:pt x="0" y="3544"/>
                    <a:pt x="1009" y="4553"/>
                    <a:pt x="2259" y="4553"/>
                  </a:cubicBezTo>
                  <a:cubicBezTo>
                    <a:pt x="3505" y="4553"/>
                    <a:pt x="4517" y="3544"/>
                    <a:pt x="4517" y="2298"/>
                  </a:cubicBezTo>
                  <a:cubicBezTo>
                    <a:pt x="4517" y="1048"/>
                    <a:pt x="3505" y="0"/>
                    <a:pt x="225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94" name="Google Shape;517;p29"/>
            <p:cNvSpPr/>
            <p:nvPr/>
          </p:nvSpPr>
          <p:spPr bwMode="auto">
            <a:xfrm>
              <a:off x="1492675" y="2734675"/>
              <a:ext cx="481825" cy="367925"/>
            </a:xfrm>
            <a:custGeom>
              <a:avLst/>
              <a:gdLst/>
              <a:ahLst/>
              <a:cxnLst/>
              <a:rect l="l" t="t" r="r" b="b"/>
              <a:pathLst>
                <a:path w="19273" h="14717" extrusionOk="0">
                  <a:moveTo>
                    <a:pt x="5120" y="4517"/>
                  </a:moveTo>
                  <a:cubicBezTo>
                    <a:pt x="5623" y="4517"/>
                    <a:pt x="5873" y="5122"/>
                    <a:pt x="5517" y="5481"/>
                  </a:cubicBezTo>
                  <a:cubicBezTo>
                    <a:pt x="5403" y="5595"/>
                    <a:pt x="5262" y="5647"/>
                    <a:pt x="5123" y="5647"/>
                  </a:cubicBezTo>
                  <a:cubicBezTo>
                    <a:pt x="4833" y="5647"/>
                    <a:pt x="4554" y="5421"/>
                    <a:pt x="4554" y="5080"/>
                  </a:cubicBezTo>
                  <a:cubicBezTo>
                    <a:pt x="4554" y="4767"/>
                    <a:pt x="4807" y="4517"/>
                    <a:pt x="5120" y="4517"/>
                  </a:cubicBezTo>
                  <a:close/>
                  <a:moveTo>
                    <a:pt x="3991" y="0"/>
                  </a:moveTo>
                  <a:cubicBezTo>
                    <a:pt x="3677" y="0"/>
                    <a:pt x="3425" y="250"/>
                    <a:pt x="3425" y="563"/>
                  </a:cubicBezTo>
                  <a:lnTo>
                    <a:pt x="3425" y="2572"/>
                  </a:lnTo>
                  <a:cubicBezTo>
                    <a:pt x="2455" y="3367"/>
                    <a:pt x="1750" y="4439"/>
                    <a:pt x="1401" y="5646"/>
                  </a:cubicBezTo>
                  <a:lnTo>
                    <a:pt x="564" y="5646"/>
                  </a:lnTo>
                  <a:cubicBezTo>
                    <a:pt x="251" y="5646"/>
                    <a:pt x="1" y="5896"/>
                    <a:pt x="1" y="6209"/>
                  </a:cubicBezTo>
                  <a:lnTo>
                    <a:pt x="1" y="9597"/>
                  </a:lnTo>
                  <a:cubicBezTo>
                    <a:pt x="1" y="9910"/>
                    <a:pt x="251" y="10163"/>
                    <a:pt x="564" y="10163"/>
                  </a:cubicBezTo>
                  <a:lnTo>
                    <a:pt x="1850" y="10163"/>
                  </a:lnTo>
                  <a:cubicBezTo>
                    <a:pt x="2446" y="11322"/>
                    <a:pt x="3391" y="12265"/>
                    <a:pt x="4554" y="12858"/>
                  </a:cubicBezTo>
                  <a:lnTo>
                    <a:pt x="4554" y="14153"/>
                  </a:lnTo>
                  <a:cubicBezTo>
                    <a:pt x="4554" y="14463"/>
                    <a:pt x="4807" y="14716"/>
                    <a:pt x="5120" y="14716"/>
                  </a:cubicBezTo>
                  <a:lnTo>
                    <a:pt x="7378" y="14716"/>
                  </a:lnTo>
                  <a:cubicBezTo>
                    <a:pt x="7688" y="14716"/>
                    <a:pt x="7941" y="14463"/>
                    <a:pt x="7941" y="14153"/>
                  </a:cubicBezTo>
                  <a:lnTo>
                    <a:pt x="7941" y="13551"/>
                  </a:lnTo>
                  <a:lnTo>
                    <a:pt x="11329" y="13551"/>
                  </a:lnTo>
                  <a:lnTo>
                    <a:pt x="11329" y="14153"/>
                  </a:lnTo>
                  <a:cubicBezTo>
                    <a:pt x="11329" y="14463"/>
                    <a:pt x="11582" y="14716"/>
                    <a:pt x="11895" y="14716"/>
                  </a:cubicBezTo>
                  <a:lnTo>
                    <a:pt x="14154" y="14716"/>
                  </a:lnTo>
                  <a:cubicBezTo>
                    <a:pt x="14464" y="14716"/>
                    <a:pt x="14717" y="14463"/>
                    <a:pt x="14717" y="14153"/>
                  </a:cubicBezTo>
                  <a:lnTo>
                    <a:pt x="14717" y="12864"/>
                  </a:lnTo>
                  <a:cubicBezTo>
                    <a:pt x="16647" y="11880"/>
                    <a:pt x="17945" y="9958"/>
                    <a:pt x="18107" y="7808"/>
                  </a:cubicBezTo>
                  <a:cubicBezTo>
                    <a:pt x="18800" y="7582"/>
                    <a:pt x="19270" y="6938"/>
                    <a:pt x="19273" y="6209"/>
                  </a:cubicBezTo>
                  <a:lnTo>
                    <a:pt x="19273" y="5080"/>
                  </a:lnTo>
                  <a:cubicBezTo>
                    <a:pt x="19273" y="4767"/>
                    <a:pt x="19020" y="4517"/>
                    <a:pt x="18707" y="4517"/>
                  </a:cubicBezTo>
                  <a:cubicBezTo>
                    <a:pt x="18393" y="4517"/>
                    <a:pt x="18144" y="4767"/>
                    <a:pt x="18144" y="5080"/>
                  </a:cubicBezTo>
                  <a:lnTo>
                    <a:pt x="18144" y="6209"/>
                  </a:lnTo>
                  <a:cubicBezTo>
                    <a:pt x="18141" y="6300"/>
                    <a:pt x="18116" y="6387"/>
                    <a:pt x="18074" y="6465"/>
                  </a:cubicBezTo>
                  <a:cubicBezTo>
                    <a:pt x="17647" y="3454"/>
                    <a:pt x="15021" y="1129"/>
                    <a:pt x="11895" y="1129"/>
                  </a:cubicBezTo>
                  <a:lnTo>
                    <a:pt x="7378" y="1129"/>
                  </a:lnTo>
                  <a:cubicBezTo>
                    <a:pt x="7020" y="1129"/>
                    <a:pt x="6665" y="1166"/>
                    <a:pt x="6315" y="1232"/>
                  </a:cubicBezTo>
                  <a:cubicBezTo>
                    <a:pt x="5788" y="464"/>
                    <a:pt x="4921" y="3"/>
                    <a:pt x="399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95" name="Google Shape;518;p29"/>
          <p:cNvGrpSpPr/>
          <p:nvPr/>
        </p:nvGrpSpPr>
        <p:grpSpPr bwMode="auto">
          <a:xfrm>
            <a:off x="2177695" y="2227661"/>
            <a:ext cx="275057" cy="339271"/>
            <a:chOff x="3330525" y="4399275"/>
            <a:chExt cx="390650" cy="481850"/>
          </a:xfrm>
        </p:grpSpPr>
        <p:sp>
          <p:nvSpPr>
            <p:cNvPr id="96" name="Google Shape;519;p29"/>
            <p:cNvSpPr/>
            <p:nvPr/>
          </p:nvSpPr>
          <p:spPr bwMode="auto">
            <a:xfrm>
              <a:off x="3543950" y="4648550"/>
              <a:ext cx="78450" cy="95775"/>
            </a:xfrm>
            <a:custGeom>
              <a:avLst/>
              <a:gdLst/>
              <a:ahLst/>
              <a:cxnLst/>
              <a:rect l="l" t="t" r="r" b="b"/>
              <a:pathLst>
                <a:path w="3138" h="3831" extrusionOk="0">
                  <a:moveTo>
                    <a:pt x="2677" y="0"/>
                  </a:moveTo>
                  <a:cubicBezTo>
                    <a:pt x="2298" y="356"/>
                    <a:pt x="1861" y="648"/>
                    <a:pt x="1388" y="858"/>
                  </a:cubicBezTo>
                  <a:lnTo>
                    <a:pt x="0" y="2948"/>
                  </a:lnTo>
                  <a:lnTo>
                    <a:pt x="880" y="3831"/>
                  </a:lnTo>
                  <a:lnTo>
                    <a:pt x="3138" y="443"/>
                  </a:lnTo>
                  <a:lnTo>
                    <a:pt x="267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97" name="Google Shape;520;p29"/>
            <p:cNvSpPr/>
            <p:nvPr/>
          </p:nvSpPr>
          <p:spPr bwMode="auto">
            <a:xfrm>
              <a:off x="3427250" y="4456050"/>
              <a:ext cx="197650" cy="197175"/>
            </a:xfrm>
            <a:custGeom>
              <a:avLst/>
              <a:gdLst/>
              <a:ahLst/>
              <a:cxnLst/>
              <a:rect l="l" t="t" r="r" b="b"/>
              <a:pathLst>
                <a:path w="7906" h="7887" extrusionOk="0">
                  <a:moveTo>
                    <a:pt x="7520" y="0"/>
                  </a:moveTo>
                  <a:cubicBezTo>
                    <a:pt x="6863" y="1374"/>
                    <a:pt x="5475" y="2247"/>
                    <a:pt x="3952" y="2247"/>
                  </a:cubicBezTo>
                  <a:lnTo>
                    <a:pt x="1" y="2247"/>
                  </a:lnTo>
                  <a:lnTo>
                    <a:pt x="1" y="3942"/>
                  </a:lnTo>
                  <a:cubicBezTo>
                    <a:pt x="1" y="5698"/>
                    <a:pt x="1154" y="7137"/>
                    <a:pt x="2587" y="7643"/>
                  </a:cubicBezTo>
                  <a:lnTo>
                    <a:pt x="2597" y="7643"/>
                  </a:lnTo>
                  <a:cubicBezTo>
                    <a:pt x="3006" y="7806"/>
                    <a:pt x="3480" y="7887"/>
                    <a:pt x="3953" y="7887"/>
                  </a:cubicBezTo>
                  <a:cubicBezTo>
                    <a:pt x="4426" y="7887"/>
                    <a:pt x="4899" y="7806"/>
                    <a:pt x="5307" y="7643"/>
                  </a:cubicBezTo>
                  <a:lnTo>
                    <a:pt x="5319" y="7643"/>
                  </a:lnTo>
                  <a:cubicBezTo>
                    <a:pt x="6451" y="7306"/>
                    <a:pt x="7905" y="5848"/>
                    <a:pt x="7905" y="3942"/>
                  </a:cubicBezTo>
                  <a:lnTo>
                    <a:pt x="7905" y="1684"/>
                  </a:lnTo>
                  <a:cubicBezTo>
                    <a:pt x="7905" y="1100"/>
                    <a:pt x="7776" y="524"/>
                    <a:pt x="752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98" name="Google Shape;521;p29"/>
            <p:cNvSpPr/>
            <p:nvPr/>
          </p:nvSpPr>
          <p:spPr bwMode="auto">
            <a:xfrm>
              <a:off x="3428150" y="4399275"/>
              <a:ext cx="166925" cy="84725"/>
            </a:xfrm>
            <a:custGeom>
              <a:avLst/>
              <a:gdLst/>
              <a:ahLst/>
              <a:cxnLst/>
              <a:rect l="l" t="t" r="r" b="b"/>
              <a:pathLst>
                <a:path w="6677" h="3389" extrusionOk="0">
                  <a:moveTo>
                    <a:pt x="3921" y="1"/>
                  </a:moveTo>
                  <a:cubicBezTo>
                    <a:pt x="3917" y="1"/>
                    <a:pt x="3913" y="1"/>
                    <a:pt x="3910" y="1"/>
                  </a:cubicBezTo>
                  <a:cubicBezTo>
                    <a:pt x="1946" y="4"/>
                    <a:pt x="284" y="1446"/>
                    <a:pt x="1" y="3389"/>
                  </a:cubicBezTo>
                  <a:lnTo>
                    <a:pt x="3910" y="3389"/>
                  </a:lnTo>
                  <a:cubicBezTo>
                    <a:pt x="5247" y="3389"/>
                    <a:pt x="6403" y="2452"/>
                    <a:pt x="6677" y="1142"/>
                  </a:cubicBezTo>
                  <a:cubicBezTo>
                    <a:pt x="5945" y="410"/>
                    <a:pt x="4953" y="1"/>
                    <a:pt x="392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99" name="Google Shape;522;p29"/>
            <p:cNvSpPr/>
            <p:nvPr/>
          </p:nvSpPr>
          <p:spPr bwMode="auto">
            <a:xfrm>
              <a:off x="3330525" y="4674000"/>
              <a:ext cx="181225" cy="207125"/>
            </a:xfrm>
            <a:custGeom>
              <a:avLst/>
              <a:gdLst/>
              <a:ahLst/>
              <a:cxnLst/>
              <a:rect l="l" t="t" r="r" b="b"/>
              <a:pathLst>
                <a:path w="7249" h="8285" extrusionOk="0">
                  <a:moveTo>
                    <a:pt x="2972" y="0"/>
                  </a:moveTo>
                  <a:lnTo>
                    <a:pt x="1455" y="440"/>
                  </a:lnTo>
                  <a:cubicBezTo>
                    <a:pt x="542" y="744"/>
                    <a:pt x="0" y="1716"/>
                    <a:pt x="235" y="2620"/>
                  </a:cubicBezTo>
                  <a:lnTo>
                    <a:pt x="1229" y="7832"/>
                  </a:lnTo>
                  <a:cubicBezTo>
                    <a:pt x="1289" y="8091"/>
                    <a:pt x="1518" y="8278"/>
                    <a:pt x="1783" y="8284"/>
                  </a:cubicBezTo>
                  <a:cubicBezTo>
                    <a:pt x="1787" y="8284"/>
                    <a:pt x="1792" y="8285"/>
                    <a:pt x="1796" y="8285"/>
                  </a:cubicBezTo>
                  <a:cubicBezTo>
                    <a:pt x="1816" y="8285"/>
                    <a:pt x="1835" y="8279"/>
                    <a:pt x="1852" y="8272"/>
                  </a:cubicBezTo>
                  <a:cubicBezTo>
                    <a:pt x="1861" y="8284"/>
                    <a:pt x="1861" y="8284"/>
                    <a:pt x="1873" y="8284"/>
                  </a:cubicBezTo>
                  <a:lnTo>
                    <a:pt x="7248" y="8284"/>
                  </a:lnTo>
                  <a:lnTo>
                    <a:pt x="7248" y="3364"/>
                  </a:lnTo>
                  <a:lnTo>
                    <a:pt x="6514" y="4086"/>
                  </a:lnTo>
                  <a:cubicBezTo>
                    <a:pt x="6410" y="4202"/>
                    <a:pt x="6270" y="4259"/>
                    <a:pt x="6126" y="4259"/>
                  </a:cubicBezTo>
                  <a:cubicBezTo>
                    <a:pt x="5952" y="4259"/>
                    <a:pt x="5772" y="4175"/>
                    <a:pt x="5646" y="4008"/>
                  </a:cubicBezTo>
                  <a:lnTo>
                    <a:pt x="297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0" name="Google Shape;523;p29"/>
            <p:cNvSpPr/>
            <p:nvPr/>
          </p:nvSpPr>
          <p:spPr bwMode="auto">
            <a:xfrm>
              <a:off x="3540175" y="4674000"/>
              <a:ext cx="181000" cy="207100"/>
            </a:xfrm>
            <a:custGeom>
              <a:avLst/>
              <a:gdLst/>
              <a:ahLst/>
              <a:cxnLst/>
              <a:rect l="l" t="t" r="r" b="b"/>
              <a:pathLst>
                <a:path w="7240" h="8284" extrusionOk="0">
                  <a:moveTo>
                    <a:pt x="3951" y="4821"/>
                  </a:moveTo>
                  <a:cubicBezTo>
                    <a:pt x="4701" y="4821"/>
                    <a:pt x="4701" y="5950"/>
                    <a:pt x="3951" y="5950"/>
                  </a:cubicBezTo>
                  <a:lnTo>
                    <a:pt x="2822" y="5950"/>
                  </a:lnTo>
                  <a:cubicBezTo>
                    <a:pt x="2075" y="5950"/>
                    <a:pt x="2075" y="4821"/>
                    <a:pt x="2822" y="4821"/>
                  </a:cubicBezTo>
                  <a:close/>
                  <a:moveTo>
                    <a:pt x="4280" y="0"/>
                  </a:moveTo>
                  <a:lnTo>
                    <a:pt x="1603" y="4008"/>
                  </a:lnTo>
                  <a:cubicBezTo>
                    <a:pt x="1476" y="4178"/>
                    <a:pt x="1297" y="4257"/>
                    <a:pt x="1126" y="4257"/>
                  </a:cubicBezTo>
                  <a:cubicBezTo>
                    <a:pt x="977" y="4257"/>
                    <a:pt x="834" y="4197"/>
                    <a:pt x="735" y="4086"/>
                  </a:cubicBezTo>
                  <a:lnTo>
                    <a:pt x="1" y="3364"/>
                  </a:lnTo>
                  <a:lnTo>
                    <a:pt x="1" y="8284"/>
                  </a:lnTo>
                  <a:lnTo>
                    <a:pt x="5454" y="8284"/>
                  </a:lnTo>
                  <a:cubicBezTo>
                    <a:pt x="5722" y="8284"/>
                    <a:pt x="5954" y="8094"/>
                    <a:pt x="6008" y="7832"/>
                  </a:cubicBezTo>
                  <a:lnTo>
                    <a:pt x="7002" y="2653"/>
                  </a:lnTo>
                  <a:cubicBezTo>
                    <a:pt x="7240" y="1716"/>
                    <a:pt x="6707" y="744"/>
                    <a:pt x="5770" y="428"/>
                  </a:cubicBezTo>
                  <a:lnTo>
                    <a:pt x="428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1" name="Google Shape;524;p29"/>
            <p:cNvSpPr/>
            <p:nvPr/>
          </p:nvSpPr>
          <p:spPr bwMode="auto">
            <a:xfrm>
              <a:off x="3429975" y="4648850"/>
              <a:ext cx="78225" cy="95400"/>
            </a:xfrm>
            <a:custGeom>
              <a:avLst/>
              <a:gdLst/>
              <a:ahLst/>
              <a:cxnLst/>
              <a:rect l="l" t="t" r="r" b="b"/>
              <a:pathLst>
                <a:path w="3129" h="3816" extrusionOk="0">
                  <a:moveTo>
                    <a:pt x="452" y="0"/>
                  </a:moveTo>
                  <a:lnTo>
                    <a:pt x="0" y="440"/>
                  </a:lnTo>
                  <a:lnTo>
                    <a:pt x="2247" y="3816"/>
                  </a:lnTo>
                  <a:lnTo>
                    <a:pt x="3129" y="2936"/>
                  </a:lnTo>
                  <a:lnTo>
                    <a:pt x="1741" y="846"/>
                  </a:lnTo>
                  <a:cubicBezTo>
                    <a:pt x="1268" y="636"/>
                    <a:pt x="834" y="350"/>
                    <a:pt x="45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2" name="Google Shape;525;p29"/>
            <p:cNvSpPr/>
            <p:nvPr/>
          </p:nvSpPr>
          <p:spPr bwMode="auto">
            <a:xfrm>
              <a:off x="3514199" y="4681000"/>
              <a:ext cx="23150" cy="17550"/>
            </a:xfrm>
            <a:custGeom>
              <a:avLst/>
              <a:gdLst/>
              <a:ahLst/>
              <a:cxnLst/>
              <a:rect l="l" t="t" r="r" b="b"/>
              <a:pathLst>
                <a:path w="926" h="702" extrusionOk="0">
                  <a:moveTo>
                    <a:pt x="1" y="0"/>
                  </a:moveTo>
                  <a:lnTo>
                    <a:pt x="465" y="702"/>
                  </a:lnTo>
                  <a:lnTo>
                    <a:pt x="925" y="0"/>
                  </a:lnTo>
                  <a:lnTo>
                    <a:pt x="916" y="0"/>
                  </a:lnTo>
                  <a:cubicBezTo>
                    <a:pt x="769" y="12"/>
                    <a:pt x="609" y="24"/>
                    <a:pt x="465" y="24"/>
                  </a:cubicBezTo>
                  <a:cubicBezTo>
                    <a:pt x="317" y="24"/>
                    <a:pt x="157" y="12"/>
                    <a:pt x="1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103" name="Google Shape;526;p29"/>
          <p:cNvGrpSpPr/>
          <p:nvPr/>
        </p:nvGrpSpPr>
        <p:grpSpPr bwMode="auto">
          <a:xfrm>
            <a:off x="1666914" y="5212876"/>
            <a:ext cx="336965" cy="286833"/>
            <a:chOff x="5645200" y="879425"/>
            <a:chExt cx="478575" cy="407375"/>
          </a:xfrm>
        </p:grpSpPr>
        <p:sp>
          <p:nvSpPr>
            <p:cNvPr id="104" name="Google Shape;527;p29"/>
            <p:cNvSpPr/>
            <p:nvPr/>
          </p:nvSpPr>
          <p:spPr bwMode="auto">
            <a:xfrm>
              <a:off x="6004200" y="1075025"/>
              <a:ext cx="86075" cy="93450"/>
            </a:xfrm>
            <a:custGeom>
              <a:avLst/>
              <a:gdLst/>
              <a:ahLst/>
              <a:cxnLst/>
              <a:rect l="l" t="t" r="r" b="b"/>
              <a:pathLst>
                <a:path w="3443" h="3738" extrusionOk="0">
                  <a:moveTo>
                    <a:pt x="1" y="0"/>
                  </a:moveTo>
                  <a:lnTo>
                    <a:pt x="1" y="3737"/>
                  </a:lnTo>
                  <a:lnTo>
                    <a:pt x="1907" y="3737"/>
                  </a:lnTo>
                  <a:cubicBezTo>
                    <a:pt x="2157" y="3737"/>
                    <a:pt x="2377" y="3574"/>
                    <a:pt x="2449" y="3334"/>
                  </a:cubicBezTo>
                  <a:lnTo>
                    <a:pt x="344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5" name="Google Shape;528;p29"/>
            <p:cNvSpPr/>
            <p:nvPr/>
          </p:nvSpPr>
          <p:spPr bwMode="auto">
            <a:xfrm>
              <a:off x="5880899" y="953275"/>
              <a:ext cx="95100" cy="93525"/>
            </a:xfrm>
            <a:custGeom>
              <a:avLst/>
              <a:gdLst/>
              <a:ahLst/>
              <a:cxnLst/>
              <a:rect l="l" t="t" r="r" b="b"/>
              <a:pathLst>
                <a:path w="3804" h="3741" extrusionOk="0">
                  <a:moveTo>
                    <a:pt x="0" y="1"/>
                  </a:moveTo>
                  <a:lnTo>
                    <a:pt x="0" y="3741"/>
                  </a:lnTo>
                  <a:lnTo>
                    <a:pt x="3804" y="3741"/>
                  </a:lnTo>
                  <a:lnTo>
                    <a:pt x="380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6" name="Google Shape;529;p29"/>
            <p:cNvSpPr/>
            <p:nvPr/>
          </p:nvSpPr>
          <p:spPr bwMode="auto">
            <a:xfrm>
              <a:off x="6004200" y="953275"/>
              <a:ext cx="119575" cy="93525"/>
            </a:xfrm>
            <a:custGeom>
              <a:avLst/>
              <a:gdLst/>
              <a:ahLst/>
              <a:cxnLst/>
              <a:rect l="l" t="t" r="r" b="b"/>
              <a:pathLst>
                <a:path w="4783" h="3741" extrusionOk="0">
                  <a:moveTo>
                    <a:pt x="1" y="1"/>
                  </a:moveTo>
                  <a:lnTo>
                    <a:pt x="1" y="3741"/>
                  </a:lnTo>
                  <a:lnTo>
                    <a:pt x="3777" y="3741"/>
                  </a:lnTo>
                  <a:lnTo>
                    <a:pt x="4674" y="727"/>
                  </a:lnTo>
                  <a:cubicBezTo>
                    <a:pt x="4783" y="365"/>
                    <a:pt x="4512" y="1"/>
                    <a:pt x="413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7" name="Google Shape;530;p29"/>
            <p:cNvSpPr/>
            <p:nvPr/>
          </p:nvSpPr>
          <p:spPr bwMode="auto">
            <a:xfrm>
              <a:off x="5880899" y="1075025"/>
              <a:ext cx="95100" cy="93450"/>
            </a:xfrm>
            <a:custGeom>
              <a:avLst/>
              <a:gdLst/>
              <a:ahLst/>
              <a:cxnLst/>
              <a:rect l="l" t="t" r="r" b="b"/>
              <a:pathLst>
                <a:path w="3804" h="3738" extrusionOk="0">
                  <a:moveTo>
                    <a:pt x="0" y="0"/>
                  </a:moveTo>
                  <a:lnTo>
                    <a:pt x="0" y="3737"/>
                  </a:lnTo>
                  <a:lnTo>
                    <a:pt x="3804" y="3737"/>
                  </a:lnTo>
                  <a:lnTo>
                    <a:pt x="380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8" name="Google Shape;531;p29"/>
            <p:cNvSpPr/>
            <p:nvPr/>
          </p:nvSpPr>
          <p:spPr bwMode="auto">
            <a:xfrm>
              <a:off x="5645200" y="879425"/>
              <a:ext cx="207500" cy="167375"/>
            </a:xfrm>
            <a:custGeom>
              <a:avLst/>
              <a:gdLst/>
              <a:ahLst/>
              <a:cxnLst/>
              <a:rect l="l" t="t" r="r" b="b"/>
              <a:pathLst>
                <a:path w="8300" h="6695" extrusionOk="0">
                  <a:moveTo>
                    <a:pt x="563" y="1"/>
                  </a:moveTo>
                  <a:cubicBezTo>
                    <a:pt x="253" y="1"/>
                    <a:pt x="0" y="254"/>
                    <a:pt x="0" y="564"/>
                  </a:cubicBezTo>
                  <a:cubicBezTo>
                    <a:pt x="0" y="877"/>
                    <a:pt x="253" y="1130"/>
                    <a:pt x="563" y="1130"/>
                  </a:cubicBezTo>
                  <a:lnTo>
                    <a:pt x="2403" y="1130"/>
                  </a:lnTo>
                  <a:lnTo>
                    <a:pt x="3159" y="3672"/>
                  </a:lnTo>
                  <a:cubicBezTo>
                    <a:pt x="3162" y="3678"/>
                    <a:pt x="3162" y="3687"/>
                    <a:pt x="3165" y="3696"/>
                  </a:cubicBezTo>
                  <a:lnTo>
                    <a:pt x="4059" y="6695"/>
                  </a:lnTo>
                  <a:lnTo>
                    <a:pt x="8299" y="6695"/>
                  </a:lnTo>
                  <a:lnTo>
                    <a:pt x="8299" y="2955"/>
                  </a:lnTo>
                  <a:lnTo>
                    <a:pt x="4123" y="2955"/>
                  </a:lnTo>
                  <a:lnTo>
                    <a:pt x="3364" y="404"/>
                  </a:lnTo>
                  <a:cubicBezTo>
                    <a:pt x="3295" y="163"/>
                    <a:pt x="3072" y="1"/>
                    <a:pt x="28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9" name="Google Shape;532;p29"/>
            <p:cNvSpPr/>
            <p:nvPr/>
          </p:nvSpPr>
          <p:spPr bwMode="auto">
            <a:xfrm>
              <a:off x="5722500" y="1075025"/>
              <a:ext cx="370875" cy="211775"/>
            </a:xfrm>
            <a:custGeom>
              <a:avLst/>
              <a:gdLst/>
              <a:ahLst/>
              <a:cxnLst/>
              <a:rect l="l" t="t" r="r" b="b"/>
              <a:pathLst>
                <a:path w="14835" h="8471" extrusionOk="0">
                  <a:moveTo>
                    <a:pt x="1305" y="0"/>
                  </a:moveTo>
                  <a:lnTo>
                    <a:pt x="2082" y="2614"/>
                  </a:lnTo>
                  <a:cubicBezTo>
                    <a:pt x="901" y="2701"/>
                    <a:pt x="1" y="3704"/>
                    <a:pt x="40" y="4887"/>
                  </a:cubicBezTo>
                  <a:cubicBezTo>
                    <a:pt x="82" y="6071"/>
                    <a:pt x="1049" y="7010"/>
                    <a:pt x="2232" y="7019"/>
                  </a:cubicBezTo>
                  <a:lnTo>
                    <a:pt x="2795" y="7019"/>
                  </a:lnTo>
                  <a:cubicBezTo>
                    <a:pt x="3045" y="7878"/>
                    <a:pt x="3834" y="8471"/>
                    <a:pt x="4731" y="8471"/>
                  </a:cubicBezTo>
                  <a:cubicBezTo>
                    <a:pt x="5629" y="8471"/>
                    <a:pt x="6418" y="7878"/>
                    <a:pt x="6671" y="7019"/>
                  </a:cubicBezTo>
                  <a:lnTo>
                    <a:pt x="9667" y="7019"/>
                  </a:lnTo>
                  <a:cubicBezTo>
                    <a:pt x="9917" y="7878"/>
                    <a:pt x="10709" y="8471"/>
                    <a:pt x="11606" y="8471"/>
                  </a:cubicBezTo>
                  <a:cubicBezTo>
                    <a:pt x="12500" y="8471"/>
                    <a:pt x="13292" y="7878"/>
                    <a:pt x="13542" y="7019"/>
                  </a:cubicBezTo>
                  <a:lnTo>
                    <a:pt x="14271" y="7019"/>
                  </a:lnTo>
                  <a:cubicBezTo>
                    <a:pt x="14581" y="7019"/>
                    <a:pt x="14834" y="6766"/>
                    <a:pt x="14834" y="6453"/>
                  </a:cubicBezTo>
                  <a:cubicBezTo>
                    <a:pt x="14834" y="6140"/>
                    <a:pt x="14581" y="5890"/>
                    <a:pt x="14271" y="5890"/>
                  </a:cubicBezTo>
                  <a:lnTo>
                    <a:pt x="13542" y="5890"/>
                  </a:lnTo>
                  <a:cubicBezTo>
                    <a:pt x="13292" y="5029"/>
                    <a:pt x="12500" y="4436"/>
                    <a:pt x="11606" y="4436"/>
                  </a:cubicBezTo>
                  <a:cubicBezTo>
                    <a:pt x="10709" y="4436"/>
                    <a:pt x="9917" y="5029"/>
                    <a:pt x="9667" y="5890"/>
                  </a:cubicBezTo>
                  <a:lnTo>
                    <a:pt x="6671" y="5890"/>
                  </a:lnTo>
                  <a:cubicBezTo>
                    <a:pt x="6418" y="5029"/>
                    <a:pt x="5629" y="4436"/>
                    <a:pt x="4731" y="4436"/>
                  </a:cubicBezTo>
                  <a:cubicBezTo>
                    <a:pt x="3834" y="4436"/>
                    <a:pt x="3045" y="5029"/>
                    <a:pt x="2792" y="5890"/>
                  </a:cubicBezTo>
                  <a:lnTo>
                    <a:pt x="2232" y="5890"/>
                  </a:lnTo>
                  <a:cubicBezTo>
                    <a:pt x="1639" y="5890"/>
                    <a:pt x="1157" y="5408"/>
                    <a:pt x="1157" y="4815"/>
                  </a:cubicBezTo>
                  <a:cubicBezTo>
                    <a:pt x="1157" y="4219"/>
                    <a:pt x="1639" y="3737"/>
                    <a:pt x="2232" y="3737"/>
                  </a:cubicBezTo>
                  <a:lnTo>
                    <a:pt x="5207" y="3737"/>
                  </a:lnTo>
                  <a:lnTo>
                    <a:pt x="520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110" name="Google Shape;533;p29"/>
          <p:cNvGrpSpPr/>
          <p:nvPr/>
        </p:nvGrpSpPr>
        <p:grpSpPr bwMode="auto">
          <a:xfrm>
            <a:off x="3785227" y="2227661"/>
            <a:ext cx="340573" cy="339271"/>
            <a:chOff x="2085450" y="842250"/>
            <a:chExt cx="483700" cy="481850"/>
          </a:xfrm>
        </p:grpSpPr>
        <p:sp>
          <p:nvSpPr>
            <p:cNvPr id="111" name="Google Shape;534;p29"/>
            <p:cNvSpPr/>
            <p:nvPr/>
          </p:nvSpPr>
          <p:spPr bwMode="auto">
            <a:xfrm>
              <a:off x="2085525" y="926924"/>
              <a:ext cx="483625" cy="397175"/>
            </a:xfrm>
            <a:custGeom>
              <a:avLst/>
              <a:gdLst/>
              <a:ahLst/>
              <a:cxnLst/>
              <a:rect l="l" t="t" r="r" b="b"/>
              <a:pathLst>
                <a:path w="19345" h="15887" extrusionOk="0">
                  <a:moveTo>
                    <a:pt x="1693" y="1"/>
                  </a:moveTo>
                  <a:cubicBezTo>
                    <a:pt x="756" y="1"/>
                    <a:pt x="0" y="760"/>
                    <a:pt x="0" y="1696"/>
                  </a:cubicBezTo>
                  <a:cubicBezTo>
                    <a:pt x="0" y="2630"/>
                    <a:pt x="756" y="3389"/>
                    <a:pt x="1693" y="3389"/>
                  </a:cubicBezTo>
                  <a:lnTo>
                    <a:pt x="3990" y="3389"/>
                  </a:lnTo>
                  <a:cubicBezTo>
                    <a:pt x="4924" y="3389"/>
                    <a:pt x="5683" y="4147"/>
                    <a:pt x="5683" y="5084"/>
                  </a:cubicBezTo>
                  <a:lnTo>
                    <a:pt x="5683" y="8547"/>
                  </a:lnTo>
                  <a:cubicBezTo>
                    <a:pt x="5683" y="11347"/>
                    <a:pt x="7962" y="13627"/>
                    <a:pt x="10766" y="13627"/>
                  </a:cubicBezTo>
                  <a:lnTo>
                    <a:pt x="13626" y="13627"/>
                  </a:lnTo>
                  <a:lnTo>
                    <a:pt x="13626" y="15322"/>
                  </a:lnTo>
                  <a:cubicBezTo>
                    <a:pt x="13626" y="15656"/>
                    <a:pt x="13901" y="15887"/>
                    <a:pt x="14194" y="15887"/>
                  </a:cubicBezTo>
                  <a:cubicBezTo>
                    <a:pt x="14308" y="15887"/>
                    <a:pt x="14425" y="15852"/>
                    <a:pt x="14530" y="15774"/>
                  </a:cubicBezTo>
                  <a:lnTo>
                    <a:pt x="19046" y="12386"/>
                  </a:lnTo>
                  <a:cubicBezTo>
                    <a:pt x="19345" y="12160"/>
                    <a:pt x="19345" y="11706"/>
                    <a:pt x="19046" y="11483"/>
                  </a:cubicBezTo>
                  <a:lnTo>
                    <a:pt x="14530" y="8095"/>
                  </a:lnTo>
                  <a:cubicBezTo>
                    <a:pt x="14424" y="8016"/>
                    <a:pt x="14307" y="7981"/>
                    <a:pt x="14192" y="7981"/>
                  </a:cubicBezTo>
                  <a:cubicBezTo>
                    <a:pt x="13899" y="7981"/>
                    <a:pt x="13626" y="8212"/>
                    <a:pt x="13626" y="8547"/>
                  </a:cubicBezTo>
                  <a:lnTo>
                    <a:pt x="13626" y="10239"/>
                  </a:lnTo>
                  <a:lnTo>
                    <a:pt x="10766" y="10239"/>
                  </a:lnTo>
                  <a:cubicBezTo>
                    <a:pt x="9829" y="10239"/>
                    <a:pt x="9070" y="9480"/>
                    <a:pt x="9070" y="8547"/>
                  </a:cubicBezTo>
                  <a:lnTo>
                    <a:pt x="9070" y="5084"/>
                  </a:lnTo>
                  <a:cubicBezTo>
                    <a:pt x="9070" y="2280"/>
                    <a:pt x="6791" y="1"/>
                    <a:pt x="399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12" name="Google Shape;535;p29"/>
            <p:cNvSpPr/>
            <p:nvPr/>
          </p:nvSpPr>
          <p:spPr bwMode="auto">
            <a:xfrm>
              <a:off x="2085450" y="1151875"/>
              <a:ext cx="143650" cy="87575"/>
            </a:xfrm>
            <a:custGeom>
              <a:avLst/>
              <a:gdLst/>
              <a:ahLst/>
              <a:cxnLst/>
              <a:rect l="l" t="t" r="r" b="b"/>
              <a:pathLst>
                <a:path w="5746" h="3503" extrusionOk="0">
                  <a:moveTo>
                    <a:pt x="4577" y="1"/>
                  </a:moveTo>
                  <a:cubicBezTo>
                    <a:pt x="4391" y="73"/>
                    <a:pt x="4192" y="112"/>
                    <a:pt x="3990" y="115"/>
                  </a:cubicBezTo>
                  <a:lnTo>
                    <a:pt x="1693" y="115"/>
                  </a:lnTo>
                  <a:cubicBezTo>
                    <a:pt x="759" y="115"/>
                    <a:pt x="0" y="871"/>
                    <a:pt x="0" y="1807"/>
                  </a:cubicBezTo>
                  <a:cubicBezTo>
                    <a:pt x="0" y="2744"/>
                    <a:pt x="759" y="3503"/>
                    <a:pt x="1693" y="3503"/>
                  </a:cubicBezTo>
                  <a:lnTo>
                    <a:pt x="1696" y="3500"/>
                  </a:lnTo>
                  <a:lnTo>
                    <a:pt x="3993" y="3500"/>
                  </a:lnTo>
                  <a:cubicBezTo>
                    <a:pt x="4589" y="3500"/>
                    <a:pt x="5183" y="3391"/>
                    <a:pt x="5746" y="3186"/>
                  </a:cubicBezTo>
                  <a:cubicBezTo>
                    <a:pt x="5065" y="2253"/>
                    <a:pt x="4662" y="1151"/>
                    <a:pt x="457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13" name="Google Shape;536;p29"/>
            <p:cNvSpPr/>
            <p:nvPr/>
          </p:nvSpPr>
          <p:spPr bwMode="auto">
            <a:xfrm>
              <a:off x="2274775" y="842250"/>
              <a:ext cx="294375" cy="197650"/>
            </a:xfrm>
            <a:custGeom>
              <a:avLst/>
              <a:gdLst/>
              <a:ahLst/>
              <a:cxnLst/>
              <a:rect l="l" t="t" r="r" b="b"/>
              <a:pathLst>
                <a:path w="11775" h="7906" extrusionOk="0">
                  <a:moveTo>
                    <a:pt x="6622" y="0"/>
                  </a:moveTo>
                  <a:cubicBezTo>
                    <a:pt x="6329" y="0"/>
                    <a:pt x="6056" y="231"/>
                    <a:pt x="6056" y="566"/>
                  </a:cubicBezTo>
                  <a:lnTo>
                    <a:pt x="6056" y="2259"/>
                  </a:lnTo>
                  <a:lnTo>
                    <a:pt x="3196" y="2259"/>
                  </a:lnTo>
                  <a:cubicBezTo>
                    <a:pt x="2030" y="2265"/>
                    <a:pt x="904" y="2668"/>
                    <a:pt x="1" y="3406"/>
                  </a:cubicBezTo>
                  <a:cubicBezTo>
                    <a:pt x="940" y="4068"/>
                    <a:pt x="1675" y="4978"/>
                    <a:pt x="2130" y="6032"/>
                  </a:cubicBezTo>
                  <a:cubicBezTo>
                    <a:pt x="2431" y="5785"/>
                    <a:pt x="2804" y="5649"/>
                    <a:pt x="3196" y="5646"/>
                  </a:cubicBezTo>
                  <a:lnTo>
                    <a:pt x="6056" y="5646"/>
                  </a:lnTo>
                  <a:lnTo>
                    <a:pt x="6056" y="7342"/>
                  </a:lnTo>
                  <a:cubicBezTo>
                    <a:pt x="6056" y="7679"/>
                    <a:pt x="6334" y="7906"/>
                    <a:pt x="6625" y="7906"/>
                  </a:cubicBezTo>
                  <a:cubicBezTo>
                    <a:pt x="6740" y="7906"/>
                    <a:pt x="6857" y="7871"/>
                    <a:pt x="6960" y="7793"/>
                  </a:cubicBezTo>
                  <a:lnTo>
                    <a:pt x="11476" y="4406"/>
                  </a:lnTo>
                  <a:cubicBezTo>
                    <a:pt x="11775" y="4180"/>
                    <a:pt x="11775" y="3725"/>
                    <a:pt x="11476" y="3502"/>
                  </a:cubicBezTo>
                  <a:lnTo>
                    <a:pt x="6960" y="115"/>
                  </a:lnTo>
                  <a:cubicBezTo>
                    <a:pt x="6854" y="36"/>
                    <a:pt x="6737" y="0"/>
                    <a:pt x="66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114" name="Google Shape;537;p29"/>
          <p:cNvGrpSpPr/>
          <p:nvPr/>
        </p:nvGrpSpPr>
        <p:grpSpPr bwMode="auto">
          <a:xfrm>
            <a:off x="5443140" y="2224897"/>
            <a:ext cx="305386" cy="338602"/>
            <a:chOff x="3300325" y="249875"/>
            <a:chExt cx="433725" cy="480899"/>
          </a:xfrm>
        </p:grpSpPr>
        <p:sp>
          <p:nvSpPr>
            <p:cNvPr id="115" name="Google Shape;538;p29"/>
            <p:cNvSpPr/>
            <p:nvPr/>
          </p:nvSpPr>
          <p:spPr bwMode="auto">
            <a:xfrm>
              <a:off x="3610875" y="334550"/>
              <a:ext cx="56475" cy="28250"/>
            </a:xfrm>
            <a:custGeom>
              <a:avLst/>
              <a:gdLst/>
              <a:ahLst/>
              <a:cxnLst/>
              <a:rect l="l" t="t" r="r" b="b"/>
              <a:pathLst>
                <a:path w="2259" h="1130" extrusionOk="0">
                  <a:moveTo>
                    <a:pt x="566" y="0"/>
                  </a:moveTo>
                  <a:cubicBezTo>
                    <a:pt x="253" y="0"/>
                    <a:pt x="0" y="253"/>
                    <a:pt x="0" y="567"/>
                  </a:cubicBezTo>
                  <a:cubicBezTo>
                    <a:pt x="0" y="877"/>
                    <a:pt x="253" y="1130"/>
                    <a:pt x="566" y="1130"/>
                  </a:cubicBezTo>
                  <a:lnTo>
                    <a:pt x="1696" y="1130"/>
                  </a:lnTo>
                  <a:cubicBezTo>
                    <a:pt x="2006" y="1130"/>
                    <a:pt x="2259" y="877"/>
                    <a:pt x="2259" y="567"/>
                  </a:cubicBezTo>
                  <a:cubicBezTo>
                    <a:pt x="2259" y="253"/>
                    <a:pt x="2006" y="0"/>
                    <a:pt x="16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16" name="Google Shape;539;p29"/>
            <p:cNvSpPr/>
            <p:nvPr/>
          </p:nvSpPr>
          <p:spPr bwMode="auto">
            <a:xfrm>
              <a:off x="3467675" y="249875"/>
              <a:ext cx="46400" cy="56475"/>
            </a:xfrm>
            <a:custGeom>
              <a:avLst/>
              <a:gdLst/>
              <a:ahLst/>
              <a:cxnLst/>
              <a:rect l="l" t="t" r="r" b="b"/>
              <a:pathLst>
                <a:path w="1856" h="2259" extrusionOk="0">
                  <a:moveTo>
                    <a:pt x="647" y="1"/>
                  </a:moveTo>
                  <a:cubicBezTo>
                    <a:pt x="562" y="1"/>
                    <a:pt x="476" y="20"/>
                    <a:pt x="395" y="60"/>
                  </a:cubicBezTo>
                  <a:cubicBezTo>
                    <a:pt x="115" y="198"/>
                    <a:pt x="1" y="539"/>
                    <a:pt x="142" y="819"/>
                  </a:cubicBezTo>
                  <a:lnTo>
                    <a:pt x="705" y="1948"/>
                  </a:lnTo>
                  <a:cubicBezTo>
                    <a:pt x="806" y="2144"/>
                    <a:pt x="1004" y="2259"/>
                    <a:pt x="1211" y="2259"/>
                  </a:cubicBezTo>
                  <a:cubicBezTo>
                    <a:pt x="1296" y="2259"/>
                    <a:pt x="1383" y="2239"/>
                    <a:pt x="1464" y="2198"/>
                  </a:cubicBezTo>
                  <a:cubicBezTo>
                    <a:pt x="1744" y="2059"/>
                    <a:pt x="1856" y="1722"/>
                    <a:pt x="1717" y="1442"/>
                  </a:cubicBezTo>
                  <a:lnTo>
                    <a:pt x="1151" y="313"/>
                  </a:lnTo>
                  <a:cubicBezTo>
                    <a:pt x="1053" y="114"/>
                    <a:pt x="853" y="1"/>
                    <a:pt x="64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17" name="Google Shape;540;p29"/>
            <p:cNvSpPr/>
            <p:nvPr/>
          </p:nvSpPr>
          <p:spPr bwMode="auto">
            <a:xfrm>
              <a:off x="3566525" y="249875"/>
              <a:ext cx="46400" cy="56475"/>
            </a:xfrm>
            <a:custGeom>
              <a:avLst/>
              <a:gdLst/>
              <a:ahLst/>
              <a:cxnLst/>
              <a:rect l="l" t="t" r="r" b="b"/>
              <a:pathLst>
                <a:path w="1856" h="2259" extrusionOk="0">
                  <a:moveTo>
                    <a:pt x="1210" y="1"/>
                  </a:moveTo>
                  <a:cubicBezTo>
                    <a:pt x="1003" y="1"/>
                    <a:pt x="803" y="114"/>
                    <a:pt x="705" y="313"/>
                  </a:cubicBezTo>
                  <a:lnTo>
                    <a:pt x="139" y="1442"/>
                  </a:lnTo>
                  <a:cubicBezTo>
                    <a:pt x="1" y="1719"/>
                    <a:pt x="115" y="2059"/>
                    <a:pt x="392" y="2198"/>
                  </a:cubicBezTo>
                  <a:cubicBezTo>
                    <a:pt x="474" y="2239"/>
                    <a:pt x="561" y="2259"/>
                    <a:pt x="646" y="2259"/>
                  </a:cubicBezTo>
                  <a:cubicBezTo>
                    <a:pt x="852" y="2259"/>
                    <a:pt x="1051" y="2144"/>
                    <a:pt x="1151" y="1948"/>
                  </a:cubicBezTo>
                  <a:lnTo>
                    <a:pt x="1714" y="819"/>
                  </a:lnTo>
                  <a:cubicBezTo>
                    <a:pt x="1856" y="539"/>
                    <a:pt x="1741" y="198"/>
                    <a:pt x="1461" y="60"/>
                  </a:cubicBezTo>
                  <a:cubicBezTo>
                    <a:pt x="1381" y="20"/>
                    <a:pt x="1295" y="1"/>
                    <a:pt x="121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18" name="Google Shape;541;p29"/>
            <p:cNvSpPr/>
            <p:nvPr/>
          </p:nvSpPr>
          <p:spPr bwMode="auto">
            <a:xfrm>
              <a:off x="3413250" y="334550"/>
              <a:ext cx="56500" cy="28250"/>
            </a:xfrm>
            <a:custGeom>
              <a:avLst/>
              <a:gdLst/>
              <a:ahLst/>
              <a:cxnLst/>
              <a:rect l="l" t="t" r="r" b="b"/>
              <a:pathLst>
                <a:path w="2260" h="1130" extrusionOk="0">
                  <a:moveTo>
                    <a:pt x="567" y="0"/>
                  </a:moveTo>
                  <a:cubicBezTo>
                    <a:pt x="254" y="0"/>
                    <a:pt x="1" y="253"/>
                    <a:pt x="1" y="567"/>
                  </a:cubicBezTo>
                  <a:cubicBezTo>
                    <a:pt x="1" y="877"/>
                    <a:pt x="254" y="1130"/>
                    <a:pt x="567" y="1130"/>
                  </a:cubicBezTo>
                  <a:lnTo>
                    <a:pt x="1696" y="1130"/>
                  </a:lnTo>
                  <a:cubicBezTo>
                    <a:pt x="2006" y="1130"/>
                    <a:pt x="2259" y="877"/>
                    <a:pt x="2259" y="567"/>
                  </a:cubicBezTo>
                  <a:cubicBezTo>
                    <a:pt x="2259" y="253"/>
                    <a:pt x="2006" y="0"/>
                    <a:pt x="16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19" name="Google Shape;542;p29"/>
            <p:cNvSpPr/>
            <p:nvPr/>
          </p:nvSpPr>
          <p:spPr bwMode="auto">
            <a:xfrm>
              <a:off x="3300325" y="476675"/>
              <a:ext cx="84725" cy="254100"/>
            </a:xfrm>
            <a:custGeom>
              <a:avLst/>
              <a:gdLst/>
              <a:ahLst/>
              <a:cxnLst/>
              <a:rect l="l" t="t" r="r" b="b"/>
              <a:pathLst>
                <a:path w="3389" h="10164" extrusionOk="0">
                  <a:moveTo>
                    <a:pt x="567" y="1"/>
                  </a:moveTo>
                  <a:cubicBezTo>
                    <a:pt x="254" y="1"/>
                    <a:pt x="1" y="251"/>
                    <a:pt x="1" y="564"/>
                  </a:cubicBezTo>
                  <a:lnTo>
                    <a:pt x="1" y="9598"/>
                  </a:lnTo>
                  <a:cubicBezTo>
                    <a:pt x="1" y="9911"/>
                    <a:pt x="254" y="10164"/>
                    <a:pt x="567" y="10164"/>
                  </a:cubicBezTo>
                  <a:lnTo>
                    <a:pt x="2825" y="10164"/>
                  </a:lnTo>
                  <a:cubicBezTo>
                    <a:pt x="3136" y="10164"/>
                    <a:pt x="3389" y="9911"/>
                    <a:pt x="3389" y="9598"/>
                  </a:cubicBezTo>
                  <a:lnTo>
                    <a:pt x="3389" y="564"/>
                  </a:lnTo>
                  <a:cubicBezTo>
                    <a:pt x="3389" y="251"/>
                    <a:pt x="3136" y="1"/>
                    <a:pt x="282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20" name="Google Shape;543;p29"/>
            <p:cNvSpPr/>
            <p:nvPr/>
          </p:nvSpPr>
          <p:spPr bwMode="auto">
            <a:xfrm>
              <a:off x="3413250" y="335525"/>
              <a:ext cx="320800" cy="395250"/>
            </a:xfrm>
            <a:custGeom>
              <a:avLst/>
              <a:gdLst/>
              <a:ahLst/>
              <a:cxnLst/>
              <a:rect l="l" t="t" r="r" b="b"/>
              <a:pathLst>
                <a:path w="12832" h="15810" extrusionOk="0">
                  <a:moveTo>
                    <a:pt x="3954" y="1"/>
                  </a:moveTo>
                  <a:cubicBezTo>
                    <a:pt x="3641" y="1"/>
                    <a:pt x="3388" y="254"/>
                    <a:pt x="3388" y="564"/>
                  </a:cubicBezTo>
                  <a:cubicBezTo>
                    <a:pt x="3388" y="1871"/>
                    <a:pt x="2879" y="4225"/>
                    <a:pt x="1922" y="5186"/>
                  </a:cubicBezTo>
                  <a:cubicBezTo>
                    <a:pt x="1274" y="5830"/>
                    <a:pt x="723" y="6065"/>
                    <a:pt x="1" y="6427"/>
                  </a:cubicBezTo>
                  <a:lnTo>
                    <a:pt x="1" y="14897"/>
                  </a:lnTo>
                  <a:cubicBezTo>
                    <a:pt x="1109" y="15268"/>
                    <a:pt x="2515" y="15810"/>
                    <a:pt x="4659" y="15810"/>
                  </a:cubicBezTo>
                  <a:lnTo>
                    <a:pt x="8351" y="15810"/>
                  </a:lnTo>
                  <a:cubicBezTo>
                    <a:pt x="9567" y="15810"/>
                    <a:pt x="10516" y="14680"/>
                    <a:pt x="10046" y="13491"/>
                  </a:cubicBezTo>
                  <a:cubicBezTo>
                    <a:pt x="11019" y="13226"/>
                    <a:pt x="11546" y="12172"/>
                    <a:pt x="11175" y="11233"/>
                  </a:cubicBezTo>
                  <a:cubicBezTo>
                    <a:pt x="12386" y="10901"/>
                    <a:pt x="12832" y="9408"/>
                    <a:pt x="11992" y="8468"/>
                  </a:cubicBezTo>
                  <a:cubicBezTo>
                    <a:pt x="12314" y="8107"/>
                    <a:pt x="12467" y="7625"/>
                    <a:pt x="12410" y="7143"/>
                  </a:cubicBezTo>
                  <a:cubicBezTo>
                    <a:pt x="12311" y="6267"/>
                    <a:pt x="11495" y="5647"/>
                    <a:pt x="10612" y="5647"/>
                  </a:cubicBezTo>
                  <a:lnTo>
                    <a:pt x="6213" y="5647"/>
                  </a:lnTo>
                  <a:cubicBezTo>
                    <a:pt x="6586" y="4975"/>
                    <a:pt x="6785" y="3081"/>
                    <a:pt x="6776" y="2307"/>
                  </a:cubicBezTo>
                  <a:cubicBezTo>
                    <a:pt x="6761" y="1027"/>
                    <a:pt x="5701" y="1"/>
                    <a:pt x="441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121" name="Google Shape;544;p29"/>
          <p:cNvGrpSpPr/>
          <p:nvPr/>
        </p:nvGrpSpPr>
        <p:grpSpPr bwMode="auto">
          <a:xfrm>
            <a:off x="3785889" y="3697295"/>
            <a:ext cx="339253" cy="339253"/>
            <a:chOff x="4456875" y="1435075"/>
            <a:chExt cx="481825" cy="481825"/>
          </a:xfrm>
        </p:grpSpPr>
        <p:sp>
          <p:nvSpPr>
            <p:cNvPr id="122" name="Google Shape;545;p29"/>
            <p:cNvSpPr/>
            <p:nvPr/>
          </p:nvSpPr>
          <p:spPr bwMode="auto">
            <a:xfrm>
              <a:off x="4624975" y="1465275"/>
              <a:ext cx="56650" cy="86000"/>
            </a:xfrm>
            <a:custGeom>
              <a:avLst/>
              <a:gdLst/>
              <a:ahLst/>
              <a:cxnLst/>
              <a:rect l="l" t="t" r="r" b="b"/>
              <a:pathLst>
                <a:path w="2266" h="3440" extrusionOk="0">
                  <a:moveTo>
                    <a:pt x="2265" y="0"/>
                  </a:moveTo>
                  <a:cubicBezTo>
                    <a:pt x="1413" y="283"/>
                    <a:pt x="618" y="1196"/>
                    <a:pt x="1" y="2575"/>
                  </a:cubicBezTo>
                  <a:cubicBezTo>
                    <a:pt x="263" y="2801"/>
                    <a:pt x="449" y="3105"/>
                    <a:pt x="534" y="3439"/>
                  </a:cubicBezTo>
                  <a:cubicBezTo>
                    <a:pt x="1106" y="3364"/>
                    <a:pt x="1672" y="3322"/>
                    <a:pt x="2265" y="3304"/>
                  </a:cubicBezTo>
                  <a:lnTo>
                    <a:pt x="226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23" name="Google Shape;546;p29"/>
            <p:cNvSpPr/>
            <p:nvPr/>
          </p:nvSpPr>
          <p:spPr bwMode="auto">
            <a:xfrm>
              <a:off x="4615274" y="1797425"/>
              <a:ext cx="66350" cy="89375"/>
            </a:xfrm>
            <a:custGeom>
              <a:avLst/>
              <a:gdLst/>
              <a:ahLst/>
              <a:cxnLst/>
              <a:rect l="l" t="t" r="r" b="b"/>
              <a:pathLst>
                <a:path w="2654" h="3575" extrusionOk="0">
                  <a:moveTo>
                    <a:pt x="0" y="0"/>
                  </a:moveTo>
                  <a:lnTo>
                    <a:pt x="0" y="0"/>
                  </a:lnTo>
                  <a:cubicBezTo>
                    <a:pt x="618" y="1882"/>
                    <a:pt x="1563" y="3225"/>
                    <a:pt x="2653" y="3574"/>
                  </a:cubicBezTo>
                  <a:lnTo>
                    <a:pt x="2653" y="1316"/>
                  </a:lnTo>
                  <a:cubicBezTo>
                    <a:pt x="2153" y="1135"/>
                    <a:pt x="1768" y="726"/>
                    <a:pt x="1620" y="217"/>
                  </a:cubicBezTo>
                  <a:cubicBezTo>
                    <a:pt x="1057" y="169"/>
                    <a:pt x="518" y="96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24" name="Google Shape;547;p29"/>
            <p:cNvSpPr/>
            <p:nvPr/>
          </p:nvSpPr>
          <p:spPr bwMode="auto">
            <a:xfrm>
              <a:off x="4583125" y="1547250"/>
              <a:ext cx="28250" cy="28250"/>
            </a:xfrm>
            <a:custGeom>
              <a:avLst/>
              <a:gdLst/>
              <a:ahLst/>
              <a:cxnLst/>
              <a:rect l="l" t="t" r="r" b="b"/>
              <a:pathLst>
                <a:path w="1130" h="1130" extrusionOk="0">
                  <a:moveTo>
                    <a:pt x="567" y="1"/>
                  </a:moveTo>
                  <a:cubicBezTo>
                    <a:pt x="253" y="1"/>
                    <a:pt x="1" y="254"/>
                    <a:pt x="1" y="567"/>
                  </a:cubicBezTo>
                  <a:cubicBezTo>
                    <a:pt x="1" y="880"/>
                    <a:pt x="253" y="1130"/>
                    <a:pt x="567" y="1130"/>
                  </a:cubicBezTo>
                  <a:cubicBezTo>
                    <a:pt x="880" y="1130"/>
                    <a:pt x="1130" y="880"/>
                    <a:pt x="1130" y="567"/>
                  </a:cubicBezTo>
                  <a:cubicBezTo>
                    <a:pt x="1130" y="254"/>
                    <a:pt x="880" y="1"/>
                    <a:pt x="56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25" name="Google Shape;548;p29"/>
            <p:cNvSpPr/>
            <p:nvPr/>
          </p:nvSpPr>
          <p:spPr bwMode="auto">
            <a:xfrm>
              <a:off x="4597950" y="1576075"/>
              <a:ext cx="83675" cy="87525"/>
            </a:xfrm>
            <a:custGeom>
              <a:avLst/>
              <a:gdLst/>
              <a:ahLst/>
              <a:cxnLst/>
              <a:rect l="l" t="t" r="r" b="b"/>
              <a:pathLst>
                <a:path w="3347" h="3501" extrusionOk="0">
                  <a:moveTo>
                    <a:pt x="3346" y="1"/>
                  </a:moveTo>
                  <a:cubicBezTo>
                    <a:pt x="2723" y="19"/>
                    <a:pt x="2103" y="73"/>
                    <a:pt x="1485" y="161"/>
                  </a:cubicBezTo>
                  <a:cubicBezTo>
                    <a:pt x="1241" y="654"/>
                    <a:pt x="772" y="998"/>
                    <a:pt x="230" y="1082"/>
                  </a:cubicBezTo>
                  <a:cubicBezTo>
                    <a:pt x="100" y="1817"/>
                    <a:pt x="25" y="2714"/>
                    <a:pt x="1" y="3500"/>
                  </a:cubicBezTo>
                  <a:lnTo>
                    <a:pt x="3346" y="3500"/>
                  </a:lnTo>
                  <a:lnTo>
                    <a:pt x="334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26" name="Google Shape;549;p29"/>
            <p:cNvSpPr/>
            <p:nvPr/>
          </p:nvSpPr>
          <p:spPr bwMode="auto">
            <a:xfrm>
              <a:off x="4597650" y="1692175"/>
              <a:ext cx="83975" cy="82450"/>
            </a:xfrm>
            <a:custGeom>
              <a:avLst/>
              <a:gdLst/>
              <a:ahLst/>
              <a:cxnLst/>
              <a:rect l="l" t="t" r="r" b="b"/>
              <a:pathLst>
                <a:path w="3359" h="3298" extrusionOk="0">
                  <a:moveTo>
                    <a:pt x="1" y="0"/>
                  </a:moveTo>
                  <a:cubicBezTo>
                    <a:pt x="31" y="1003"/>
                    <a:pt x="154" y="2006"/>
                    <a:pt x="371" y="2987"/>
                  </a:cubicBezTo>
                  <a:cubicBezTo>
                    <a:pt x="1031" y="3135"/>
                    <a:pt x="1699" y="3237"/>
                    <a:pt x="2371" y="3298"/>
                  </a:cubicBezTo>
                  <a:cubicBezTo>
                    <a:pt x="2548" y="2855"/>
                    <a:pt x="2910" y="2509"/>
                    <a:pt x="3358" y="2346"/>
                  </a:cubicBezTo>
                  <a:lnTo>
                    <a:pt x="335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27" name="Google Shape;550;p29"/>
            <p:cNvSpPr/>
            <p:nvPr/>
          </p:nvSpPr>
          <p:spPr bwMode="auto">
            <a:xfrm>
              <a:off x="4798050" y="1663575"/>
              <a:ext cx="28475" cy="28250"/>
            </a:xfrm>
            <a:custGeom>
              <a:avLst/>
              <a:gdLst/>
              <a:ahLst/>
              <a:cxnLst/>
              <a:rect l="l" t="t" r="r" b="b"/>
              <a:pathLst>
                <a:path w="1139" h="1130" extrusionOk="0">
                  <a:moveTo>
                    <a:pt x="564" y="0"/>
                  </a:moveTo>
                  <a:cubicBezTo>
                    <a:pt x="254" y="0"/>
                    <a:pt x="1" y="253"/>
                    <a:pt x="1" y="566"/>
                  </a:cubicBezTo>
                  <a:cubicBezTo>
                    <a:pt x="4" y="876"/>
                    <a:pt x="257" y="1129"/>
                    <a:pt x="567" y="1129"/>
                  </a:cubicBezTo>
                  <a:lnTo>
                    <a:pt x="573" y="1129"/>
                  </a:lnTo>
                  <a:cubicBezTo>
                    <a:pt x="886" y="1129"/>
                    <a:pt x="1139" y="876"/>
                    <a:pt x="1139" y="563"/>
                  </a:cubicBezTo>
                  <a:cubicBezTo>
                    <a:pt x="1139" y="253"/>
                    <a:pt x="886" y="0"/>
                    <a:pt x="57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28" name="Google Shape;551;p29"/>
            <p:cNvSpPr/>
            <p:nvPr/>
          </p:nvSpPr>
          <p:spPr bwMode="auto">
            <a:xfrm>
              <a:off x="4710200" y="1435075"/>
              <a:ext cx="228500" cy="228525"/>
            </a:xfrm>
            <a:custGeom>
              <a:avLst/>
              <a:gdLst/>
              <a:ahLst/>
              <a:cxnLst/>
              <a:rect l="l" t="t" r="r" b="b"/>
              <a:pathLst>
                <a:path w="9140" h="9141" extrusionOk="0">
                  <a:moveTo>
                    <a:pt x="1" y="1"/>
                  </a:moveTo>
                  <a:lnTo>
                    <a:pt x="1" y="34"/>
                  </a:lnTo>
                  <a:cubicBezTo>
                    <a:pt x="1729" y="377"/>
                    <a:pt x="3313" y="2283"/>
                    <a:pt x="4075" y="5069"/>
                  </a:cubicBezTo>
                  <a:cubicBezTo>
                    <a:pt x="6833" y="5828"/>
                    <a:pt x="8763" y="7406"/>
                    <a:pt x="9107" y="9140"/>
                  </a:cubicBezTo>
                  <a:lnTo>
                    <a:pt x="9140" y="9140"/>
                  </a:lnTo>
                  <a:cubicBezTo>
                    <a:pt x="8854" y="4298"/>
                    <a:pt x="4843" y="284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29" name="Google Shape;552;p29"/>
            <p:cNvSpPr/>
            <p:nvPr/>
          </p:nvSpPr>
          <p:spPr bwMode="auto">
            <a:xfrm>
              <a:off x="4819200" y="1593475"/>
              <a:ext cx="89400" cy="70125"/>
            </a:xfrm>
            <a:custGeom>
              <a:avLst/>
              <a:gdLst/>
              <a:ahLst/>
              <a:cxnLst/>
              <a:rect l="l" t="t" r="r" b="b"/>
              <a:pathLst>
                <a:path w="3576" h="2805" extrusionOk="0">
                  <a:moveTo>
                    <a:pt x="1" y="1"/>
                  </a:moveTo>
                  <a:cubicBezTo>
                    <a:pt x="94" y="519"/>
                    <a:pt x="166" y="1061"/>
                    <a:pt x="215" y="1621"/>
                  </a:cubicBezTo>
                  <a:cubicBezTo>
                    <a:pt x="727" y="1777"/>
                    <a:pt x="1136" y="2301"/>
                    <a:pt x="1317" y="2804"/>
                  </a:cubicBezTo>
                  <a:lnTo>
                    <a:pt x="3575" y="2804"/>
                  </a:lnTo>
                  <a:cubicBezTo>
                    <a:pt x="3223" y="1711"/>
                    <a:pt x="1883" y="621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30" name="Google Shape;553;p29"/>
            <p:cNvSpPr/>
            <p:nvPr/>
          </p:nvSpPr>
          <p:spPr bwMode="auto">
            <a:xfrm>
              <a:off x="4819200" y="1692175"/>
              <a:ext cx="89475" cy="66275"/>
            </a:xfrm>
            <a:custGeom>
              <a:avLst/>
              <a:gdLst/>
              <a:ahLst/>
              <a:cxnLst/>
              <a:rect l="l" t="t" r="r" b="b"/>
              <a:pathLst>
                <a:path w="3579" h="2651" extrusionOk="0">
                  <a:moveTo>
                    <a:pt x="1317" y="0"/>
                  </a:moveTo>
                  <a:cubicBezTo>
                    <a:pt x="1133" y="500"/>
                    <a:pt x="727" y="883"/>
                    <a:pt x="215" y="1033"/>
                  </a:cubicBezTo>
                  <a:cubicBezTo>
                    <a:pt x="166" y="1593"/>
                    <a:pt x="94" y="2132"/>
                    <a:pt x="1" y="2650"/>
                  </a:cubicBezTo>
                  <a:cubicBezTo>
                    <a:pt x="1889" y="2030"/>
                    <a:pt x="3223" y="1078"/>
                    <a:pt x="357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31" name="Google Shape;554;p29"/>
            <p:cNvSpPr/>
            <p:nvPr/>
          </p:nvSpPr>
          <p:spPr bwMode="auto">
            <a:xfrm>
              <a:off x="4456875" y="1691800"/>
              <a:ext cx="225125" cy="225100"/>
            </a:xfrm>
            <a:custGeom>
              <a:avLst/>
              <a:gdLst/>
              <a:ahLst/>
              <a:cxnLst/>
              <a:rect l="l" t="t" r="r" b="b"/>
              <a:pathLst>
                <a:path w="9005" h="9004" extrusionOk="0">
                  <a:moveTo>
                    <a:pt x="1" y="0"/>
                  </a:moveTo>
                  <a:cubicBezTo>
                    <a:pt x="284" y="4839"/>
                    <a:pt x="4162" y="8721"/>
                    <a:pt x="9004" y="9004"/>
                  </a:cubicBezTo>
                  <a:lnTo>
                    <a:pt x="9004" y="8974"/>
                  </a:lnTo>
                  <a:cubicBezTo>
                    <a:pt x="7273" y="8628"/>
                    <a:pt x="5827" y="6697"/>
                    <a:pt x="5066" y="3942"/>
                  </a:cubicBezTo>
                  <a:cubicBezTo>
                    <a:pt x="2283" y="3180"/>
                    <a:pt x="377" y="1726"/>
                    <a:pt x="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32" name="Google Shape;555;p29"/>
            <p:cNvSpPr/>
            <p:nvPr/>
          </p:nvSpPr>
          <p:spPr bwMode="auto">
            <a:xfrm>
              <a:off x="4487000" y="1595125"/>
              <a:ext cx="88925" cy="68475"/>
            </a:xfrm>
            <a:custGeom>
              <a:avLst/>
              <a:gdLst/>
              <a:ahLst/>
              <a:cxnLst/>
              <a:rect l="l" t="t" r="r" b="b"/>
              <a:pathLst>
                <a:path w="3557" h="2739" extrusionOk="0">
                  <a:moveTo>
                    <a:pt x="3397" y="1"/>
                  </a:moveTo>
                  <a:cubicBezTo>
                    <a:pt x="1569" y="636"/>
                    <a:pt x="337" y="1720"/>
                    <a:pt x="0" y="2738"/>
                  </a:cubicBezTo>
                  <a:lnTo>
                    <a:pt x="3313" y="2738"/>
                  </a:lnTo>
                  <a:cubicBezTo>
                    <a:pt x="3337" y="1880"/>
                    <a:pt x="3418" y="913"/>
                    <a:pt x="3556" y="106"/>
                  </a:cubicBezTo>
                  <a:cubicBezTo>
                    <a:pt x="3502" y="73"/>
                    <a:pt x="3448" y="37"/>
                    <a:pt x="339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33" name="Google Shape;556;p29"/>
            <p:cNvSpPr/>
            <p:nvPr/>
          </p:nvSpPr>
          <p:spPr bwMode="auto">
            <a:xfrm>
              <a:off x="4486925" y="1692175"/>
              <a:ext cx="89450" cy="66350"/>
            </a:xfrm>
            <a:custGeom>
              <a:avLst/>
              <a:gdLst/>
              <a:ahLst/>
              <a:cxnLst/>
              <a:rect l="l" t="t" r="r" b="b"/>
              <a:pathLst>
                <a:path w="3578" h="2654" extrusionOk="0">
                  <a:moveTo>
                    <a:pt x="0" y="0"/>
                  </a:moveTo>
                  <a:cubicBezTo>
                    <a:pt x="352" y="1078"/>
                    <a:pt x="1689" y="2030"/>
                    <a:pt x="3578" y="2653"/>
                  </a:cubicBezTo>
                  <a:cubicBezTo>
                    <a:pt x="3418" y="1777"/>
                    <a:pt x="3325" y="889"/>
                    <a:pt x="33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34" name="Google Shape;557;p29"/>
            <p:cNvSpPr/>
            <p:nvPr/>
          </p:nvSpPr>
          <p:spPr bwMode="auto">
            <a:xfrm>
              <a:off x="4456875" y="1435075"/>
              <a:ext cx="225125" cy="228525"/>
            </a:xfrm>
            <a:custGeom>
              <a:avLst/>
              <a:gdLst/>
              <a:ahLst/>
              <a:cxnLst/>
              <a:rect l="l" t="t" r="r" b="b"/>
              <a:pathLst>
                <a:path w="9005" h="9141" extrusionOk="0">
                  <a:moveTo>
                    <a:pt x="9004" y="1"/>
                  </a:moveTo>
                  <a:cubicBezTo>
                    <a:pt x="4162" y="284"/>
                    <a:pt x="284" y="4298"/>
                    <a:pt x="1" y="9140"/>
                  </a:cubicBezTo>
                  <a:lnTo>
                    <a:pt x="37" y="9140"/>
                  </a:lnTo>
                  <a:cubicBezTo>
                    <a:pt x="329" y="7686"/>
                    <a:pt x="1747" y="6267"/>
                    <a:pt x="3969" y="5433"/>
                  </a:cubicBezTo>
                  <a:cubicBezTo>
                    <a:pt x="3715" y="4375"/>
                    <a:pt x="4516" y="3361"/>
                    <a:pt x="5602" y="3361"/>
                  </a:cubicBezTo>
                  <a:cubicBezTo>
                    <a:pt x="5607" y="3361"/>
                    <a:pt x="5612" y="3361"/>
                    <a:pt x="5617" y="3361"/>
                  </a:cubicBezTo>
                  <a:cubicBezTo>
                    <a:pt x="5638" y="3361"/>
                    <a:pt x="5656" y="3364"/>
                    <a:pt x="5677" y="3367"/>
                  </a:cubicBezTo>
                  <a:cubicBezTo>
                    <a:pt x="6511" y="1476"/>
                    <a:pt x="7688" y="293"/>
                    <a:pt x="9004" y="31"/>
                  </a:cubicBezTo>
                  <a:lnTo>
                    <a:pt x="900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35" name="Google Shape;558;p29"/>
            <p:cNvSpPr/>
            <p:nvPr/>
          </p:nvSpPr>
          <p:spPr bwMode="auto">
            <a:xfrm>
              <a:off x="4710200" y="1691800"/>
              <a:ext cx="228500" cy="225100"/>
            </a:xfrm>
            <a:custGeom>
              <a:avLst/>
              <a:gdLst/>
              <a:ahLst/>
              <a:cxnLst/>
              <a:rect l="l" t="t" r="r" b="b"/>
              <a:pathLst>
                <a:path w="9140" h="9004" extrusionOk="0">
                  <a:moveTo>
                    <a:pt x="9107" y="0"/>
                  </a:moveTo>
                  <a:cubicBezTo>
                    <a:pt x="8760" y="1726"/>
                    <a:pt x="6857" y="3177"/>
                    <a:pt x="4075" y="3942"/>
                  </a:cubicBezTo>
                  <a:cubicBezTo>
                    <a:pt x="3313" y="6721"/>
                    <a:pt x="1729" y="8628"/>
                    <a:pt x="1" y="8971"/>
                  </a:cubicBezTo>
                  <a:lnTo>
                    <a:pt x="1" y="9004"/>
                  </a:lnTo>
                  <a:cubicBezTo>
                    <a:pt x="4843" y="8721"/>
                    <a:pt x="8854" y="4839"/>
                    <a:pt x="914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36" name="Google Shape;559;p29"/>
            <p:cNvSpPr/>
            <p:nvPr/>
          </p:nvSpPr>
          <p:spPr bwMode="auto">
            <a:xfrm>
              <a:off x="4710200" y="1465200"/>
              <a:ext cx="70025" cy="89375"/>
            </a:xfrm>
            <a:custGeom>
              <a:avLst/>
              <a:gdLst/>
              <a:ahLst/>
              <a:cxnLst/>
              <a:rect l="l" t="t" r="r" b="b"/>
              <a:pathLst>
                <a:path w="2801" h="3575" extrusionOk="0">
                  <a:moveTo>
                    <a:pt x="1" y="0"/>
                  </a:moveTo>
                  <a:lnTo>
                    <a:pt x="1" y="3298"/>
                  </a:lnTo>
                  <a:cubicBezTo>
                    <a:pt x="937" y="3328"/>
                    <a:pt x="1961" y="3421"/>
                    <a:pt x="2801" y="3575"/>
                  </a:cubicBezTo>
                  <a:cubicBezTo>
                    <a:pt x="2181" y="1687"/>
                    <a:pt x="1082" y="350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37" name="Google Shape;560;p29"/>
            <p:cNvSpPr/>
            <p:nvPr/>
          </p:nvSpPr>
          <p:spPr bwMode="auto">
            <a:xfrm>
              <a:off x="4710200" y="1575850"/>
              <a:ext cx="86150" cy="87750"/>
            </a:xfrm>
            <a:custGeom>
              <a:avLst/>
              <a:gdLst/>
              <a:ahLst/>
              <a:cxnLst/>
              <a:rect l="l" t="t" r="r" b="b"/>
              <a:pathLst>
                <a:path w="3446" h="3510" extrusionOk="0">
                  <a:moveTo>
                    <a:pt x="1" y="1"/>
                  </a:moveTo>
                  <a:lnTo>
                    <a:pt x="1" y="3509"/>
                  </a:lnTo>
                  <a:lnTo>
                    <a:pt x="2494" y="3509"/>
                  </a:lnTo>
                  <a:cubicBezTo>
                    <a:pt x="2656" y="3054"/>
                    <a:pt x="3003" y="2554"/>
                    <a:pt x="3445" y="2374"/>
                  </a:cubicBezTo>
                  <a:cubicBezTo>
                    <a:pt x="3385" y="1702"/>
                    <a:pt x="3283" y="1034"/>
                    <a:pt x="3135" y="374"/>
                  </a:cubicBezTo>
                  <a:cubicBezTo>
                    <a:pt x="2208" y="167"/>
                    <a:pt x="1063" y="37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38" name="Google Shape;561;p29"/>
            <p:cNvSpPr/>
            <p:nvPr/>
          </p:nvSpPr>
          <p:spPr bwMode="auto">
            <a:xfrm>
              <a:off x="4710200" y="1797500"/>
              <a:ext cx="70025" cy="89375"/>
            </a:xfrm>
            <a:custGeom>
              <a:avLst/>
              <a:gdLst/>
              <a:ahLst/>
              <a:cxnLst/>
              <a:rect l="l" t="t" r="r" b="b"/>
              <a:pathLst>
                <a:path w="2801" h="3575" extrusionOk="0">
                  <a:moveTo>
                    <a:pt x="2801" y="0"/>
                  </a:moveTo>
                  <a:lnTo>
                    <a:pt x="2801" y="0"/>
                  </a:lnTo>
                  <a:cubicBezTo>
                    <a:pt x="2283" y="93"/>
                    <a:pt x="1609" y="166"/>
                    <a:pt x="1048" y="214"/>
                  </a:cubicBezTo>
                  <a:cubicBezTo>
                    <a:pt x="892" y="726"/>
                    <a:pt x="503" y="1135"/>
                    <a:pt x="1" y="1316"/>
                  </a:cubicBezTo>
                  <a:lnTo>
                    <a:pt x="1" y="3574"/>
                  </a:lnTo>
                  <a:cubicBezTo>
                    <a:pt x="1082" y="3222"/>
                    <a:pt x="2181" y="1885"/>
                    <a:pt x="280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39" name="Google Shape;562;p29"/>
            <p:cNvSpPr/>
            <p:nvPr/>
          </p:nvSpPr>
          <p:spPr bwMode="auto">
            <a:xfrm>
              <a:off x="4681975" y="1776400"/>
              <a:ext cx="28250" cy="28350"/>
            </a:xfrm>
            <a:custGeom>
              <a:avLst/>
              <a:gdLst/>
              <a:ahLst/>
              <a:cxnLst/>
              <a:rect l="l" t="t" r="r" b="b"/>
              <a:pathLst>
                <a:path w="1130" h="1134" extrusionOk="0">
                  <a:moveTo>
                    <a:pt x="566" y="1"/>
                  </a:moveTo>
                  <a:cubicBezTo>
                    <a:pt x="253" y="1"/>
                    <a:pt x="0" y="251"/>
                    <a:pt x="0" y="564"/>
                  </a:cubicBezTo>
                  <a:lnTo>
                    <a:pt x="0" y="567"/>
                  </a:lnTo>
                  <a:cubicBezTo>
                    <a:pt x="0" y="567"/>
                    <a:pt x="0" y="570"/>
                    <a:pt x="0" y="570"/>
                  </a:cubicBezTo>
                  <a:cubicBezTo>
                    <a:pt x="0" y="880"/>
                    <a:pt x="253" y="1133"/>
                    <a:pt x="566" y="1133"/>
                  </a:cubicBezTo>
                  <a:cubicBezTo>
                    <a:pt x="877" y="1133"/>
                    <a:pt x="1130" y="880"/>
                    <a:pt x="1130" y="570"/>
                  </a:cubicBezTo>
                  <a:cubicBezTo>
                    <a:pt x="1130" y="570"/>
                    <a:pt x="1130" y="567"/>
                    <a:pt x="1130" y="567"/>
                  </a:cubicBezTo>
                  <a:lnTo>
                    <a:pt x="1130" y="564"/>
                  </a:lnTo>
                  <a:cubicBezTo>
                    <a:pt x="1130" y="251"/>
                    <a:pt x="877" y="1"/>
                    <a:pt x="5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40" name="Google Shape;563;p29"/>
            <p:cNvSpPr/>
            <p:nvPr/>
          </p:nvSpPr>
          <p:spPr bwMode="auto">
            <a:xfrm>
              <a:off x="4710200" y="1692175"/>
              <a:ext cx="86150" cy="82450"/>
            </a:xfrm>
            <a:custGeom>
              <a:avLst/>
              <a:gdLst/>
              <a:ahLst/>
              <a:cxnLst/>
              <a:rect l="l" t="t" r="r" b="b"/>
              <a:pathLst>
                <a:path w="3446" h="3298" extrusionOk="0">
                  <a:moveTo>
                    <a:pt x="1" y="0"/>
                  </a:moveTo>
                  <a:lnTo>
                    <a:pt x="1" y="2346"/>
                  </a:lnTo>
                  <a:cubicBezTo>
                    <a:pt x="455" y="2506"/>
                    <a:pt x="820" y="2852"/>
                    <a:pt x="1003" y="3298"/>
                  </a:cubicBezTo>
                  <a:cubicBezTo>
                    <a:pt x="1702" y="3234"/>
                    <a:pt x="2506" y="3129"/>
                    <a:pt x="3135" y="2987"/>
                  </a:cubicBezTo>
                  <a:cubicBezTo>
                    <a:pt x="3283" y="2328"/>
                    <a:pt x="3385" y="1660"/>
                    <a:pt x="3445" y="985"/>
                  </a:cubicBezTo>
                  <a:cubicBezTo>
                    <a:pt x="3003" y="807"/>
                    <a:pt x="2656" y="449"/>
                    <a:pt x="249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435D74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" name="Google Shape;218;p3"/>
          <p:cNvSpPr/>
          <p:nvPr/>
        </p:nvSpPr>
        <p:spPr bwMode="auto">
          <a:xfrm>
            <a:off x="-4" y="6200838"/>
            <a:ext cx="12192003" cy="672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218" name="Google Shape;218;p3"/>
          <p:cNvSpPr/>
          <p:nvPr/>
        </p:nvSpPr>
        <p:spPr bwMode="auto">
          <a:xfrm>
            <a:off x="-3" y="6367038"/>
            <a:ext cx="542400" cy="506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3" name="Google Shape;199;p1"/>
          <p:cNvSpPr/>
          <p:nvPr/>
        </p:nvSpPr>
        <p:spPr bwMode="auto">
          <a:xfrm>
            <a:off x="-6773" y="-34424"/>
            <a:ext cx="8775635" cy="98801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2" name="Google Shape;226;g1ed6ccaf3ae_0_9"/>
          <p:cNvSpPr/>
          <p:nvPr/>
        </p:nvSpPr>
        <p:spPr bwMode="auto">
          <a:xfrm>
            <a:off x="-10172" y="-34423"/>
            <a:ext cx="1268165" cy="988015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219" name="Google Shape;219;p3"/>
          <p:cNvSpPr txBox="1"/>
          <p:nvPr/>
        </p:nvSpPr>
        <p:spPr bwMode="auto">
          <a:xfrm>
            <a:off x="-6774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/>
            </a:pPr>
            <a:r>
              <a:rPr sz="1300" b="1" i="0" u="none" strike="noStrike" cap="none">
                <a:solidFill>
                  <a:schemeClr val="lt1"/>
                </a:solidFill>
                <a:latin typeface="Gilroy"/>
              </a:rPr>
              <a:t>9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7689508" y="6328998"/>
            <a:ext cx="1293923" cy="45238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5737182" y="6332211"/>
            <a:ext cx="1628775" cy="438149"/>
          </a:xfrm>
          <a:prstGeom prst="rect">
            <a:avLst/>
          </a:prstGeom>
        </p:spPr>
      </p:pic>
      <p:sp>
        <p:nvSpPr>
          <p:cNvPr id="24" name="Google Shape;315;g1ed6ccaf3ae_0_73"/>
          <p:cNvSpPr txBox="1"/>
          <p:nvPr/>
        </p:nvSpPr>
        <p:spPr bwMode="auto">
          <a:xfrm>
            <a:off x="1441315" y="-34424"/>
            <a:ext cx="10056900" cy="988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buClr>
                <a:srgbClr val="8F00FF"/>
              </a:buClr>
              <a:buSzPts val="3600"/>
              <a:buFont typeface="Raleway SemiBold"/>
              <a:buNone/>
              <a:defRPr/>
            </a:pPr>
            <a:r>
              <a:rPr lang="ru-RU" sz="5400" b="1">
                <a:solidFill>
                  <a:schemeClr val="bg1"/>
                </a:solidFill>
                <a:latin typeface="Gilroy"/>
                <a:ea typeface="Raleway"/>
                <a:cs typeface="Raleway"/>
              </a:rPr>
              <a:t>ТЕКУЩИЕ РЕЗУЛЬТАТЫ</a:t>
            </a:r>
            <a:endParaRPr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9247603" y="6252632"/>
            <a:ext cx="3226276" cy="54598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92228" y="57270"/>
            <a:ext cx="993357" cy="774003"/>
          </a:xfrm>
          <a:prstGeom prst="rect">
            <a:avLst/>
          </a:prstGeom>
        </p:spPr>
      </p:pic>
      <p:sp>
        <p:nvSpPr>
          <p:cNvPr id="862258280" name="TextBox 862258279"/>
          <p:cNvSpPr txBox="1"/>
          <p:nvPr/>
        </p:nvSpPr>
        <p:spPr bwMode="auto">
          <a:xfrm>
            <a:off x="434641" y="1149535"/>
            <a:ext cx="10216066" cy="2215607"/>
          </a:xfrm>
          <a:prstGeom prst="rect">
            <a:avLst/>
          </a:prstGeom>
          <a:noFill/>
        </p:spPr>
        <p:txBody>
          <a:bodyPr vertOverflow="overflow" horzOverflow="overflow" vert="horz" wrap="non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2400" dirty="0" err="1"/>
              <a:t>Были</a:t>
            </a:r>
            <a:r>
              <a:rPr sz="2400" dirty="0"/>
              <a:t> </a:t>
            </a:r>
            <a:r>
              <a:rPr sz="2400" dirty="0" err="1"/>
              <a:t>опрошены</a:t>
            </a:r>
            <a:r>
              <a:rPr sz="2400" dirty="0"/>
              <a:t> </a:t>
            </a:r>
            <a:r>
              <a:rPr sz="2400" dirty="0" err="1"/>
              <a:t>следующие</a:t>
            </a:r>
            <a:r>
              <a:rPr sz="2400" dirty="0"/>
              <a:t> </a:t>
            </a:r>
            <a:r>
              <a:rPr sz="2400" dirty="0" err="1"/>
              <a:t>сегменты</a:t>
            </a:r>
            <a:r>
              <a:rPr sz="2400" dirty="0"/>
              <a:t>: </a:t>
            </a:r>
            <a:r>
              <a:rPr sz="2400" dirty="0" err="1"/>
              <a:t>Фастфуд</a:t>
            </a:r>
            <a:r>
              <a:rPr sz="2400" dirty="0"/>
              <a:t>, </a:t>
            </a:r>
            <a:r>
              <a:rPr sz="2400" dirty="0" err="1"/>
              <a:t>кафе</a:t>
            </a:r>
            <a:r>
              <a:rPr sz="2400" dirty="0"/>
              <a:t>, </a:t>
            </a:r>
            <a:r>
              <a:rPr sz="2400" dirty="0" err="1"/>
              <a:t>рестораны</a:t>
            </a:r>
            <a:endParaRPr sz="2400" dirty="0"/>
          </a:p>
          <a:p>
            <a:pPr>
              <a:defRPr/>
            </a:pPr>
            <a:endParaRPr sz="2400" dirty="0"/>
          </a:p>
          <a:p>
            <a:pPr>
              <a:defRPr/>
            </a:pPr>
            <a:r>
              <a:rPr sz="2400" dirty="0" err="1"/>
              <a:t>По</a:t>
            </a:r>
            <a:r>
              <a:rPr sz="2400" dirty="0"/>
              <a:t> </a:t>
            </a:r>
            <a:r>
              <a:rPr lang="en-US" sz="2400" b="0" i="0" u="none" strike="noStrike" cap="none" spc="0" dirty="0" err="1">
                <a:solidFill>
                  <a:srgbClr val="000000"/>
                </a:solidFill>
              </a:rPr>
              <a:t>результатом</a:t>
            </a:r>
            <a:r>
              <a:rPr lang="en-US" sz="2400" b="0" i="0" u="none" strike="noStrike" cap="none" spc="0" dirty="0">
                <a:solidFill>
                  <a:srgbClr val="000000"/>
                </a:solidFill>
              </a:rPr>
              <a:t> </a:t>
            </a:r>
            <a:r>
              <a:rPr sz="2400" dirty="0" err="1"/>
              <a:t>опроса</a:t>
            </a:r>
            <a:r>
              <a:rPr sz="2400" dirty="0"/>
              <a:t>, </a:t>
            </a:r>
            <a:r>
              <a:rPr sz="2400" dirty="0" err="1"/>
              <a:t>было</a:t>
            </a:r>
            <a:r>
              <a:rPr sz="2400" dirty="0"/>
              <a:t> </a:t>
            </a:r>
            <a:r>
              <a:rPr sz="2400" dirty="0" err="1"/>
              <a:t>выявленно</a:t>
            </a:r>
            <a:r>
              <a:rPr sz="2400" dirty="0"/>
              <a:t>:</a:t>
            </a:r>
            <a:br>
              <a:rPr sz="2400" dirty="0"/>
            </a:br>
            <a:r>
              <a:rPr sz="2400" dirty="0" err="1"/>
              <a:t>Фастфуд</a:t>
            </a:r>
            <a:r>
              <a:rPr sz="2400" dirty="0"/>
              <a:t> </a:t>
            </a:r>
            <a:r>
              <a:rPr sz="2400" dirty="0" err="1"/>
              <a:t>испытывает</a:t>
            </a:r>
            <a:r>
              <a:rPr sz="2400" dirty="0"/>
              <a:t> </a:t>
            </a:r>
            <a:r>
              <a:rPr sz="2400" dirty="0" err="1"/>
              <a:t>меньше</a:t>
            </a:r>
            <a:r>
              <a:rPr sz="2400" dirty="0"/>
              <a:t> </a:t>
            </a:r>
            <a:r>
              <a:rPr sz="2400" dirty="0" err="1"/>
              <a:t>всего</a:t>
            </a:r>
            <a:r>
              <a:rPr sz="2400" dirty="0"/>
              <a:t> </a:t>
            </a:r>
            <a:r>
              <a:rPr sz="2400" dirty="0" err="1"/>
              <a:t>проблем</a:t>
            </a:r>
            <a:r>
              <a:rPr sz="2400" dirty="0"/>
              <a:t> с </a:t>
            </a:r>
            <a:r>
              <a:rPr sz="2400" dirty="0" err="1"/>
              <a:t>поставками</a:t>
            </a:r>
            <a:r>
              <a:rPr sz="2400" dirty="0"/>
              <a:t> </a:t>
            </a:r>
            <a:r>
              <a:rPr sz="2400" dirty="0" err="1"/>
              <a:t>еды</a:t>
            </a:r>
            <a:r>
              <a:rPr sz="2400" dirty="0"/>
              <a:t> - </a:t>
            </a:r>
            <a:r>
              <a:rPr sz="2400" b="1" dirty="0"/>
              <a:t>37%</a:t>
            </a:r>
          </a:p>
          <a:p>
            <a:pPr>
              <a:defRPr/>
            </a:pPr>
            <a:r>
              <a:rPr sz="2400" b="0" dirty="0" err="1"/>
              <a:t>Кафе</a:t>
            </a:r>
            <a:r>
              <a:rPr sz="2400" b="0" dirty="0"/>
              <a:t> - </a:t>
            </a:r>
            <a:r>
              <a:rPr sz="2400" b="1" dirty="0"/>
              <a:t>68%</a:t>
            </a:r>
          </a:p>
          <a:p>
            <a:pPr>
              <a:defRPr/>
            </a:pPr>
            <a:r>
              <a:rPr sz="2400" b="0" dirty="0" err="1"/>
              <a:t>Рестораны</a:t>
            </a:r>
            <a:r>
              <a:rPr sz="2400" b="0" dirty="0"/>
              <a:t> -</a:t>
            </a:r>
            <a:r>
              <a:rPr sz="2400" b="1" dirty="0"/>
              <a:t> 84%</a:t>
            </a:r>
          </a:p>
        </p:txBody>
      </p:sp>
      <p:sp>
        <p:nvSpPr>
          <p:cNvPr id="1625401920" name="TextBox 1625401919"/>
          <p:cNvSpPr txBox="1"/>
          <p:nvPr/>
        </p:nvSpPr>
        <p:spPr bwMode="auto">
          <a:xfrm>
            <a:off x="434641" y="3753920"/>
            <a:ext cx="8113824" cy="2215607"/>
          </a:xfrm>
          <a:prstGeom prst="rect">
            <a:avLst/>
          </a:prstGeom>
          <a:noFill/>
        </p:spPr>
        <p:txBody>
          <a:bodyPr vertOverflow="overflow" horzOverflow="overflow" vert="horz" wrap="non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2400" dirty="0" err="1"/>
              <a:t>На</a:t>
            </a:r>
            <a:r>
              <a:rPr sz="2400" dirty="0"/>
              <a:t> </a:t>
            </a:r>
            <a:r>
              <a:rPr sz="2400" dirty="0" err="1"/>
              <a:t>данный</a:t>
            </a:r>
            <a:r>
              <a:rPr sz="2400" dirty="0"/>
              <a:t> </a:t>
            </a:r>
            <a:r>
              <a:rPr sz="2400" dirty="0" err="1"/>
              <a:t>момент</a:t>
            </a:r>
            <a:r>
              <a:rPr sz="2400" dirty="0"/>
              <a:t> </a:t>
            </a:r>
            <a:r>
              <a:rPr sz="2400" dirty="0" err="1"/>
              <a:t>мы</a:t>
            </a:r>
            <a:r>
              <a:rPr sz="2400" dirty="0"/>
              <a:t> </a:t>
            </a:r>
            <a:r>
              <a:rPr sz="2400" dirty="0" err="1"/>
              <a:t>имеем</a:t>
            </a:r>
            <a:r>
              <a:rPr sz="2400" dirty="0"/>
              <a:t> </a:t>
            </a:r>
            <a:r>
              <a:rPr sz="2400" dirty="0" err="1"/>
              <a:t>выход</a:t>
            </a:r>
            <a:r>
              <a:rPr sz="2400" dirty="0"/>
              <a:t> </a:t>
            </a:r>
            <a:r>
              <a:rPr sz="2400" dirty="0" err="1"/>
              <a:t>для</a:t>
            </a:r>
            <a:r>
              <a:rPr sz="2400" dirty="0"/>
              <a:t> </a:t>
            </a:r>
            <a:r>
              <a:rPr sz="2400" dirty="0" err="1"/>
              <a:t>дальнейшего</a:t>
            </a:r>
            <a:r>
              <a:rPr sz="2400" dirty="0"/>
              <a:t> </a:t>
            </a:r>
            <a:endParaRPr lang="ru-RU" sz="2400" dirty="0" smtClean="0"/>
          </a:p>
          <a:p>
            <a:pPr>
              <a:defRPr/>
            </a:pPr>
            <a:r>
              <a:rPr sz="2400" dirty="0" err="1" smtClean="0"/>
              <a:t>сотрудничества</a:t>
            </a:r>
            <a:r>
              <a:rPr sz="2400" dirty="0" smtClean="0"/>
              <a:t> </a:t>
            </a:r>
            <a:r>
              <a:rPr sz="2400" dirty="0" err="1"/>
              <a:t>на</a:t>
            </a:r>
            <a:r>
              <a:rPr sz="2400" dirty="0"/>
              <a:t> </a:t>
            </a:r>
            <a:r>
              <a:rPr sz="2400" dirty="0" err="1"/>
              <a:t>такие</a:t>
            </a:r>
            <a:r>
              <a:rPr sz="2400" dirty="0"/>
              <a:t> </a:t>
            </a:r>
            <a:r>
              <a:rPr sz="2400" dirty="0" err="1"/>
              <a:t>компании</a:t>
            </a:r>
            <a:r>
              <a:rPr sz="2400" dirty="0"/>
              <a:t> </a:t>
            </a:r>
            <a:r>
              <a:rPr sz="2400" dirty="0" err="1"/>
              <a:t>как</a:t>
            </a:r>
            <a:r>
              <a:rPr sz="2400" dirty="0"/>
              <a:t>:</a:t>
            </a:r>
          </a:p>
          <a:p>
            <a:pPr marL="239821" indent="-239821">
              <a:buFont typeface="Arial"/>
              <a:buChar char="•"/>
              <a:defRPr/>
            </a:pPr>
            <a:r>
              <a:rPr sz="2400" dirty="0" err="1"/>
              <a:t>Русские</a:t>
            </a:r>
            <a:r>
              <a:rPr sz="2400" dirty="0"/>
              <a:t> </a:t>
            </a:r>
            <a:r>
              <a:rPr sz="2400" dirty="0" err="1"/>
              <a:t>блины</a:t>
            </a:r>
            <a:endParaRPr sz="2400" dirty="0"/>
          </a:p>
          <a:p>
            <a:pPr marL="239821" indent="-239821">
              <a:buFont typeface="Arial"/>
              <a:buChar char="•"/>
              <a:defRPr/>
            </a:pPr>
            <a:r>
              <a:rPr sz="2400" dirty="0"/>
              <a:t>33 </a:t>
            </a:r>
            <a:r>
              <a:rPr sz="2400" dirty="0" err="1"/>
              <a:t>пингвина</a:t>
            </a:r>
            <a:endParaRPr sz="2400" dirty="0"/>
          </a:p>
          <a:p>
            <a:pPr marL="239821" indent="-239821">
              <a:buFont typeface="Arial"/>
              <a:buChar char="•"/>
              <a:defRPr/>
            </a:pPr>
            <a:r>
              <a:rPr sz="2400" dirty="0" err="1"/>
              <a:t>Рестораны</a:t>
            </a:r>
            <a:r>
              <a:rPr sz="2400" dirty="0"/>
              <a:t> в </a:t>
            </a:r>
            <a:r>
              <a:rPr sz="2400" dirty="0" err="1"/>
              <a:t>Европе</a:t>
            </a:r>
            <a:endParaRPr sz="2400" dirty="0"/>
          </a:p>
          <a:p>
            <a:pPr marL="239821" indent="-239821">
              <a:buFont typeface="Arial"/>
              <a:buChar char="•"/>
              <a:defRPr/>
            </a:pPr>
            <a:r>
              <a:rPr sz="2400" dirty="0" err="1"/>
              <a:t>Множество</a:t>
            </a:r>
            <a:r>
              <a:rPr sz="2400" dirty="0"/>
              <a:t> </a:t>
            </a:r>
            <a:r>
              <a:rPr sz="2400" dirty="0" err="1"/>
              <a:t>точек</a:t>
            </a:r>
            <a:r>
              <a:rPr sz="2400" dirty="0"/>
              <a:t> </a:t>
            </a:r>
            <a:r>
              <a:rPr sz="2400" dirty="0" err="1"/>
              <a:t>на</a:t>
            </a:r>
            <a:r>
              <a:rPr sz="2400" dirty="0"/>
              <a:t> </a:t>
            </a:r>
            <a:r>
              <a:rPr sz="2400" dirty="0" err="1"/>
              <a:t>гастракорте</a:t>
            </a:r>
            <a:r>
              <a:rPr sz="2400" dirty="0"/>
              <a:t>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" name="Google Shape;218;p3"/>
          <p:cNvSpPr/>
          <p:nvPr/>
        </p:nvSpPr>
        <p:spPr bwMode="auto">
          <a:xfrm>
            <a:off x="-4" y="6200838"/>
            <a:ext cx="12192003" cy="672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218" name="Google Shape;218;p3"/>
          <p:cNvSpPr/>
          <p:nvPr/>
        </p:nvSpPr>
        <p:spPr bwMode="auto">
          <a:xfrm>
            <a:off x="-3" y="6367038"/>
            <a:ext cx="542400" cy="506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3" name="Google Shape;199;p1"/>
          <p:cNvSpPr/>
          <p:nvPr/>
        </p:nvSpPr>
        <p:spPr bwMode="auto">
          <a:xfrm>
            <a:off x="-6773" y="-34424"/>
            <a:ext cx="9625110" cy="98801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2" name="Google Shape;226;g1ed6ccaf3ae_0_9"/>
          <p:cNvSpPr/>
          <p:nvPr/>
        </p:nvSpPr>
        <p:spPr bwMode="auto">
          <a:xfrm>
            <a:off x="-10172" y="-34423"/>
            <a:ext cx="1268165" cy="988015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219" name="Google Shape;219;p3"/>
          <p:cNvSpPr txBox="1"/>
          <p:nvPr/>
        </p:nvSpPr>
        <p:spPr bwMode="auto">
          <a:xfrm>
            <a:off x="-6774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/>
            </a:pPr>
            <a:r>
              <a:rPr sz="1300" b="1" i="0" u="none" strike="noStrike" cap="none">
                <a:solidFill>
                  <a:schemeClr val="lt1"/>
                </a:solidFill>
                <a:latin typeface="Gilroy"/>
              </a:rPr>
              <a:t>9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7689508" y="6328998"/>
            <a:ext cx="1293923" cy="45238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5737182" y="6332211"/>
            <a:ext cx="1628775" cy="438149"/>
          </a:xfrm>
          <a:prstGeom prst="rect">
            <a:avLst/>
          </a:prstGeom>
        </p:spPr>
      </p:pic>
      <p:sp>
        <p:nvSpPr>
          <p:cNvPr id="24" name="Google Shape;315;g1ed6ccaf3ae_0_73"/>
          <p:cNvSpPr txBox="1"/>
          <p:nvPr/>
        </p:nvSpPr>
        <p:spPr bwMode="auto">
          <a:xfrm>
            <a:off x="1184586" y="-34424"/>
            <a:ext cx="10056900" cy="988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buClr>
                <a:srgbClr val="8F00FF"/>
              </a:buClr>
              <a:buSzPts val="3600"/>
              <a:buFont typeface="Raleway SemiBold"/>
              <a:buNone/>
              <a:defRPr/>
            </a:pPr>
            <a:r>
              <a:rPr lang="ru-RU" sz="5400" b="1" dirty="0">
                <a:solidFill>
                  <a:schemeClr val="bg1"/>
                </a:solidFill>
                <a:latin typeface="Gilroy"/>
                <a:ea typeface="Raleway"/>
                <a:cs typeface="Raleway"/>
              </a:rPr>
              <a:t>ТЕКУЩИЕ РЕЗУЛЬТАТЫ</a:t>
            </a:r>
            <a:endParaRPr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9247603" y="6252632"/>
            <a:ext cx="3226276" cy="54598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92228" y="57270"/>
            <a:ext cx="993357" cy="774003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9928532" y="57270"/>
            <a:ext cx="186441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Концепты</a:t>
            </a:r>
          </a:p>
          <a:p>
            <a:r>
              <a:rPr lang="ru-RU" sz="2800" dirty="0" smtClean="0"/>
              <a:t>сайта</a:t>
            </a:r>
            <a:endParaRPr lang="ru-RU" sz="2800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2187" y="1179207"/>
            <a:ext cx="2024798" cy="4810155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07851" y="1179206"/>
            <a:ext cx="2345521" cy="4813571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64238" y="1179206"/>
            <a:ext cx="2326845" cy="4815509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20625" y="1179206"/>
            <a:ext cx="2269243" cy="4810156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618337" y="1179206"/>
            <a:ext cx="2290262" cy="4810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49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" name="Google Shape;201;p1"/>
          <p:cNvSpPr/>
          <p:nvPr/>
        </p:nvSpPr>
        <p:spPr bwMode="auto">
          <a:xfrm>
            <a:off x="11342593" y="-3098"/>
            <a:ext cx="852932" cy="2817467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5D8E1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7" name="Google Shape;226;g1ed6ccaf3ae_0_9"/>
          <p:cNvSpPr/>
          <p:nvPr/>
        </p:nvSpPr>
        <p:spPr bwMode="auto">
          <a:xfrm>
            <a:off x="10971536" y="-18761"/>
            <a:ext cx="389159" cy="2817467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9" name="Google Shape;228;g1ed6ccaf3ae_0_9"/>
          <p:cNvSpPr/>
          <p:nvPr/>
        </p:nvSpPr>
        <p:spPr bwMode="auto">
          <a:xfrm>
            <a:off x="10971536" y="2784391"/>
            <a:ext cx="389159" cy="34164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  <a:defRPr/>
            </a:pPr>
            <a:endParaRPr sz="1800" b="0" i="0" u="none" strike="noStrike" cap="none">
              <a:solidFill>
                <a:schemeClr val="tx1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10" name="Google Shape;229;g1ed6ccaf3ae_0_9"/>
          <p:cNvSpPr/>
          <p:nvPr/>
        </p:nvSpPr>
        <p:spPr bwMode="auto">
          <a:xfrm>
            <a:off x="11358225" y="2789036"/>
            <a:ext cx="847391" cy="3416472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24" name="Google Shape;315;g1ed6ccaf3ae_0_73"/>
          <p:cNvSpPr txBox="1"/>
          <p:nvPr/>
        </p:nvSpPr>
        <p:spPr bwMode="auto">
          <a:xfrm>
            <a:off x="790167" y="9037"/>
            <a:ext cx="10056900" cy="988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algn="r">
              <a:buClr>
                <a:srgbClr val="8F00FF"/>
              </a:buClr>
              <a:buSzPts val="3600"/>
              <a:buFont typeface="Raleway SemiBold"/>
              <a:buNone/>
              <a:defRPr/>
            </a:pPr>
            <a:r>
              <a:rPr lang="ru-RU" sz="5400" b="1">
                <a:solidFill>
                  <a:schemeClr val="tx1"/>
                </a:solidFill>
                <a:latin typeface="Gilroy"/>
                <a:ea typeface="Raleway"/>
                <a:cs typeface="Raleway"/>
              </a:rPr>
              <a:t>ПЛАНЫ РАЗВИТИЯ</a:t>
            </a:r>
            <a:endParaRPr/>
          </a:p>
        </p:txBody>
      </p:sp>
      <p:sp>
        <p:nvSpPr>
          <p:cNvPr id="3" name="Google Shape;199;p1"/>
          <p:cNvSpPr/>
          <p:nvPr/>
        </p:nvSpPr>
        <p:spPr bwMode="auto">
          <a:xfrm>
            <a:off x="10971537" y="-34424"/>
            <a:ext cx="1220432" cy="99315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1070538" y="57270"/>
            <a:ext cx="993357" cy="774003"/>
          </a:xfrm>
          <a:prstGeom prst="rect">
            <a:avLst/>
          </a:prstGeom>
        </p:spPr>
      </p:pic>
      <p:sp>
        <p:nvSpPr>
          <p:cNvPr id="2" name="Google Shape;218;p3"/>
          <p:cNvSpPr/>
          <p:nvPr/>
        </p:nvSpPr>
        <p:spPr bwMode="auto">
          <a:xfrm>
            <a:off x="-4" y="6200838"/>
            <a:ext cx="12192003" cy="672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8" name="Google Shape;218;p3"/>
          <p:cNvSpPr/>
          <p:nvPr/>
        </p:nvSpPr>
        <p:spPr bwMode="auto">
          <a:xfrm>
            <a:off x="-3" y="6367038"/>
            <a:ext cx="542400" cy="506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11" name="Google Shape;219;p3"/>
          <p:cNvSpPr txBox="1"/>
          <p:nvPr/>
        </p:nvSpPr>
        <p:spPr bwMode="auto">
          <a:xfrm>
            <a:off x="11548086" y="6461951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/>
            </a:pPr>
            <a:r>
              <a:rPr>
                <a:solidFill>
                  <a:schemeClr val="bg1"/>
                </a:solidFill>
              </a:rPr>
              <a:t>10</a:t>
            </a:r>
            <a:endParaRPr sz="1300" b="1" i="0" u="none" strike="noStrike" cap="none">
              <a:solidFill>
                <a:schemeClr val="lt1"/>
              </a:solidFill>
              <a:latin typeface="Gilroy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2190834" y="6319214"/>
            <a:ext cx="1293923" cy="45238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238508" y="6322427"/>
            <a:ext cx="1628775" cy="438149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3748929" y="6242848"/>
            <a:ext cx="3226276" cy="545985"/>
          </a:xfrm>
          <a:prstGeom prst="rect">
            <a:avLst/>
          </a:prstGeom>
        </p:spPr>
      </p:pic>
      <p:graphicFrame>
        <p:nvGraphicFramePr>
          <p:cNvPr id="1394124272" name="Таблица 139412427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75483333"/>
              </p:ext>
            </p:extLst>
          </p:nvPr>
        </p:nvGraphicFramePr>
        <p:xfrm>
          <a:off x="753482" y="1068069"/>
          <a:ext cx="9885210" cy="4954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08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145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885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12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0774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>
                          <a:solidFill>
                            <a:schemeClr val="bg2"/>
                          </a:solidFill>
                        </a:rPr>
                        <a:t>Что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>
                          <a:solidFill>
                            <a:schemeClr val="bg2"/>
                          </a:solidFill>
                        </a:rPr>
                        <a:t>Сколько нужно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>
                          <a:solidFill>
                            <a:schemeClr val="bg2"/>
                          </a:solidFill>
                        </a:rPr>
                        <a:t>Методы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>
                          <a:solidFill>
                            <a:schemeClr val="bg2"/>
                          </a:solidFill>
                        </a:rPr>
                        <a:t>Сроки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316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>
                          <a:solidFill>
                            <a:schemeClr val="bg2"/>
                          </a:solidFill>
                        </a:rPr>
                        <a:t>создание платформы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>
                          <a:solidFill>
                            <a:schemeClr val="bg2"/>
                          </a:solidFill>
                        </a:rPr>
                        <a:t>1 млн.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400" b="0" i="0" u="none" strike="noStrike" cap="none" spc="0">
                          <a:solidFill>
                            <a:schemeClr val="bg2"/>
                          </a:solidFill>
                          <a:latin typeface="Arial"/>
                          <a:ea typeface="Arial"/>
                          <a:cs typeface="Arial"/>
                        </a:rPr>
                        <a:t>Анализ рынка, концепция и дизайн, разработка, тестирование, релиз</a:t>
                      </a:r>
                      <a:endParaRPr lang="en-US" sz="1400" b="0" i="0" u="none" strike="noStrike" cap="none" spc="0">
                        <a:solidFill>
                          <a:schemeClr val="bg2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dirty="0">
                          <a:solidFill>
                            <a:schemeClr val="bg2"/>
                          </a:solidFill>
                        </a:rPr>
                        <a:t>К 1.10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0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>
                          <a:solidFill>
                            <a:schemeClr val="bg2"/>
                          </a:solidFill>
                        </a:rPr>
                        <a:t>запуск рекламы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>
                          <a:solidFill>
                            <a:schemeClr val="bg2"/>
                          </a:solidFill>
                        </a:rPr>
                        <a:t>3 млн.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400" b="0" i="0" u="none" strike="noStrike" cap="none" spc="0">
                          <a:solidFill>
                            <a:schemeClr val="bg2"/>
                          </a:solidFill>
                          <a:latin typeface="Arial"/>
                          <a:ea typeface="Arial"/>
                          <a:cs typeface="Arial"/>
                        </a:rPr>
                        <a:t>Анализ целевой аудитории, оздание рекламного контента, выбор платформ для рекламы, распределение бюджета, мониторинг результатов</a:t>
                      </a:r>
                      <a:endParaRPr lang="en-US" sz="1400" b="0" i="0" u="none" strike="noStrike" cap="none" spc="0">
                        <a:solidFill>
                          <a:schemeClr val="bg2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dirty="0">
                          <a:solidFill>
                            <a:schemeClr val="bg2"/>
                          </a:solidFill>
                        </a:rPr>
                        <a:t>к </a:t>
                      </a:r>
                      <a:r>
                        <a:rPr dirty="0" smtClean="0">
                          <a:solidFill>
                            <a:schemeClr val="bg2"/>
                          </a:solidFill>
                        </a:rPr>
                        <a:t>1.</a:t>
                      </a:r>
                      <a:r>
                        <a:rPr lang="ru-RU" dirty="0" smtClean="0">
                          <a:solidFill>
                            <a:schemeClr val="bg2"/>
                          </a:solidFill>
                        </a:rPr>
                        <a:t>10</a:t>
                      </a:r>
                      <a:endParaRPr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858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>
                          <a:solidFill>
                            <a:schemeClr val="bg2"/>
                          </a:solidFill>
                        </a:rPr>
                        <a:t>Привлечение кампаний для сотрудничества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dirty="0">
                          <a:solidFill>
                            <a:schemeClr val="bg2"/>
                          </a:solidFill>
                        </a:rPr>
                        <a:t>1 </a:t>
                      </a:r>
                      <a:r>
                        <a:rPr dirty="0" err="1">
                          <a:solidFill>
                            <a:schemeClr val="bg2"/>
                          </a:solidFill>
                        </a:rPr>
                        <a:t>млн</a:t>
                      </a:r>
                      <a:r>
                        <a:rPr dirty="0">
                          <a:solidFill>
                            <a:schemeClr val="bg2"/>
                          </a:solidFill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400" b="0" i="0" u="none" strike="noStrike" cap="none" spc="0">
                          <a:solidFill>
                            <a:schemeClr val="bg2"/>
                          </a:solidFill>
                          <a:latin typeface="Arial"/>
                          <a:ea typeface="Arial"/>
                          <a:cs typeface="Arial"/>
                        </a:rPr>
                        <a:t>Анализ рынка, создание предложения, контакты с партнерами, подписание договоров, мониторинг результатов</a:t>
                      </a:r>
                      <a:endParaRPr lang="en-US" sz="1400" b="0" i="0" u="none" strike="noStrike" cap="none" spc="0">
                        <a:solidFill>
                          <a:schemeClr val="bg2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dirty="0">
                          <a:solidFill>
                            <a:schemeClr val="bg2"/>
                          </a:solidFill>
                        </a:rPr>
                        <a:t>к </a:t>
                      </a:r>
                      <a:r>
                        <a:rPr dirty="0" smtClean="0">
                          <a:solidFill>
                            <a:schemeClr val="bg2"/>
                          </a:solidFill>
                        </a:rPr>
                        <a:t>1.1</a:t>
                      </a:r>
                      <a:r>
                        <a:rPr lang="ru-RU" dirty="0" smtClean="0">
                          <a:solidFill>
                            <a:schemeClr val="bg2"/>
                          </a:solidFill>
                        </a:rPr>
                        <a:t>1</a:t>
                      </a:r>
                      <a:endParaRPr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858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>
                          <a:solidFill>
                            <a:schemeClr val="bg2"/>
                          </a:solidFill>
                        </a:rPr>
                        <a:t>Привлечение фермеров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>
                          <a:solidFill>
                            <a:schemeClr val="bg2"/>
                          </a:solidFill>
                        </a:rPr>
                        <a:t>500 тыс.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400" b="0" i="0" u="none" strike="noStrike" cap="none" spc="0">
                          <a:solidFill>
                            <a:schemeClr val="bg2"/>
                          </a:solidFill>
                          <a:latin typeface="Arial"/>
                          <a:ea typeface="Arial"/>
                          <a:cs typeface="Arial"/>
                        </a:rPr>
                        <a:t>Анализ рынка, создание предложения, контакты с фермерами, регистрация фермеров, мониторинг результатов</a:t>
                      </a:r>
                      <a:endParaRPr lang="en-US" sz="1400" b="0" i="0" u="none" strike="noStrike" cap="none" spc="0">
                        <a:solidFill>
                          <a:schemeClr val="bg2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dirty="0">
                          <a:solidFill>
                            <a:schemeClr val="bg2"/>
                          </a:solidFill>
                        </a:rPr>
                        <a:t>к </a:t>
                      </a:r>
                      <a:r>
                        <a:rPr dirty="0" smtClean="0">
                          <a:solidFill>
                            <a:schemeClr val="bg2"/>
                          </a:solidFill>
                        </a:rPr>
                        <a:t>1.1</a:t>
                      </a:r>
                      <a:r>
                        <a:rPr lang="ru-RU" dirty="0" smtClean="0">
                          <a:solidFill>
                            <a:schemeClr val="bg2"/>
                          </a:solidFill>
                        </a:rPr>
                        <a:t>1</a:t>
                      </a:r>
                      <a:endParaRPr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0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>
                          <a:solidFill>
                            <a:schemeClr val="bg2"/>
                          </a:solidFill>
                        </a:rPr>
                        <a:t>Создание логистического центра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>
                          <a:solidFill>
                            <a:schemeClr val="bg2"/>
                          </a:solidFill>
                        </a:rPr>
                        <a:t>2 млн.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400" b="0" i="0" u="none" strike="noStrike" cap="none" spc="0">
                          <a:solidFill>
                            <a:schemeClr val="bg2"/>
                          </a:solidFill>
                          <a:latin typeface="Arial"/>
                          <a:ea typeface="Arial"/>
                          <a:cs typeface="Arial"/>
                        </a:rPr>
                        <a:t>Анализ логистики, выбор логистического партнера</a:t>
                      </a:r>
                      <a:endParaRPr lang="en-US" sz="1400" b="0" i="0" u="none" strike="noStrike" cap="none" spc="0">
                        <a:solidFill>
                          <a:schemeClr val="bg2"/>
                        </a:solidFill>
                        <a:latin typeface="Arial"/>
                        <a:cs typeface="Arial"/>
                      </a:endParaRPr>
                    </a:p>
                    <a:p>
                      <a:pPr>
                        <a:defRPr/>
                      </a:pPr>
                      <a:r>
                        <a:rPr lang="en-US" sz="1400" b="0" i="0" u="none" strike="noStrike" cap="none" spc="0">
                          <a:solidFill>
                            <a:schemeClr val="bg2"/>
                          </a:solidFill>
                          <a:latin typeface="Arial"/>
                          <a:ea typeface="Arial"/>
                          <a:cs typeface="Arial"/>
                        </a:rPr>
                        <a:t>Создание логистического центра, тестирование логистики, релиз логистики</a:t>
                      </a:r>
                      <a:endParaRPr lang="en-US" sz="1400" b="0" i="0" u="none" strike="noStrike" cap="none" spc="0">
                        <a:solidFill>
                          <a:schemeClr val="bg2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>
                          <a:solidFill>
                            <a:schemeClr val="bg2"/>
                          </a:solidFill>
                        </a:rPr>
                        <a:t>через 3 года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3858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>
                          <a:solidFill>
                            <a:schemeClr val="bg2"/>
                          </a:solidFill>
                        </a:rPr>
                        <a:t>расширение команды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>
                          <a:solidFill>
                            <a:schemeClr val="bg2"/>
                          </a:solidFill>
                        </a:rPr>
                        <a:t>1 млн.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400" b="0" i="0" u="none" strike="noStrike" cap="none" spc="0">
                          <a:solidFill>
                            <a:schemeClr val="bg2"/>
                          </a:solidFill>
                          <a:latin typeface="Arial"/>
                          <a:ea typeface="Arial"/>
                          <a:cs typeface="Arial"/>
                        </a:rPr>
                        <a:t>Анализ потребностей, выбор кандидатов, создание вакансий, тестирование кандидатов, расширение команды</a:t>
                      </a:r>
                      <a:endParaRPr lang="en-US" sz="1400" b="0" i="0" u="none" strike="noStrike" cap="none" spc="0">
                        <a:solidFill>
                          <a:schemeClr val="bg2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dirty="0" err="1">
                          <a:solidFill>
                            <a:schemeClr val="bg2"/>
                          </a:solidFill>
                        </a:rPr>
                        <a:t>через</a:t>
                      </a:r>
                      <a:r>
                        <a:rPr dirty="0">
                          <a:solidFill>
                            <a:schemeClr val="bg2"/>
                          </a:solidFill>
                        </a:rPr>
                        <a:t> </a:t>
                      </a:r>
                      <a:r>
                        <a:rPr dirty="0" err="1">
                          <a:solidFill>
                            <a:schemeClr val="bg2"/>
                          </a:solidFill>
                        </a:rPr>
                        <a:t>год</a:t>
                      </a:r>
                      <a:endParaRPr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" name="Google Shape;218;p3"/>
          <p:cNvSpPr/>
          <p:nvPr/>
        </p:nvSpPr>
        <p:spPr bwMode="auto">
          <a:xfrm>
            <a:off x="-4" y="6200838"/>
            <a:ext cx="12192003" cy="672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218" name="Google Shape;218;p3"/>
          <p:cNvSpPr/>
          <p:nvPr/>
        </p:nvSpPr>
        <p:spPr bwMode="auto">
          <a:xfrm>
            <a:off x="-3" y="6367038"/>
            <a:ext cx="542400" cy="506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3" name="Google Shape;199;p1"/>
          <p:cNvSpPr/>
          <p:nvPr/>
        </p:nvSpPr>
        <p:spPr bwMode="auto">
          <a:xfrm>
            <a:off x="-6773" y="-34424"/>
            <a:ext cx="12198773" cy="98801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2" name="Google Shape;226;g1ed6ccaf3ae_0_9"/>
          <p:cNvSpPr/>
          <p:nvPr/>
        </p:nvSpPr>
        <p:spPr bwMode="auto">
          <a:xfrm>
            <a:off x="-10171" y="-34423"/>
            <a:ext cx="1284789" cy="988015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219" name="Google Shape;219;p3"/>
          <p:cNvSpPr txBox="1"/>
          <p:nvPr/>
        </p:nvSpPr>
        <p:spPr bwMode="auto">
          <a:xfrm>
            <a:off x="-6774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/>
            </a:pPr>
            <a:r>
              <a:rPr>
                <a:solidFill>
                  <a:schemeClr val="bg1"/>
                </a:solidFill>
              </a:rPr>
              <a:t>11</a:t>
            </a:r>
            <a:endParaRPr sz="1300" b="1" i="0" u="none" strike="noStrike" cap="none">
              <a:solidFill>
                <a:schemeClr val="bg1"/>
              </a:solidFill>
              <a:latin typeface="Gilroy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7689508" y="6328998"/>
            <a:ext cx="1293923" cy="45238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5737182" y="6332211"/>
            <a:ext cx="1628775" cy="438149"/>
          </a:xfrm>
          <a:prstGeom prst="rect">
            <a:avLst/>
          </a:prstGeom>
        </p:spPr>
      </p:pic>
      <p:sp>
        <p:nvSpPr>
          <p:cNvPr id="24" name="Google Shape;315;g1ed6ccaf3ae_0_73"/>
          <p:cNvSpPr txBox="1"/>
          <p:nvPr/>
        </p:nvSpPr>
        <p:spPr bwMode="auto">
          <a:xfrm>
            <a:off x="1523119" y="-53425"/>
            <a:ext cx="10215589" cy="988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buClr>
                <a:srgbClr val="8F00FF"/>
              </a:buClr>
              <a:buSzPts val="3600"/>
              <a:buFont typeface="Raleway SemiBold"/>
              <a:buNone/>
              <a:defRPr/>
            </a:pPr>
            <a:r>
              <a:rPr lang="ru-RU" sz="5400" b="1">
                <a:solidFill>
                  <a:schemeClr val="bg1"/>
                </a:solidFill>
                <a:latin typeface="Gilroy"/>
                <a:ea typeface="Raleway"/>
                <a:cs typeface="Raleway"/>
              </a:rPr>
              <a:t>КОМАНДА СТАРТАПА</a:t>
            </a:r>
            <a:endParaRPr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9247603" y="6252632"/>
            <a:ext cx="3226276" cy="54598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92228" y="57270"/>
            <a:ext cx="993357" cy="774003"/>
          </a:xfrm>
          <a:prstGeom prst="rect">
            <a:avLst/>
          </a:prstGeom>
        </p:spPr>
      </p:pic>
      <p:pic>
        <p:nvPicPr>
          <p:cNvPr id="207585607" name="Рисунок 207585606"/>
          <p:cNvPicPr>
            <a:picLocks noChangeAspect="1"/>
          </p:cNvPicPr>
          <p:nvPr/>
        </p:nvPicPr>
        <p:blipFill>
          <a:blip r:embed="rId7"/>
          <a:srcRect l="22107" t="16217" r="20201"/>
          <a:stretch/>
        </p:blipFill>
        <p:spPr bwMode="auto">
          <a:xfrm>
            <a:off x="4130777" y="1073667"/>
            <a:ext cx="2433673" cy="2355333"/>
          </a:xfrm>
          <a:prstGeom prst="rect">
            <a:avLst/>
          </a:prstGeom>
        </p:spPr>
      </p:pic>
      <p:sp>
        <p:nvSpPr>
          <p:cNvPr id="1870329142" name="TextBox 1870329141"/>
          <p:cNvSpPr txBox="1"/>
          <p:nvPr/>
        </p:nvSpPr>
        <p:spPr bwMode="auto">
          <a:xfrm>
            <a:off x="6572116" y="1820207"/>
            <a:ext cx="1888172" cy="57948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1600" dirty="0" err="1"/>
              <a:t>Ефименко</a:t>
            </a:r>
            <a:r>
              <a:rPr sz="1600" dirty="0"/>
              <a:t> </a:t>
            </a:r>
            <a:r>
              <a:rPr sz="1600" dirty="0" err="1"/>
              <a:t>Александр</a:t>
            </a:r>
            <a:endParaRPr sz="1600" dirty="0"/>
          </a:p>
        </p:txBody>
      </p:sp>
      <p:pic>
        <p:nvPicPr>
          <p:cNvPr id="1186114379" name="Рисунок 1186114378"/>
          <p:cNvPicPr>
            <a:picLocks noChangeAspect="1"/>
          </p:cNvPicPr>
          <p:nvPr/>
        </p:nvPicPr>
        <p:blipFill>
          <a:blip r:embed="rId8"/>
          <a:srcRect t="10416" b="16250"/>
          <a:stretch/>
        </p:blipFill>
        <p:spPr bwMode="auto">
          <a:xfrm>
            <a:off x="4247434" y="3623436"/>
            <a:ext cx="2317016" cy="2256127"/>
          </a:xfrm>
          <a:prstGeom prst="rect">
            <a:avLst/>
          </a:prstGeom>
        </p:spPr>
      </p:pic>
      <p:sp>
        <p:nvSpPr>
          <p:cNvPr id="245078869" name="TextBox 245078868"/>
          <p:cNvSpPr txBox="1"/>
          <p:nvPr/>
        </p:nvSpPr>
        <p:spPr bwMode="auto">
          <a:xfrm>
            <a:off x="6564450" y="4010522"/>
            <a:ext cx="1702267" cy="57948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1600" dirty="0" err="1"/>
              <a:t>Бочаров</a:t>
            </a:r>
            <a:r>
              <a:rPr sz="1600" dirty="0"/>
              <a:t> </a:t>
            </a:r>
            <a:r>
              <a:rPr sz="1600" dirty="0" err="1"/>
              <a:t>Александр</a:t>
            </a:r>
            <a:endParaRPr sz="1600" dirty="0"/>
          </a:p>
        </p:txBody>
      </p:sp>
      <p:sp>
        <p:nvSpPr>
          <p:cNvPr id="783341942" name="TextBox 783341941"/>
          <p:cNvSpPr txBox="1"/>
          <p:nvPr/>
        </p:nvSpPr>
        <p:spPr bwMode="auto">
          <a:xfrm>
            <a:off x="10467665" y="1820206"/>
            <a:ext cx="1411704" cy="57948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1600" dirty="0"/>
              <a:t>Васильченко </a:t>
            </a:r>
            <a:r>
              <a:rPr sz="1600" dirty="0" err="1"/>
              <a:t>Виктория</a:t>
            </a:r>
            <a:endParaRPr dirty="0"/>
          </a:p>
        </p:txBody>
      </p:sp>
      <p:sp>
        <p:nvSpPr>
          <p:cNvPr id="1681693202" name="TextBox 1681693201"/>
          <p:cNvSpPr txBox="1"/>
          <p:nvPr/>
        </p:nvSpPr>
        <p:spPr bwMode="auto">
          <a:xfrm>
            <a:off x="2596241" y="4010522"/>
            <a:ext cx="1543795" cy="57948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lang="en-US" sz="1600" b="0" i="0" u="none" strike="noStrike" cap="none" spc="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Игорь</a:t>
            </a:r>
            <a:r>
              <a:rPr lang="en-US" sz="1600" b="0" i="0" u="none" strike="noStrike" cap="none" spc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600" b="0" i="0" u="none" strike="noStrike" cap="none" spc="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Карпенко</a:t>
            </a:r>
            <a:endParaRPr sz="1600" dirty="0"/>
          </a:p>
        </p:txBody>
      </p:sp>
      <p:sp>
        <p:nvSpPr>
          <p:cNvPr id="1375570402" name="TextBox 1375570401"/>
          <p:cNvSpPr txBox="1"/>
          <p:nvPr/>
        </p:nvSpPr>
        <p:spPr bwMode="auto">
          <a:xfrm>
            <a:off x="10409016" y="4010522"/>
            <a:ext cx="1915244" cy="57948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1600" dirty="0" err="1"/>
              <a:t>Андрей</a:t>
            </a:r>
            <a:r>
              <a:rPr sz="1600" dirty="0"/>
              <a:t> </a:t>
            </a:r>
            <a:r>
              <a:rPr lang="en-US" sz="1600" b="0" i="0" u="none" strike="noStrike" cap="none" spc="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Аллерборн</a:t>
            </a:r>
            <a:endParaRPr sz="1600" dirty="0"/>
          </a:p>
        </p:txBody>
      </p:sp>
      <p:pic>
        <p:nvPicPr>
          <p:cNvPr id="2066271574" name="Рисунок 2066271573"/>
          <p:cNvPicPr>
            <a:picLocks noChangeAspect="1"/>
          </p:cNvPicPr>
          <p:nvPr/>
        </p:nvPicPr>
        <p:blipFill>
          <a:blip r:embed="rId9"/>
          <a:srcRect t="5138" b="14722"/>
          <a:stretch/>
        </p:blipFill>
        <p:spPr bwMode="auto">
          <a:xfrm>
            <a:off x="451196" y="3623436"/>
            <a:ext cx="2103024" cy="2247120"/>
          </a:xfrm>
          <a:prstGeom prst="rect">
            <a:avLst/>
          </a:prstGeom>
        </p:spPr>
      </p:pic>
      <p:sp>
        <p:nvSpPr>
          <p:cNvPr id="476437305" name="TextBox 476437304"/>
          <p:cNvSpPr txBox="1"/>
          <p:nvPr/>
        </p:nvSpPr>
        <p:spPr bwMode="auto">
          <a:xfrm>
            <a:off x="2566228" y="1857313"/>
            <a:ext cx="2295524" cy="505267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lang="ru-RU" dirty="0" smtClean="0"/>
              <a:t>Ярослава</a:t>
            </a:r>
          </a:p>
          <a:p>
            <a:pPr>
              <a:defRPr/>
            </a:pPr>
            <a:r>
              <a:rPr lang="ru-RU" dirty="0" smtClean="0"/>
              <a:t>Гераськина</a:t>
            </a:r>
            <a:endParaRPr dirty="0"/>
          </a:p>
        </p:txBody>
      </p:sp>
      <p:pic>
        <p:nvPicPr>
          <p:cNvPr id="1995424462" name="Рисунок 1995424461"/>
          <p:cNvPicPr>
            <a:picLocks noChangeAspect="1"/>
          </p:cNvPicPr>
          <p:nvPr/>
        </p:nvPicPr>
        <p:blipFill>
          <a:blip r:embed="rId10"/>
          <a:srcRect l="13907" t="32085" r="12388" b="5694"/>
          <a:stretch/>
        </p:blipFill>
        <p:spPr bwMode="auto">
          <a:xfrm>
            <a:off x="8336469" y="3623436"/>
            <a:ext cx="2072547" cy="233284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92" r="6425" b="2535"/>
          <a:stretch/>
        </p:blipFill>
        <p:spPr>
          <a:xfrm>
            <a:off x="439615" y="1073667"/>
            <a:ext cx="2118947" cy="235533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12"/>
          <a:srcRect l="54064" t="29656" r="4489" b="35754"/>
          <a:stretch/>
        </p:blipFill>
        <p:spPr>
          <a:xfrm>
            <a:off x="8336469" y="1080834"/>
            <a:ext cx="2110244" cy="234816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" name="Google Shape;218;p3"/>
          <p:cNvSpPr/>
          <p:nvPr/>
        </p:nvSpPr>
        <p:spPr bwMode="auto">
          <a:xfrm>
            <a:off x="-4" y="6200838"/>
            <a:ext cx="12192003" cy="672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218" name="Google Shape;218;p3"/>
          <p:cNvSpPr/>
          <p:nvPr/>
        </p:nvSpPr>
        <p:spPr bwMode="auto">
          <a:xfrm>
            <a:off x="-3" y="6367038"/>
            <a:ext cx="542400" cy="506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3" name="Google Shape;199;p1"/>
          <p:cNvSpPr/>
          <p:nvPr/>
        </p:nvSpPr>
        <p:spPr bwMode="auto">
          <a:xfrm>
            <a:off x="-6774" y="-34424"/>
            <a:ext cx="12192003" cy="988015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219" name="Google Shape;219;p3"/>
          <p:cNvSpPr txBox="1"/>
          <p:nvPr/>
        </p:nvSpPr>
        <p:spPr bwMode="auto">
          <a:xfrm>
            <a:off x="-6774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/>
            </a:pPr>
            <a:r>
              <a:rPr>
                <a:solidFill>
                  <a:schemeClr val="bg1"/>
                </a:solidFill>
              </a:rPr>
              <a:t>12</a:t>
            </a:r>
            <a:endParaRPr sz="1300" b="1" i="0" u="none" strike="noStrike" cap="none">
              <a:solidFill>
                <a:schemeClr val="lt1"/>
              </a:solidFill>
              <a:latin typeface="Gilroy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7689508" y="6328998"/>
            <a:ext cx="1293923" cy="45238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5737182" y="6332211"/>
            <a:ext cx="1628775" cy="438149"/>
          </a:xfrm>
          <a:prstGeom prst="rect">
            <a:avLst/>
          </a:prstGeom>
        </p:spPr>
      </p:pic>
      <p:sp>
        <p:nvSpPr>
          <p:cNvPr id="24" name="Google Shape;315;g1ed6ccaf3ae_0_73"/>
          <p:cNvSpPr txBox="1"/>
          <p:nvPr/>
        </p:nvSpPr>
        <p:spPr bwMode="auto">
          <a:xfrm>
            <a:off x="1528805" y="-15812"/>
            <a:ext cx="10056900" cy="988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buClr>
                <a:srgbClr val="8F00FF"/>
              </a:buClr>
              <a:buSzPts val="3600"/>
              <a:buFont typeface="Raleway SemiBold"/>
              <a:buNone/>
              <a:defRPr/>
            </a:pPr>
            <a:r>
              <a:rPr lang="ru-RU" sz="5400" b="1">
                <a:solidFill>
                  <a:schemeClr val="bg1"/>
                </a:solidFill>
                <a:latin typeface="Gilroy"/>
                <a:ea typeface="Raleway"/>
                <a:cs typeface="Raleway"/>
              </a:rPr>
              <a:t>КОНТАКТЫ</a:t>
            </a:r>
            <a:endParaRPr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9247603" y="6252632"/>
            <a:ext cx="3226276" cy="545985"/>
          </a:xfrm>
          <a:prstGeom prst="rect">
            <a:avLst/>
          </a:prstGeom>
        </p:spPr>
      </p:pic>
      <p:sp>
        <p:nvSpPr>
          <p:cNvPr id="8" name="Google Shape;199;p1"/>
          <p:cNvSpPr/>
          <p:nvPr/>
        </p:nvSpPr>
        <p:spPr bwMode="auto">
          <a:xfrm>
            <a:off x="-6773" y="-34424"/>
            <a:ext cx="1220432" cy="99315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92228" y="57270"/>
            <a:ext cx="993357" cy="774003"/>
          </a:xfrm>
          <a:prstGeom prst="rect">
            <a:avLst/>
          </a:prstGeom>
        </p:spPr>
      </p:pic>
      <p:pic>
        <p:nvPicPr>
          <p:cNvPr id="1639142212" name="Рисунок 1639142211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271196" y="-971200"/>
            <a:ext cx="3939595" cy="7526392"/>
          </a:xfrm>
          <a:prstGeom prst="rect">
            <a:avLst/>
          </a:prstGeom>
        </p:spPr>
      </p:pic>
      <p:sp>
        <p:nvSpPr>
          <p:cNvPr id="1787597759" name="TextBox 1787597758"/>
          <p:cNvSpPr txBox="1"/>
          <p:nvPr/>
        </p:nvSpPr>
        <p:spPr bwMode="auto">
          <a:xfrm>
            <a:off x="271196" y="4687390"/>
            <a:ext cx="4728359" cy="146340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lang="en-US"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Лидер:</a:t>
            </a:r>
            <a:endParaRPr lang="en-US" sz="1800" b="0" i="0" u="none" strike="noStrike" cap="none" spc="0">
              <a:solidFill>
                <a:srgbClr val="000000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en-US"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Ефименко Александр </a:t>
            </a:r>
            <a:endParaRPr lang="en-US" sz="1800" b="0" i="0" u="none" strike="noStrike" cap="none" spc="0">
              <a:solidFill>
                <a:srgbClr val="000000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en-US"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https://leader-id.ru/users/4154493</a:t>
            </a:r>
          </a:p>
          <a:p>
            <a:pPr>
              <a:defRPr/>
            </a:pPr>
            <a:r>
              <a:rPr lang="en-US"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+79134853660</a:t>
            </a:r>
            <a:endParaRPr lang="en-US" sz="1800" b="0" i="0" u="none" strike="noStrike" cap="none" spc="0">
              <a:solidFill>
                <a:srgbClr val="000000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en-US"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sasha.efimenko.2006@bk.ru</a:t>
            </a:r>
            <a:endParaRPr sz="2000"/>
          </a:p>
        </p:txBody>
      </p:sp>
      <p:pic>
        <p:nvPicPr>
          <p:cNvPr id="1718586546" name="Рисунок 1718586545"/>
          <p:cNvPicPr>
            <a:picLocks noChangeAspect="1"/>
          </p:cNvPicPr>
          <p:nvPr/>
        </p:nvPicPr>
        <p:blipFill>
          <a:blip r:embed="rId8"/>
          <a:srcRect t="12485" b="7327"/>
          <a:stretch/>
        </p:blipFill>
        <p:spPr bwMode="auto">
          <a:xfrm>
            <a:off x="4277770" y="1405193"/>
            <a:ext cx="7474149" cy="449497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ПУТП">
      <a:dk1>
        <a:srgbClr val="8F00FF"/>
      </a:dk1>
      <a:lt1>
        <a:srgbClr val="FFFFFF"/>
      </a:lt1>
      <a:dk2>
        <a:srgbClr val="1B1B1B"/>
      </a:dk2>
      <a:lt2>
        <a:srgbClr val="B5D8E1"/>
      </a:lt2>
      <a:accent1>
        <a:srgbClr val="FD493D"/>
      </a:accent1>
      <a:accent2>
        <a:srgbClr val="FCAF17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Другая 6">
      <a:majorFont>
        <a:latin typeface="Gilroy"/>
        <a:ea typeface="Arial"/>
        <a:cs typeface="Arial"/>
      </a:majorFont>
      <a:minorFont>
        <a:latin typeface="Gilroy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ПУТП">
      <a:majorFont>
        <a:latin typeface="Gilroy"/>
        <a:ea typeface="Arial"/>
        <a:cs typeface="Arial"/>
      </a:majorFont>
      <a:minorFont>
        <a:latin typeface="Raleway SemiBold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81</TotalTime>
  <Words>2062</Words>
  <Application>Microsoft Office PowerPoint</Application>
  <DocSecurity>0</DocSecurity>
  <PresentationFormat>Широкоэкранный</PresentationFormat>
  <Paragraphs>275</Paragraphs>
  <Slides>13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6" baseType="lpstr">
      <vt:lpstr>Arial</vt:lpstr>
      <vt:lpstr>Söhne</vt:lpstr>
      <vt:lpstr>Times New Roman</vt:lpstr>
      <vt:lpstr>Helvetica Neue</vt:lpstr>
      <vt:lpstr>Liberation Sans</vt:lpstr>
      <vt:lpstr>Raleway</vt:lpstr>
      <vt:lpstr>Calibri</vt:lpstr>
      <vt:lpstr>Raleway SemiBold</vt:lpstr>
      <vt:lpstr>Gilroy</vt:lpstr>
      <vt:lpstr>Roboto</vt:lpstr>
      <vt:lpstr>Fira Sans Extra Condensed</vt:lpstr>
      <vt:lpstr>Jost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Юлия Сальникова</dc:creator>
  <cp:keywords/>
  <dc:description/>
  <cp:lastModifiedBy>Вика Васильченко</cp:lastModifiedBy>
  <cp:revision>134</cp:revision>
  <dcterms:modified xsi:type="dcterms:W3CDTF">2024-09-13T09:28:45Z</dcterms:modified>
  <cp:category/>
  <dc:identifier/>
  <cp:contentStatus/>
  <dc:language/>
  <cp:version/>
</cp:coreProperties>
</file>