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3" r:id="rId3"/>
    <p:sldId id="274" r:id="rId4"/>
    <p:sldId id="257" r:id="rId5"/>
    <p:sldId id="258" r:id="rId6"/>
    <p:sldId id="259" r:id="rId7"/>
    <p:sldId id="260" r:id="rId8"/>
    <p:sldId id="261" r:id="rId9"/>
    <p:sldId id="262" r:id="rId10"/>
    <p:sldId id="263" r:id="rId11"/>
    <p:sldId id="264" r:id="rId12"/>
    <p:sldId id="265" r:id="rId13"/>
    <p:sldId id="266" r:id="rId14"/>
    <p:sldId id="267" r:id="rId15"/>
    <p:sldId id="269" r:id="rId16"/>
    <p:sldId id="268" r:id="rId17"/>
    <p:sldId id="270" r:id="rId18"/>
    <p:sldId id="271" r:id="rId19"/>
    <p:sldId id="275" r:id="rId20"/>
    <p:sldId id="300" r:id="rId21"/>
    <p:sldId id="301" r:id="rId2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9266FF-E70C-408B-A117-0FE19825B1FC}" type="datetimeFigureOut">
              <a:rPr kumimoji="1" lang="ja-JP" altLang="en-US" smtClean="0"/>
              <a:t>2021/7/23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36284-93D3-41E7-BE20-608B3448EFB5}" type="slidenum">
              <a:rPr kumimoji="1" lang="ja-JP" altLang="en-US" smtClean="0"/>
              <a:t>‹#›</a:t>
            </a:fld>
            <a:endParaRPr kumimoji="1" lang="ja-JP" altLang="en-US"/>
          </a:p>
        </p:txBody>
      </p:sp>
    </p:spTree>
    <p:extLst>
      <p:ext uri="{BB962C8B-B14F-4D97-AF65-F5344CB8AC3E}">
        <p14:creationId xmlns:p14="http://schemas.microsoft.com/office/powerpoint/2010/main" val="9485775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PlaceHolder 1"/>
          <p:cNvSpPr>
            <a:spLocks noGrp="1" noRot="1" noChangeAspect="1"/>
          </p:cNvSpPr>
          <p:nvPr>
            <p:ph type="sldImg"/>
          </p:nvPr>
        </p:nvSpPr>
        <p:spPr>
          <a:xfrm>
            <a:off x="2757488" y="582613"/>
            <a:ext cx="5176837" cy="2913062"/>
          </a:xfrm>
          <a:prstGeom prst="rect">
            <a:avLst/>
          </a:prstGeom>
        </p:spPr>
      </p:sp>
      <p:sp>
        <p:nvSpPr>
          <p:cNvPr id="478" name="PlaceHolder 2"/>
          <p:cNvSpPr>
            <a:spLocks noGrp="1"/>
          </p:cNvSpPr>
          <p:nvPr>
            <p:ph type="body"/>
          </p:nvPr>
        </p:nvSpPr>
        <p:spPr>
          <a:xfrm>
            <a:off x="1069920" y="3692520"/>
            <a:ext cx="8552880" cy="3496680"/>
          </a:xfrm>
          <a:prstGeom prst="rect">
            <a:avLst/>
          </a:prstGeom>
        </p:spPr>
        <p:txBody>
          <a:bodyPr lIns="0" tIns="0" rIns="0" bIns="0">
            <a:normAutofit/>
          </a:bodyPr>
          <a:lstStyle/>
          <a:p>
            <a:endParaRPr lang="ru-RU" sz="2000" b="0" strike="noStrike" spc="-1">
              <a:latin typeface="Arial"/>
            </a:endParaRPr>
          </a:p>
        </p:txBody>
      </p:sp>
      <p:sp>
        <p:nvSpPr>
          <p:cNvPr id="479" name="CustomShape 3"/>
          <p:cNvSpPr/>
          <p:nvPr/>
        </p:nvSpPr>
        <p:spPr>
          <a:xfrm>
            <a:off x="6058080" y="7381800"/>
            <a:ext cx="4631760" cy="38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2A3E7CFC-0E7C-4E80-AD36-EACAC64217C3}" type="slidenum">
              <a:rPr lang="ru-RU" sz="1200" b="0" strike="noStrike" spc="-1">
                <a:solidFill>
                  <a:srgbClr val="000000"/>
                </a:solidFill>
                <a:latin typeface="+mn-lt"/>
                <a:ea typeface="+mn-ea"/>
              </a:rPr>
              <a:t>21</a:t>
            </a:fld>
            <a:endParaRPr lang="ru-RU"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111972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4674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300295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717634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384879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1594487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390333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521470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232016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3039361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665759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5245873" y="-1487251"/>
            <a:ext cx="8920128" cy="8345251"/>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542518" y="963084"/>
            <a:ext cx="5907497" cy="688378"/>
          </a:xfrm>
          <a:prstGeom prst="rect">
            <a:avLst/>
          </a:prstGeom>
        </p:spPr>
        <p:txBody>
          <a:bodyPr lIns="0" tIns="0" rIns="0" bIns="0"/>
          <a:lstStyle>
            <a:lvl1pPr marL="9622" indent="0">
              <a:buNone/>
              <a:tabLst/>
              <a:defRPr sz="1697"/>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542518" y="312349"/>
            <a:ext cx="5907497" cy="552175"/>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6558878" y="300663"/>
            <a:ext cx="3624848" cy="319230"/>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555211" y="277694"/>
            <a:ext cx="1160816" cy="431659"/>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542517" y="1783272"/>
            <a:ext cx="11178264" cy="4578735"/>
          </a:xfrm>
          <a:prstGeom prst="rect">
            <a:avLst/>
          </a:prstGeom>
        </p:spPr>
        <p:txBody>
          <a:bodyPr lIns="0" tIns="0" rIns="0" bIns="0"/>
          <a:lstStyle>
            <a:lvl1pPr marL="9622" indent="0">
              <a:buNone/>
              <a:tabLst/>
              <a:defRPr sz="1212"/>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8916621" y="6521037"/>
            <a:ext cx="2804160" cy="239981"/>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479443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AC233-D77D-4594-B807-12E3904A9A3F}" type="datetimeFigureOut">
              <a:rPr kumimoji="1" lang="ja-JP" altLang="en-US" smtClean="0"/>
              <a:t>2021/7/23</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96C57-D5CE-4B14-AA47-C104C4449EA7}" type="slidenum">
              <a:rPr kumimoji="1" lang="ja-JP" altLang="en-US" smtClean="0"/>
              <a:t>‹#›</a:t>
            </a:fld>
            <a:endParaRPr kumimoji="1" lang="ja-JP" altLang="en-US"/>
          </a:p>
        </p:txBody>
      </p:sp>
    </p:spTree>
    <p:extLst>
      <p:ext uri="{BB962C8B-B14F-4D97-AF65-F5344CB8AC3E}">
        <p14:creationId xmlns:p14="http://schemas.microsoft.com/office/powerpoint/2010/main" val="1074113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image" Target="../media/image22.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1.png"/><Relationship Id="rId5" Type="http://schemas.openxmlformats.org/officeDocument/2006/relationships/image" Target="../media/image14.png"/><Relationship Id="rId10" Type="http://schemas.openxmlformats.org/officeDocument/2006/relationships/image" Target="../media/image20.png"/><Relationship Id="rId4" Type="http://schemas.openxmlformats.org/officeDocument/2006/relationships/image" Target="../media/image13.jpeg"/><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ieeexplore.ieee.org/abstract/document/9396450"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ieeexplore.ieee.org/abstract/document/9396486?fbclid=IwAR1w29cdjeuhbSuUP7VGJqf6s2DUBkgdK5ig7wQbdBF5ycoFZWWUrjAKZhU" TargetMode="External"/><Relationship Id="rId7" Type="http://schemas.openxmlformats.org/officeDocument/2006/relationships/image" Target="../media/image26.w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wmf"/><Relationship Id="rId4" Type="http://schemas.openxmlformats.org/officeDocument/2006/relationships/hyperlink" Target="https://ieeexplore.ieee.org/abstract/document/9396450" TargetMode="External"/><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679316"/>
            <a:ext cx="9144000" cy="2387600"/>
          </a:xfrm>
        </p:spPr>
        <p:txBody>
          <a:bodyPr>
            <a:normAutofit fontScale="90000"/>
          </a:bodyPr>
          <a:lstStyle/>
          <a:p>
            <a:r>
              <a:rPr lang="en-US" altLang="ja-JP" dirty="0"/>
              <a:t>Emotional Voice Production</a:t>
            </a:r>
            <a:br>
              <a:rPr lang="ja-JP" altLang="ja-JP" dirty="0"/>
            </a:br>
            <a:endParaRPr kumimoji="1" lang="ja-JP" altLang="en-US" dirty="0"/>
          </a:p>
        </p:txBody>
      </p:sp>
      <p:sp>
        <p:nvSpPr>
          <p:cNvPr id="3" name="サブタイトル 2"/>
          <p:cNvSpPr>
            <a:spLocks noGrp="1"/>
          </p:cNvSpPr>
          <p:nvPr>
            <p:ph type="subTitle" idx="1"/>
          </p:nvPr>
        </p:nvSpPr>
        <p:spPr/>
        <p:txBody>
          <a:bodyPr/>
          <a:lstStyle/>
          <a:p>
            <a:r>
              <a:rPr kumimoji="1" lang="en-US" altLang="ja-JP" dirty="0"/>
              <a:t>Ian </a:t>
            </a:r>
            <a:r>
              <a:rPr kumimoji="1" lang="en-US" altLang="ja-JP" dirty="0" err="1"/>
              <a:t>Iakubchik</a:t>
            </a:r>
            <a:endParaRPr kumimoji="1" lang="en-US" altLang="ja-JP" dirty="0"/>
          </a:p>
          <a:p>
            <a:r>
              <a:rPr lang="en-US" altLang="ja-JP" dirty="0"/>
              <a:t>Anna </a:t>
            </a:r>
            <a:r>
              <a:rPr lang="en-US" altLang="ja-JP" dirty="0" err="1"/>
              <a:t>Iakubchik</a:t>
            </a:r>
            <a:endParaRPr lang="en-US" altLang="ja-JP" dirty="0"/>
          </a:p>
          <a:p>
            <a:r>
              <a:rPr kumimoji="1" lang="en-US" altLang="ja-JP" dirty="0"/>
              <a:t>Yuri </a:t>
            </a:r>
            <a:r>
              <a:rPr kumimoji="1" lang="en-US" altLang="ja-JP" dirty="0" err="1"/>
              <a:t>Lipin</a:t>
            </a:r>
            <a:endParaRPr kumimoji="1" lang="ja-JP" altLang="en-US" dirty="0"/>
          </a:p>
        </p:txBody>
      </p:sp>
    </p:spTree>
    <p:extLst>
      <p:ext uri="{BB962C8B-B14F-4D97-AF65-F5344CB8AC3E}">
        <p14:creationId xmlns:p14="http://schemas.microsoft.com/office/powerpoint/2010/main" val="812632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2D3A2F-5DC5-4F59-B2EB-55B3F9C3C985}"/>
              </a:ext>
            </a:extLst>
          </p:cNvPr>
          <p:cNvSpPr>
            <a:spLocks noGrp="1"/>
          </p:cNvSpPr>
          <p:nvPr>
            <p:ph type="title"/>
          </p:nvPr>
        </p:nvSpPr>
        <p:spPr/>
        <p:txBody>
          <a:bodyPr/>
          <a:lstStyle/>
          <a:p>
            <a:r>
              <a:rPr kumimoji="1" lang="en-US" altLang="ja-JP" dirty="0"/>
              <a:t>Overview</a:t>
            </a:r>
            <a:endParaRPr kumimoji="1" lang="ja-JP" altLang="en-US" dirty="0"/>
          </a:p>
        </p:txBody>
      </p:sp>
      <p:sp>
        <p:nvSpPr>
          <p:cNvPr id="3" name="コンテンツ プレースホルダー 2">
            <a:extLst>
              <a:ext uri="{FF2B5EF4-FFF2-40B4-BE49-F238E27FC236}">
                <a16:creationId xmlns:a16="http://schemas.microsoft.com/office/drawing/2014/main" id="{D827DD8E-374B-44E1-B9A1-D62F39956181}"/>
              </a:ext>
            </a:extLst>
          </p:cNvPr>
          <p:cNvSpPr>
            <a:spLocks noGrp="1"/>
          </p:cNvSpPr>
          <p:nvPr>
            <p:ph idx="1"/>
          </p:nvPr>
        </p:nvSpPr>
        <p:spPr/>
        <p:txBody>
          <a:bodyPr/>
          <a:lstStyle/>
          <a:p>
            <a:r>
              <a:rPr kumimoji="1" lang="en-US" altLang="ja-JP" dirty="0"/>
              <a:t>Robots can speak using Text-to-Speech (TTS) systems</a:t>
            </a:r>
          </a:p>
          <a:p>
            <a:pPr lvl="1"/>
            <a:r>
              <a:rPr lang="en-US" altLang="ja-JP" dirty="0"/>
              <a:t>One phrase is always pronounced the same way</a:t>
            </a:r>
          </a:p>
          <a:p>
            <a:pPr lvl="1"/>
            <a:r>
              <a:rPr kumimoji="1" lang="en-US" altLang="ja-JP" dirty="0"/>
              <a:t>No emotions</a:t>
            </a:r>
          </a:p>
          <a:p>
            <a:r>
              <a:rPr kumimoji="1" lang="en-US" altLang="ja-JP" dirty="0"/>
              <a:t>Humans convey much information in emotions </a:t>
            </a:r>
          </a:p>
          <a:p>
            <a:r>
              <a:rPr kumimoji="1" lang="en-US" altLang="ja-JP" dirty="0"/>
              <a:t>Our idea:</a:t>
            </a:r>
          </a:p>
          <a:p>
            <a:pPr lvl="1"/>
            <a:r>
              <a:rPr lang="en-US" altLang="ja-JP" dirty="0"/>
              <a:t>Develop a system to alter the intonation to represent the necessary emotions</a:t>
            </a:r>
          </a:p>
          <a:p>
            <a:pPr lvl="1"/>
            <a:r>
              <a:rPr lang="en-US" altLang="ja-JP" dirty="0"/>
              <a:t>An add-on to TTS</a:t>
            </a:r>
          </a:p>
          <a:p>
            <a:endParaRPr kumimoji="1" lang="ja-JP" altLang="en-US" dirty="0"/>
          </a:p>
        </p:txBody>
      </p:sp>
    </p:spTree>
    <p:extLst>
      <p:ext uri="{BB962C8B-B14F-4D97-AF65-F5344CB8AC3E}">
        <p14:creationId xmlns:p14="http://schemas.microsoft.com/office/powerpoint/2010/main" val="3324409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641047-22DE-4077-84A3-D3C5167FA089}"/>
              </a:ext>
            </a:extLst>
          </p:cNvPr>
          <p:cNvSpPr>
            <a:spLocks noGrp="1"/>
          </p:cNvSpPr>
          <p:nvPr>
            <p:ph type="title"/>
          </p:nvPr>
        </p:nvSpPr>
        <p:spPr/>
        <p:txBody>
          <a:bodyPr/>
          <a:lstStyle/>
          <a:p>
            <a:r>
              <a:rPr kumimoji="1" lang="en-US" altLang="ja-JP" dirty="0"/>
              <a:t>Current progress</a:t>
            </a:r>
            <a:endParaRPr kumimoji="1" lang="ja-JP" altLang="en-US" dirty="0"/>
          </a:p>
        </p:txBody>
      </p:sp>
      <p:sp>
        <p:nvSpPr>
          <p:cNvPr id="3" name="コンテンツ プレースホルダー 2">
            <a:extLst>
              <a:ext uri="{FF2B5EF4-FFF2-40B4-BE49-F238E27FC236}">
                <a16:creationId xmlns:a16="http://schemas.microsoft.com/office/drawing/2014/main" id="{5B1C1326-2E53-4062-AEE1-58072E0C7BC0}"/>
              </a:ext>
            </a:extLst>
          </p:cNvPr>
          <p:cNvSpPr>
            <a:spLocks noGrp="1"/>
          </p:cNvSpPr>
          <p:nvPr>
            <p:ph idx="1"/>
          </p:nvPr>
        </p:nvSpPr>
        <p:spPr/>
        <p:txBody>
          <a:bodyPr/>
          <a:lstStyle/>
          <a:p>
            <a:r>
              <a:rPr kumimoji="1" lang="en-US" altLang="ja-JP" dirty="0"/>
              <a:t>Successfully transferred the emotional information between two recordings of the same phase said by different people</a:t>
            </a:r>
          </a:p>
        </p:txBody>
      </p:sp>
    </p:spTree>
    <p:extLst>
      <p:ext uri="{BB962C8B-B14F-4D97-AF65-F5344CB8AC3E}">
        <p14:creationId xmlns:p14="http://schemas.microsoft.com/office/powerpoint/2010/main" val="2781415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Background</a:t>
            </a:r>
            <a:endParaRPr kumimoji="1" lang="ja-JP" altLang="en-US" dirty="0"/>
          </a:p>
        </p:txBody>
      </p:sp>
      <p:sp>
        <p:nvSpPr>
          <p:cNvPr id="3" name="コンテンツ プレースホルダー 2"/>
          <p:cNvSpPr>
            <a:spLocks noGrp="1"/>
          </p:cNvSpPr>
          <p:nvPr>
            <p:ph idx="1"/>
          </p:nvPr>
        </p:nvSpPr>
        <p:spPr/>
        <p:txBody>
          <a:bodyPr/>
          <a:lstStyle/>
          <a:p>
            <a:r>
              <a:rPr lang="en-US" altLang="ja-JP" dirty="0"/>
              <a:t>Emotion recognition: much progress</a:t>
            </a:r>
          </a:p>
          <a:p>
            <a:pPr lvl="1"/>
            <a:r>
              <a:rPr lang="en-US" altLang="ja-JP" dirty="0"/>
              <a:t>Artificial Neural Networks [1]</a:t>
            </a:r>
            <a:endParaRPr kumimoji="1" lang="en-US" altLang="ja-JP" dirty="0"/>
          </a:p>
          <a:p>
            <a:pPr lvl="1"/>
            <a:r>
              <a:rPr lang="en-US" altLang="ja-JP" dirty="0"/>
              <a:t>Hilbert envelopes [2]</a:t>
            </a:r>
            <a:endParaRPr kumimoji="1" lang="en-US" altLang="ja-JP" dirty="0"/>
          </a:p>
          <a:p>
            <a:r>
              <a:rPr lang="en-US" altLang="ja-JP" dirty="0"/>
              <a:t>Emotional speech production: not easy</a:t>
            </a:r>
            <a:endParaRPr kumimoji="1" lang="ja-JP" altLang="en-US" dirty="0"/>
          </a:p>
        </p:txBody>
      </p:sp>
    </p:spTree>
    <p:extLst>
      <p:ext uri="{BB962C8B-B14F-4D97-AF65-F5344CB8AC3E}">
        <p14:creationId xmlns:p14="http://schemas.microsoft.com/office/powerpoint/2010/main" val="2139150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Emotions</a:t>
            </a:r>
            <a:endParaRPr kumimoji="1" lang="ja-JP" altLang="en-US" dirty="0"/>
          </a:p>
        </p:txBody>
      </p:sp>
      <p:sp>
        <p:nvSpPr>
          <p:cNvPr id="3" name="コンテンツ プレースホルダー 2"/>
          <p:cNvSpPr>
            <a:spLocks noGrp="1"/>
          </p:cNvSpPr>
          <p:nvPr>
            <p:ph idx="1"/>
          </p:nvPr>
        </p:nvSpPr>
        <p:spPr>
          <a:xfrm>
            <a:off x="58189" y="1690688"/>
            <a:ext cx="12133811" cy="4486275"/>
          </a:xfrm>
        </p:spPr>
        <p:txBody>
          <a:bodyPr/>
          <a:lstStyle/>
          <a:p>
            <a:r>
              <a:rPr kumimoji="1" lang="en-US" altLang="ja-JP" dirty="0"/>
              <a:t>Developed to adapt more successfully to living conditions</a:t>
            </a:r>
          </a:p>
          <a:p>
            <a:r>
              <a:rPr lang="en-US" altLang="ja-JP" dirty="0"/>
              <a:t>Ekman (1970): several emotions are universal</a:t>
            </a:r>
            <a:br>
              <a:rPr lang="en-US" altLang="ja-JP" dirty="0"/>
            </a:br>
            <a:r>
              <a:rPr lang="en-US" altLang="ja-JP" dirty="0"/>
              <a:t>sadness, disgust, despise, contempt, surprise, joy</a:t>
            </a:r>
          </a:p>
          <a:p>
            <a:r>
              <a:rPr lang="en-US" altLang="ja-JP" dirty="0"/>
              <a:t>J. Russel’s 2-dimensional model: valence and arousal</a:t>
            </a:r>
          </a:p>
          <a:p>
            <a:r>
              <a:rPr lang="en-US" altLang="ja-JP" dirty="0" err="1"/>
              <a:t>Kiselyov</a:t>
            </a:r>
            <a:r>
              <a:rPr lang="en-US" altLang="ja-JP" dirty="0"/>
              <a:t> (2012): “cognitive emotion schemes” are used for emotion detection</a:t>
            </a:r>
            <a:endParaRPr kumimoji="1" lang="en-US" altLang="ja-JP" dirty="0"/>
          </a:p>
        </p:txBody>
      </p:sp>
      <p:sp>
        <p:nvSpPr>
          <p:cNvPr id="4" name="テキスト ボックス 3"/>
          <p:cNvSpPr txBox="1"/>
          <p:nvPr/>
        </p:nvSpPr>
        <p:spPr>
          <a:xfrm>
            <a:off x="324196" y="4779818"/>
            <a:ext cx="9335193" cy="1754326"/>
          </a:xfrm>
          <a:prstGeom prst="rect">
            <a:avLst/>
          </a:prstGeom>
          <a:noFill/>
        </p:spPr>
        <p:txBody>
          <a:bodyPr wrap="square" rtlCol="0">
            <a:spAutoFit/>
          </a:bodyPr>
          <a:lstStyle/>
          <a:p>
            <a:pPr lvl="0"/>
            <a:r>
              <a:rPr lang="en-US" altLang="ja-JP" dirty="0"/>
              <a:t>[1] A. </a:t>
            </a:r>
            <a:r>
              <a:rPr lang="en-US" altLang="ja-JP" dirty="0" err="1"/>
              <a:t>Minayev</a:t>
            </a:r>
            <a:r>
              <a:rPr lang="en-US" altLang="ja-JP" dirty="0"/>
              <a:t>, I. </a:t>
            </a:r>
            <a:r>
              <a:rPr lang="en-US" altLang="ja-JP" dirty="0" err="1"/>
              <a:t>Sartdinov</a:t>
            </a:r>
            <a:r>
              <a:rPr lang="en-US" altLang="ja-JP" dirty="0"/>
              <a:t>, V. </a:t>
            </a:r>
            <a:r>
              <a:rPr lang="en-US" altLang="ja-JP" dirty="0" err="1"/>
              <a:t>Kotlyarova</a:t>
            </a:r>
            <a:r>
              <a:rPr lang="en-US" altLang="ja-JP" dirty="0"/>
              <a:t>, “Using artificial intelligence for the problems of psychology”, “Modern view on science and education” </a:t>
            </a:r>
            <a:r>
              <a:rPr lang="en-US" altLang="ja-JP" dirty="0" err="1"/>
              <a:t>proceesings</a:t>
            </a:r>
            <a:r>
              <a:rPr lang="en-US" altLang="ja-JP" dirty="0"/>
              <a:t>, Moscow, published by “Pero|, 2020. (in Russian)</a:t>
            </a:r>
            <a:endParaRPr lang="ja-JP" altLang="ja-JP" dirty="0"/>
          </a:p>
          <a:p>
            <a:pPr lvl="0"/>
            <a:r>
              <a:rPr lang="en-US" altLang="ja-JP" dirty="0"/>
              <a:t>[2] Timofey </a:t>
            </a:r>
            <a:r>
              <a:rPr lang="en-US" altLang="ja-JP" dirty="0" err="1"/>
              <a:t>Alyoshin</a:t>
            </a:r>
            <a:r>
              <a:rPr lang="en-US" altLang="ja-JP" dirty="0"/>
              <a:t> “Emotion speech recognition with sound modulation theory functions”, Eurasian Union of Scientists vol. 4(25) 2016. (in Russian)</a:t>
            </a:r>
            <a:endParaRPr lang="ja-JP" altLang="ja-JP" dirty="0"/>
          </a:p>
          <a:p>
            <a:endParaRPr kumimoji="1" lang="ja-JP" altLang="en-US" dirty="0"/>
          </a:p>
        </p:txBody>
      </p:sp>
    </p:spTree>
    <p:extLst>
      <p:ext uri="{BB962C8B-B14F-4D97-AF65-F5344CB8AC3E}">
        <p14:creationId xmlns:p14="http://schemas.microsoft.com/office/powerpoint/2010/main" val="474713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Emotional voice reconstruction</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a:t>Multi-step process with a lot of uncertainty</a:t>
            </a:r>
          </a:p>
          <a:p>
            <a:r>
              <a:rPr lang="en-US" altLang="ja-JP" dirty="0"/>
              <a:t>We transfer the emotions from sound to sound (learning-by-analogy approach)</a:t>
            </a:r>
            <a:endParaRPr kumimoji="1" lang="ja-JP" altLang="en-US" dirty="0"/>
          </a:p>
        </p:txBody>
      </p:sp>
      <p:sp>
        <p:nvSpPr>
          <p:cNvPr id="4" name="テキスト ボックス 3"/>
          <p:cNvSpPr txBox="1"/>
          <p:nvPr/>
        </p:nvSpPr>
        <p:spPr>
          <a:xfrm>
            <a:off x="615142" y="5079076"/>
            <a:ext cx="10914611" cy="923330"/>
          </a:xfrm>
          <a:prstGeom prst="rect">
            <a:avLst/>
          </a:prstGeom>
          <a:noFill/>
        </p:spPr>
        <p:txBody>
          <a:bodyPr wrap="square" rtlCol="0">
            <a:spAutoFit/>
          </a:bodyPr>
          <a:lstStyle/>
          <a:p>
            <a:pPr lvl="0"/>
            <a:r>
              <a:rPr lang="en-US" altLang="ja-JP" dirty="0"/>
              <a:t>[3] V. </a:t>
            </a:r>
            <a:r>
              <a:rPr lang="en-US" altLang="ja-JP" dirty="0" err="1"/>
              <a:t>Kiselyov</a:t>
            </a:r>
            <a:r>
              <a:rPr lang="en-US" altLang="ja-JP" dirty="0"/>
              <a:t> “Automatic detection of emotions in speech”, Educational technologies, vol.3, 2012. (in Russian) </a:t>
            </a:r>
            <a:endParaRPr lang="ja-JP" altLang="ja-JP" dirty="0"/>
          </a:p>
          <a:p>
            <a:endParaRPr kumimoji="1" lang="ja-JP" altLang="en-US" dirty="0"/>
          </a:p>
        </p:txBody>
      </p:sp>
    </p:spTree>
    <p:extLst>
      <p:ext uri="{BB962C8B-B14F-4D97-AF65-F5344CB8AC3E}">
        <p14:creationId xmlns:p14="http://schemas.microsoft.com/office/powerpoint/2010/main" val="2641267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7368" y="103503"/>
            <a:ext cx="10148455" cy="917604"/>
          </a:xfrm>
        </p:spPr>
        <p:txBody>
          <a:bodyPr/>
          <a:lstStyle/>
          <a:p>
            <a:r>
              <a:rPr kumimoji="1" lang="en-US" altLang="ja-JP" dirty="0"/>
              <a:t>Source-filter model of speech production</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838200" y="1593983"/>
                <a:ext cx="11353800" cy="4351338"/>
              </a:xfrm>
            </p:spPr>
            <p:txBody>
              <a:bodyPr/>
              <a:lstStyle/>
              <a:p>
                <a:r>
                  <a:rPr kumimoji="1" lang="en-US" altLang="ja-JP" dirty="0"/>
                  <a:t>Source </a:t>
                </a:r>
                <a:r>
                  <a:rPr kumimoji="1" lang="en-US" altLang="ja-JP" i="1" dirty="0"/>
                  <a:t>h(t)</a:t>
                </a:r>
                <a:r>
                  <a:rPr kumimoji="1" lang="en-US" altLang="ja-JP" dirty="0"/>
                  <a:t> (vocal cords </a:t>
                </a:r>
                <a:r>
                  <a:rPr kumimoji="1" lang="en-US" altLang="ja-JP" dirty="0" err="1"/>
                  <a:t>vibration+noise</a:t>
                </a:r>
                <a:r>
                  <a:rPr kumimoji="1" lang="en-US" altLang="ja-JP" dirty="0"/>
                  <a:t>)*Filter </a:t>
                </a:r>
                <a:r>
                  <a:rPr kumimoji="1" lang="en-US" altLang="ja-JP" i="1" dirty="0"/>
                  <a:t>x(t)  </a:t>
                </a:r>
                <a:r>
                  <a:rPr kumimoji="1" lang="en-US" altLang="ja-JP" dirty="0"/>
                  <a:t>(vocal tract)</a:t>
                </a:r>
              </a:p>
              <a:p>
                <a:pPr marL="0" indent="0">
                  <a:buNone/>
                </a:pPr>
                <a14:m>
                  <m:oMath xmlns:m="http://schemas.openxmlformats.org/officeDocument/2006/math">
                    <m:r>
                      <a:rPr lang="en-US" altLang="ja-JP" b="0" i="1" smtClean="0">
                        <a:latin typeface="Cambria Math" panose="02040503050406030204" pitchFamily="18" charset="0"/>
                      </a:rPr>
                      <m:t>                                             </m:t>
                    </m:r>
                    <m:r>
                      <a:rPr lang="en-US" altLang="ja-JP" i="1">
                        <a:latin typeface="Cambria Math" panose="02040503050406030204" pitchFamily="18" charset="0"/>
                      </a:rPr>
                      <m:t>𝑦</m:t>
                    </m:r>
                    <m:d>
                      <m:dPr>
                        <m:ctrlPr>
                          <a:rPr lang="ja-JP" altLang="ja-JP" i="1">
                            <a:latin typeface="Cambria Math" panose="02040503050406030204" pitchFamily="18" charset="0"/>
                          </a:rPr>
                        </m:ctrlPr>
                      </m:dPr>
                      <m:e>
                        <m:r>
                          <a:rPr lang="en-US" altLang="ja-JP" i="1">
                            <a:latin typeface="Cambria Math" panose="02040503050406030204" pitchFamily="18" charset="0"/>
                          </a:rPr>
                          <m:t>𝑡</m:t>
                        </m:r>
                      </m:e>
                    </m:d>
                    <m:r>
                      <a:rPr lang="en-US" altLang="ja-JP">
                        <a:latin typeface="Cambria Math" panose="02040503050406030204" pitchFamily="18" charset="0"/>
                      </a:rPr>
                      <m:t>=</m:t>
                    </m:r>
                    <m:r>
                      <a:rPr lang="en-US" altLang="ja-JP" i="1">
                        <a:latin typeface="Cambria Math" panose="02040503050406030204" pitchFamily="18" charset="0"/>
                      </a:rPr>
                      <m:t>h</m:t>
                    </m:r>
                    <m:d>
                      <m:dPr>
                        <m:ctrlPr>
                          <a:rPr lang="ja-JP" altLang="ja-JP" i="1">
                            <a:latin typeface="Cambria Math" panose="02040503050406030204" pitchFamily="18" charset="0"/>
                          </a:rPr>
                        </m:ctrlPr>
                      </m:dPr>
                      <m:e>
                        <m:r>
                          <a:rPr lang="en-US" altLang="ja-JP" i="1">
                            <a:latin typeface="Cambria Math" panose="02040503050406030204" pitchFamily="18" charset="0"/>
                          </a:rPr>
                          <m:t>𝑡</m:t>
                        </m:r>
                      </m:e>
                    </m:d>
                    <m:r>
                      <a:rPr lang="en-US" altLang="ja-JP" i="1">
                        <a:latin typeface="Cambria Math" panose="02040503050406030204" pitchFamily="18" charset="0"/>
                      </a:rPr>
                      <m:t>∗</m:t>
                    </m:r>
                    <m:r>
                      <a:rPr lang="en-US" altLang="ja-JP" i="1">
                        <a:latin typeface="Cambria Math" panose="02040503050406030204" pitchFamily="18" charset="0"/>
                      </a:rPr>
                      <m:t>𝑥</m:t>
                    </m:r>
                    <m:r>
                      <a:rPr lang="en-US" altLang="ja-JP" i="1">
                        <a:latin typeface="Cambria Math" panose="02040503050406030204" pitchFamily="18" charset="0"/>
                      </a:rPr>
                      <m:t>(</m:t>
                    </m:r>
                    <m:r>
                      <a:rPr lang="en-US" altLang="ja-JP" i="1">
                        <a:latin typeface="Cambria Math" panose="02040503050406030204" pitchFamily="18" charset="0"/>
                      </a:rPr>
                      <m:t>𝑡</m:t>
                    </m:r>
                    <m:r>
                      <a:rPr lang="en-US" altLang="ja-JP" i="1">
                        <a:latin typeface="Cambria Math" panose="02040503050406030204" pitchFamily="18" charset="0"/>
                      </a:rPr>
                      <m:t>)</m:t>
                    </m:r>
                  </m:oMath>
                </a14:m>
                <a:r>
                  <a:rPr kumimoji="1" lang="en-US" altLang="ja-JP" dirty="0"/>
                  <a:t>  (1)</a:t>
                </a:r>
              </a:p>
              <a:p>
                <a:pPr marL="0" indent="0">
                  <a:buNone/>
                </a:pPr>
                <a:r>
                  <a:rPr lang="en-US" altLang="ja-JP" dirty="0"/>
                  <a:t>					(* denotes convolution)</a:t>
                </a:r>
                <a:endParaRPr kumimoji="1" lang="en-US" altLang="ja-JP" dirty="0"/>
              </a:p>
              <a:p>
                <a:r>
                  <a:rPr lang="en-US" altLang="ja-JP" dirty="0"/>
                  <a:t>Fourier transform: </a:t>
                </a:r>
                <a14:m>
                  <m:oMath xmlns:m="http://schemas.openxmlformats.org/officeDocument/2006/math">
                    <m:r>
                      <a:rPr lang="en-US" altLang="ja-JP" i="1">
                        <a:latin typeface="Cambria Math" panose="02040503050406030204" pitchFamily="18" charset="0"/>
                      </a:rPr>
                      <m:t>𝑌</m:t>
                    </m:r>
                    <m:d>
                      <m:dPr>
                        <m:ctrlPr>
                          <a:rPr lang="ja-JP" altLang="ja-JP" i="1">
                            <a:latin typeface="Cambria Math" panose="02040503050406030204" pitchFamily="18" charset="0"/>
                          </a:rPr>
                        </m:ctrlPr>
                      </m:dPr>
                      <m:e>
                        <m:r>
                          <a:rPr lang="el-GR" altLang="ja-JP" i="1">
                            <a:latin typeface="Cambria Math" panose="02040503050406030204" pitchFamily="18" charset="0"/>
                          </a:rPr>
                          <m:t>𝜔</m:t>
                        </m:r>
                      </m:e>
                    </m:d>
                    <m:r>
                      <a:rPr lang="en-US" altLang="ja-JP">
                        <a:latin typeface="Cambria Math" panose="02040503050406030204" pitchFamily="18" charset="0"/>
                      </a:rPr>
                      <m:t>=</m:t>
                    </m:r>
                    <m:r>
                      <a:rPr lang="en-US" altLang="ja-JP" i="1">
                        <a:latin typeface="Cambria Math" panose="02040503050406030204" pitchFamily="18" charset="0"/>
                      </a:rPr>
                      <m:t>𝐻</m:t>
                    </m:r>
                    <m:d>
                      <m:dPr>
                        <m:ctrlPr>
                          <a:rPr lang="ja-JP" altLang="ja-JP" i="1">
                            <a:latin typeface="Cambria Math" panose="02040503050406030204" pitchFamily="18" charset="0"/>
                          </a:rPr>
                        </m:ctrlPr>
                      </m:dPr>
                      <m:e>
                        <m:r>
                          <a:rPr lang="en-US" altLang="ja-JP" i="1">
                            <a:latin typeface="Cambria Math" panose="02040503050406030204" pitchFamily="18" charset="0"/>
                          </a:rPr>
                          <m:t>𝜔</m:t>
                        </m:r>
                      </m:e>
                    </m:d>
                    <m:r>
                      <a:rPr lang="en-US" altLang="ja-JP" i="1">
                        <a:latin typeface="Cambria Math" panose="02040503050406030204" pitchFamily="18" charset="0"/>
                      </a:rPr>
                      <m:t>∗</m:t>
                    </m:r>
                    <m:r>
                      <a:rPr lang="en-US" altLang="ja-JP" i="1">
                        <a:latin typeface="Cambria Math" panose="02040503050406030204" pitchFamily="18" charset="0"/>
                      </a:rPr>
                      <m:t>𝑋</m:t>
                    </m:r>
                    <m:r>
                      <a:rPr lang="en-US" altLang="ja-JP" i="1">
                        <a:latin typeface="Cambria Math" panose="02040503050406030204" pitchFamily="18" charset="0"/>
                      </a:rPr>
                      <m:t>(</m:t>
                    </m:r>
                    <m:r>
                      <a:rPr lang="en-US" altLang="ja-JP" i="1">
                        <a:latin typeface="Cambria Math" panose="02040503050406030204" pitchFamily="18" charset="0"/>
                      </a:rPr>
                      <m:t>𝜔</m:t>
                    </m:r>
                    <m:r>
                      <a:rPr lang="en-US" altLang="ja-JP" i="1">
                        <a:latin typeface="Cambria Math" panose="02040503050406030204" pitchFamily="18" charset="0"/>
                      </a:rPr>
                      <m:t>)</m:t>
                    </m:r>
                  </m:oMath>
                </a14:m>
                <a:r>
                  <a:rPr lang="en-US" altLang="ja-JP" dirty="0"/>
                  <a:t>	(2)  (* is multiplication)</a:t>
                </a:r>
                <a:endParaRPr lang="ja-JP"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838200" y="1593983"/>
                <a:ext cx="11353800" cy="4351338"/>
              </a:xfrm>
              <a:blipFill>
                <a:blip r:embed="rId2"/>
                <a:stretch>
                  <a:fillRect l="-967" t="-2241" r="-644"/>
                </a:stretch>
              </a:blipFill>
            </p:spPr>
            <p:txBody>
              <a:bodyPr/>
              <a:lstStyle/>
              <a:p>
                <a:r>
                  <a:rPr lang="ja-JP" altLang="en-US">
                    <a:noFill/>
                  </a:rPr>
                  <a:t> </a:t>
                </a:r>
              </a:p>
            </p:txBody>
          </p:sp>
        </mc:Fallback>
      </mc:AlternateContent>
      <p:pic>
        <p:nvPicPr>
          <p:cNvPr id="7" name="図 6"/>
          <p:cNvPicPr>
            <a:picLocks noChangeAspect="1"/>
          </p:cNvPicPr>
          <p:nvPr/>
        </p:nvPicPr>
        <p:blipFill>
          <a:blip r:embed="rId3"/>
          <a:stretch>
            <a:fillRect/>
          </a:stretch>
        </p:blipFill>
        <p:spPr>
          <a:xfrm>
            <a:off x="297368" y="3522287"/>
            <a:ext cx="3881349" cy="2587567"/>
          </a:xfrm>
          <a:prstGeom prst="rect">
            <a:avLst/>
          </a:prstGeom>
        </p:spPr>
      </p:pic>
      <p:pic>
        <p:nvPicPr>
          <p:cNvPr id="8" name="図 7"/>
          <p:cNvPicPr>
            <a:picLocks noChangeAspect="1"/>
          </p:cNvPicPr>
          <p:nvPr/>
        </p:nvPicPr>
        <p:blipFill>
          <a:blip r:embed="rId4"/>
          <a:stretch>
            <a:fillRect/>
          </a:stretch>
        </p:blipFill>
        <p:spPr>
          <a:xfrm>
            <a:off x="4226078" y="3522287"/>
            <a:ext cx="3634550" cy="2423034"/>
          </a:xfrm>
          <a:prstGeom prst="rect">
            <a:avLst/>
          </a:prstGeom>
        </p:spPr>
      </p:pic>
      <p:pic>
        <p:nvPicPr>
          <p:cNvPr id="9" name="図 8"/>
          <p:cNvPicPr>
            <a:picLocks noChangeAspect="1"/>
          </p:cNvPicPr>
          <p:nvPr/>
        </p:nvPicPr>
        <p:blipFill>
          <a:blip r:embed="rId5"/>
          <a:stretch>
            <a:fillRect/>
          </a:stretch>
        </p:blipFill>
        <p:spPr>
          <a:xfrm>
            <a:off x="8152896" y="3487314"/>
            <a:ext cx="3933809" cy="2622540"/>
          </a:xfrm>
          <a:prstGeom prst="rect">
            <a:avLst/>
          </a:prstGeom>
        </p:spPr>
      </p:pic>
      <p:sp>
        <p:nvSpPr>
          <p:cNvPr id="10" name="テキスト ボックス 9"/>
          <p:cNvSpPr txBox="1"/>
          <p:nvPr/>
        </p:nvSpPr>
        <p:spPr>
          <a:xfrm>
            <a:off x="357447" y="5976850"/>
            <a:ext cx="3574473" cy="1015663"/>
          </a:xfrm>
          <a:prstGeom prst="rect">
            <a:avLst/>
          </a:prstGeom>
          <a:noFill/>
        </p:spPr>
        <p:txBody>
          <a:bodyPr wrap="square" rtlCol="0">
            <a:spAutoFit/>
          </a:bodyPr>
          <a:lstStyle/>
          <a:p>
            <a:r>
              <a:rPr lang="en-US" altLang="ja-JP" sz="1200" dirty="0"/>
              <a:t>Fig. 1. Source example in the source-filter model. The fundamental frequency is 100 Hz. The source does not contain noise, which is normal for a vowel sound.</a:t>
            </a:r>
            <a:endParaRPr lang="ja-JP" altLang="ja-JP" sz="1200" dirty="0"/>
          </a:p>
          <a:p>
            <a:endParaRPr kumimoji="1" lang="ja-JP" altLang="en-US" sz="1200" dirty="0"/>
          </a:p>
        </p:txBody>
      </p:sp>
      <p:sp>
        <p:nvSpPr>
          <p:cNvPr id="11" name="テキスト ボックス 10"/>
          <p:cNvSpPr txBox="1"/>
          <p:nvPr/>
        </p:nvSpPr>
        <p:spPr>
          <a:xfrm>
            <a:off x="4414058" y="5870506"/>
            <a:ext cx="3325091" cy="1169551"/>
          </a:xfrm>
          <a:prstGeom prst="rect">
            <a:avLst/>
          </a:prstGeom>
          <a:noFill/>
        </p:spPr>
        <p:txBody>
          <a:bodyPr wrap="square" rtlCol="0">
            <a:spAutoFit/>
          </a:bodyPr>
          <a:lstStyle/>
          <a:p>
            <a:r>
              <a:rPr lang="en-US" altLang="ja-JP" sz="1400" dirty="0"/>
              <a:t>Fig. 2. Filter example in a source-filter model. The first two formants are 800 Hz and 1300 Hz, which corresponds to the vowel [a].</a:t>
            </a:r>
            <a:endParaRPr lang="ja-JP" altLang="ja-JP" sz="1400" dirty="0"/>
          </a:p>
          <a:p>
            <a:endParaRPr kumimoji="1" lang="ja-JP" altLang="en-US" sz="1400" dirty="0"/>
          </a:p>
        </p:txBody>
      </p:sp>
      <p:sp>
        <p:nvSpPr>
          <p:cNvPr id="13" name="テキスト ボックス 12"/>
          <p:cNvSpPr txBox="1"/>
          <p:nvPr/>
        </p:nvSpPr>
        <p:spPr>
          <a:xfrm>
            <a:off x="8260080" y="5976850"/>
            <a:ext cx="3931920" cy="954107"/>
          </a:xfrm>
          <a:prstGeom prst="rect">
            <a:avLst/>
          </a:prstGeom>
          <a:noFill/>
        </p:spPr>
        <p:txBody>
          <a:bodyPr wrap="square" rtlCol="0">
            <a:spAutoFit/>
          </a:bodyPr>
          <a:lstStyle/>
          <a:p>
            <a:r>
              <a:rPr lang="en-US" altLang="ja-JP" sz="1400" dirty="0"/>
              <a:t>Fig. 3. Output example in source-filter model. The spectrum contains harmonics of source, amplified near formant frequencies.</a:t>
            </a:r>
            <a:endParaRPr lang="ja-JP" altLang="ja-JP" sz="1400" dirty="0"/>
          </a:p>
          <a:p>
            <a:endParaRPr kumimoji="1" lang="ja-JP" altLang="en-US" sz="1400" dirty="0"/>
          </a:p>
        </p:txBody>
      </p:sp>
      <p:sp>
        <p:nvSpPr>
          <p:cNvPr id="14" name="テキスト ボックス 13"/>
          <p:cNvSpPr txBox="1"/>
          <p:nvPr/>
        </p:nvSpPr>
        <p:spPr>
          <a:xfrm>
            <a:off x="1" y="861645"/>
            <a:ext cx="12086704" cy="1384995"/>
          </a:xfrm>
          <a:prstGeom prst="rect">
            <a:avLst/>
          </a:prstGeom>
          <a:noFill/>
        </p:spPr>
        <p:txBody>
          <a:bodyPr wrap="square" rtlCol="0">
            <a:spAutoFit/>
          </a:bodyPr>
          <a:lstStyle/>
          <a:p>
            <a:r>
              <a:rPr lang="en-US" altLang="ja-JP" sz="1600" dirty="0"/>
              <a:t>[4] Chiba, T.; </a:t>
            </a:r>
            <a:r>
              <a:rPr lang="en-US" altLang="ja-JP" sz="1600" dirty="0" err="1"/>
              <a:t>Kajiyama</a:t>
            </a:r>
            <a:r>
              <a:rPr lang="en-US" altLang="ja-JP" sz="1600" dirty="0"/>
              <a:t>, M. (1942). The Vowel: Its Nature and Structure. Tokyo: Tokyo-</a:t>
            </a:r>
            <a:r>
              <a:rPr lang="en-US" altLang="ja-JP" sz="1600" dirty="0" err="1"/>
              <a:t>Kaiseikan</a:t>
            </a:r>
            <a:r>
              <a:rPr lang="en-US" altLang="ja-JP" sz="1600" dirty="0"/>
              <a:t> Pub. Co., Ltd.</a:t>
            </a:r>
            <a:br>
              <a:rPr lang="en-US" altLang="ja-JP" sz="1600" dirty="0"/>
            </a:br>
            <a:r>
              <a:rPr lang="en-US" altLang="ja-JP" sz="1600" dirty="0"/>
              <a:t>[5] </a:t>
            </a:r>
            <a:r>
              <a:rPr lang="en-US" altLang="ja-JP" sz="1600" dirty="0" err="1"/>
              <a:t>Fant</a:t>
            </a:r>
            <a:r>
              <a:rPr lang="en-US" altLang="ja-JP" sz="1600" dirty="0"/>
              <a:t>, G. (1960) Acoustic theory of speech production, The Hague, The Netherlands, Mouton. M. Young, The Technical Writer’s Handbook. Mill Valley, CA: University Science, 1989.</a:t>
            </a:r>
            <a:endParaRPr lang="ja-JP" altLang="ja-JP" sz="1600" dirty="0"/>
          </a:p>
          <a:p>
            <a:pPr lvl="0"/>
            <a:endParaRPr lang="ja-JP" altLang="ja-JP" dirty="0"/>
          </a:p>
          <a:p>
            <a:endParaRPr kumimoji="1" lang="ja-JP" altLang="en-US" dirty="0"/>
          </a:p>
        </p:txBody>
      </p:sp>
    </p:spTree>
    <p:extLst>
      <p:ext uri="{BB962C8B-B14F-4D97-AF65-F5344CB8AC3E}">
        <p14:creationId xmlns:p14="http://schemas.microsoft.com/office/powerpoint/2010/main" val="3589804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7942" y="33252"/>
            <a:ext cx="10422774" cy="1007589"/>
          </a:xfrm>
        </p:spPr>
        <p:txBody>
          <a:bodyPr/>
          <a:lstStyle/>
          <a:p>
            <a:r>
              <a:rPr kumimoji="1" lang="en-US" altLang="ja-JP" dirty="0"/>
              <a:t>Spectrogram and formants</a:t>
            </a:r>
            <a:endParaRPr kumimoji="1" lang="ja-JP" altLang="en-US" dirty="0"/>
          </a:p>
        </p:txBody>
      </p:sp>
      <p:sp>
        <p:nvSpPr>
          <p:cNvPr id="3" name="コンテンツ プレースホルダー 2"/>
          <p:cNvSpPr>
            <a:spLocks noGrp="1"/>
          </p:cNvSpPr>
          <p:nvPr>
            <p:ph idx="1"/>
          </p:nvPr>
        </p:nvSpPr>
        <p:spPr>
          <a:xfrm>
            <a:off x="480753" y="877975"/>
            <a:ext cx="10515600" cy="4351338"/>
          </a:xfrm>
        </p:spPr>
        <p:txBody>
          <a:bodyPr/>
          <a:lstStyle/>
          <a:p>
            <a:r>
              <a:rPr kumimoji="1" lang="en-US" altLang="ja-JP" dirty="0"/>
              <a:t>Each spectral slice follows source-filter model</a:t>
            </a:r>
            <a:endParaRPr kumimoji="1" lang="ja-JP" altLang="en-US" dirty="0"/>
          </a:p>
        </p:txBody>
      </p:sp>
      <p:pic>
        <p:nvPicPr>
          <p:cNvPr id="4" name="図 3"/>
          <p:cNvPicPr>
            <a:picLocks noChangeAspect="1"/>
          </p:cNvPicPr>
          <p:nvPr/>
        </p:nvPicPr>
        <p:blipFill>
          <a:blip r:embed="rId2"/>
          <a:stretch>
            <a:fillRect/>
          </a:stretch>
        </p:blipFill>
        <p:spPr>
          <a:xfrm>
            <a:off x="1750969" y="1295603"/>
            <a:ext cx="7642414" cy="5063633"/>
          </a:xfrm>
          <a:prstGeom prst="rect">
            <a:avLst/>
          </a:prstGeom>
        </p:spPr>
      </p:pic>
      <p:sp>
        <p:nvSpPr>
          <p:cNvPr id="5" name="テキスト ボックス 4"/>
          <p:cNvSpPr txBox="1"/>
          <p:nvPr/>
        </p:nvSpPr>
        <p:spPr>
          <a:xfrm>
            <a:off x="1130530" y="6456633"/>
            <a:ext cx="11687695" cy="646331"/>
          </a:xfrm>
          <a:prstGeom prst="rect">
            <a:avLst/>
          </a:prstGeom>
          <a:noFill/>
        </p:spPr>
        <p:txBody>
          <a:bodyPr wrap="square" rtlCol="0">
            <a:spAutoFit/>
          </a:bodyPr>
          <a:lstStyle/>
          <a:p>
            <a:r>
              <a:rPr lang="en-US" altLang="ja-JP" dirty="0"/>
              <a:t>Fig. 4. Spectrogram and formant contours of a recording of the word “robot”. </a:t>
            </a:r>
            <a:endParaRPr lang="ja-JP" altLang="ja-JP" dirty="0"/>
          </a:p>
          <a:p>
            <a:endParaRPr kumimoji="1" lang="ja-JP" altLang="en-US" dirty="0"/>
          </a:p>
        </p:txBody>
      </p:sp>
    </p:spTree>
    <p:extLst>
      <p:ext uri="{BB962C8B-B14F-4D97-AF65-F5344CB8AC3E}">
        <p14:creationId xmlns:p14="http://schemas.microsoft.com/office/powerpoint/2010/main" val="288201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Pitch and formant detection</a:t>
            </a:r>
            <a:endParaRPr kumimoji="1" lang="ja-JP" altLang="en-US" dirty="0"/>
          </a:p>
        </p:txBody>
      </p:sp>
      <p:sp>
        <p:nvSpPr>
          <p:cNvPr id="3" name="コンテンツ プレースホルダー 2"/>
          <p:cNvSpPr>
            <a:spLocks noGrp="1"/>
          </p:cNvSpPr>
          <p:nvPr>
            <p:ph idx="1"/>
          </p:nvPr>
        </p:nvSpPr>
        <p:spPr>
          <a:xfrm>
            <a:off x="838199" y="1825625"/>
            <a:ext cx="11148753" cy="4351338"/>
          </a:xfrm>
        </p:spPr>
        <p:txBody>
          <a:bodyPr/>
          <a:lstStyle/>
          <a:p>
            <a:r>
              <a:rPr kumimoji="1" lang="en-US" altLang="ja-JP" dirty="0"/>
              <a:t>Auto-correlation method for pitch detection (</a:t>
            </a:r>
            <a:r>
              <a:rPr kumimoji="1" lang="en-US" altLang="ja-JP" dirty="0" err="1"/>
              <a:t>Boersma</a:t>
            </a:r>
            <a:r>
              <a:rPr kumimoji="1" lang="en-US" altLang="ja-JP" dirty="0"/>
              <a:t> 2000) [6]</a:t>
            </a:r>
            <a:endParaRPr lang="en-US" altLang="ja-JP" dirty="0"/>
          </a:p>
          <a:p>
            <a:r>
              <a:rPr kumimoji="1" lang="en-US" altLang="ja-JP" dirty="0"/>
              <a:t>Burg method for formant detection (Anderson 1978) [7][8]</a:t>
            </a:r>
          </a:p>
          <a:p>
            <a:endParaRPr lang="en-US" altLang="ja-JP" dirty="0"/>
          </a:p>
          <a:p>
            <a:endParaRPr kumimoji="1" lang="ja-JP" altLang="en-US" dirty="0"/>
          </a:p>
        </p:txBody>
      </p:sp>
      <p:sp>
        <p:nvSpPr>
          <p:cNvPr id="4" name="テキスト ボックス 3"/>
          <p:cNvSpPr txBox="1"/>
          <p:nvPr/>
        </p:nvSpPr>
        <p:spPr>
          <a:xfrm>
            <a:off x="282633" y="5103674"/>
            <a:ext cx="11453552" cy="1754326"/>
          </a:xfrm>
          <a:prstGeom prst="rect">
            <a:avLst/>
          </a:prstGeom>
          <a:noFill/>
        </p:spPr>
        <p:txBody>
          <a:bodyPr wrap="square" rtlCol="0">
            <a:spAutoFit/>
          </a:bodyPr>
          <a:lstStyle/>
          <a:p>
            <a:pPr lvl="0"/>
            <a:r>
              <a:rPr lang="en-US" altLang="ja-JP" dirty="0"/>
              <a:t>[6] Paul </a:t>
            </a:r>
            <a:r>
              <a:rPr lang="en-US" altLang="ja-JP" dirty="0" err="1"/>
              <a:t>Boersma</a:t>
            </a:r>
            <a:r>
              <a:rPr lang="en-US" altLang="ja-JP" dirty="0"/>
              <a:t> “Accurate short-term analysis of the fundamental frequency and the harmonics-to-noise ratio of a sampled sound.” </a:t>
            </a:r>
            <a:r>
              <a:rPr lang="en-US" altLang="ja-JP" i="1" dirty="0"/>
              <a:t>Proceedings of the Institute of Phonetic Sciences </a:t>
            </a:r>
            <a:r>
              <a:rPr lang="en-US" altLang="ja-JP" dirty="0"/>
              <a:t>17:97-110. University of Amsterdam.</a:t>
            </a:r>
            <a:endParaRPr lang="ja-JP" altLang="ja-JP" dirty="0"/>
          </a:p>
          <a:p>
            <a:pPr lvl="0"/>
            <a:r>
              <a:rPr lang="en-US" altLang="ja-JP" dirty="0"/>
              <a:t>[7] N. Anderson (1978): “On the calculation of filter coefficients for maximum entropy spectral analysis.” In Childers: </a:t>
            </a:r>
            <a:r>
              <a:rPr lang="en-US" altLang="ja-JP" i="1" dirty="0"/>
              <a:t>Modern Spectrum Analysis</a:t>
            </a:r>
            <a:r>
              <a:rPr lang="en-US" altLang="ja-JP" dirty="0"/>
              <a:t>, IEEE Press:252-255.</a:t>
            </a:r>
            <a:endParaRPr lang="ja-JP" altLang="ja-JP" dirty="0"/>
          </a:p>
          <a:p>
            <a:endParaRPr kumimoji="1" lang="ja-JP" altLang="en-US" dirty="0"/>
          </a:p>
        </p:txBody>
      </p:sp>
    </p:spTree>
    <p:extLst>
      <p:ext uri="{BB962C8B-B14F-4D97-AF65-F5344CB8AC3E}">
        <p14:creationId xmlns:p14="http://schemas.microsoft.com/office/powerpoint/2010/main" val="142302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Pitch and Duration Manipulation</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a:t>Overlap-add (</a:t>
            </a:r>
            <a:r>
              <a:rPr kumimoji="1" lang="en-US" altLang="ja-JP" dirty="0" err="1"/>
              <a:t>Moulines&amp;Charpentier</a:t>
            </a:r>
            <a:r>
              <a:rPr kumimoji="1" lang="en-US" altLang="ja-JP" dirty="0"/>
              <a:t> 1990) [9]</a:t>
            </a:r>
            <a:endParaRPr kumimoji="1" lang="ja-JP" altLang="en-US" dirty="0"/>
          </a:p>
        </p:txBody>
      </p:sp>
      <p:sp>
        <p:nvSpPr>
          <p:cNvPr id="4" name="テキスト ボックス 3"/>
          <p:cNvSpPr txBox="1"/>
          <p:nvPr/>
        </p:nvSpPr>
        <p:spPr>
          <a:xfrm>
            <a:off x="344978" y="5586153"/>
            <a:ext cx="11502044" cy="923330"/>
          </a:xfrm>
          <a:prstGeom prst="rect">
            <a:avLst/>
          </a:prstGeom>
          <a:noFill/>
        </p:spPr>
        <p:txBody>
          <a:bodyPr wrap="square" rtlCol="0">
            <a:spAutoFit/>
          </a:bodyPr>
          <a:lstStyle/>
          <a:p>
            <a:pPr lvl="0"/>
            <a:r>
              <a:rPr lang="en-US" altLang="ja-JP" dirty="0"/>
              <a:t>[9] Eric </a:t>
            </a:r>
            <a:r>
              <a:rPr lang="en-US" altLang="ja-JP" dirty="0" err="1"/>
              <a:t>Moulines</a:t>
            </a:r>
            <a:r>
              <a:rPr lang="en-US" altLang="ja-JP" dirty="0"/>
              <a:t> &amp; Francis </a:t>
            </a:r>
            <a:r>
              <a:rPr lang="en-US" altLang="ja-JP" dirty="0" err="1"/>
              <a:t>Charpentier</a:t>
            </a:r>
            <a:r>
              <a:rPr lang="en-US" altLang="ja-JP" dirty="0"/>
              <a:t> (1990): Pitch-synchronous waveform processing techniques for text-to-speech synthesis using </a:t>
            </a:r>
            <a:r>
              <a:rPr lang="en-US" altLang="ja-JP" dirty="0" err="1"/>
              <a:t>diphones</a:t>
            </a:r>
            <a:r>
              <a:rPr lang="en-US" altLang="ja-JP" dirty="0"/>
              <a:t>. </a:t>
            </a:r>
            <a:r>
              <a:rPr lang="en-US" altLang="ja-JP" i="1" dirty="0"/>
              <a:t>Speech Communication</a:t>
            </a:r>
            <a:r>
              <a:rPr lang="en-US" altLang="ja-JP" dirty="0"/>
              <a:t> </a:t>
            </a:r>
            <a:r>
              <a:rPr lang="en-US" altLang="ja-JP" b="1" dirty="0"/>
              <a:t>9</a:t>
            </a:r>
            <a:r>
              <a:rPr lang="en-US" altLang="ja-JP" dirty="0"/>
              <a:t>: 453-467.</a:t>
            </a:r>
            <a:endParaRPr lang="ja-JP" altLang="ja-JP" dirty="0"/>
          </a:p>
          <a:p>
            <a:endParaRPr kumimoji="1" lang="ja-JP" altLang="en-US" dirty="0"/>
          </a:p>
        </p:txBody>
      </p:sp>
    </p:spTree>
    <p:extLst>
      <p:ext uri="{BB962C8B-B14F-4D97-AF65-F5344CB8AC3E}">
        <p14:creationId xmlns:p14="http://schemas.microsoft.com/office/powerpoint/2010/main" val="3767405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Our approach</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a:t>We take the same phrase pronounced in different voices</a:t>
            </a:r>
          </a:p>
          <a:p>
            <a:r>
              <a:rPr lang="en-US" altLang="ja-JP" dirty="0"/>
              <a:t>We transfer emotions from “source” sound to “target” sound</a:t>
            </a:r>
          </a:p>
          <a:p>
            <a:pPr lvl="1"/>
            <a:r>
              <a:rPr kumimoji="1" lang="en-US" altLang="ja-JP" dirty="0"/>
              <a:t>Result: “target” voice with “source” emotions</a:t>
            </a:r>
          </a:p>
          <a:p>
            <a:r>
              <a:rPr kumimoji="1" lang="en-US" altLang="ja-JP" dirty="0"/>
              <a:t>We leave the formants of the target sound intact because formants represent the contents and voice differences</a:t>
            </a:r>
          </a:p>
          <a:p>
            <a:r>
              <a:rPr lang="en-US" altLang="ja-JP" dirty="0"/>
              <a:t>We transfer the pitch contour (melody, intonation) and the rhythm of the source sound because they may represent emotions</a:t>
            </a:r>
            <a:endParaRPr kumimoji="1" lang="ja-JP" altLang="en-US" dirty="0"/>
          </a:p>
        </p:txBody>
      </p:sp>
    </p:spTree>
    <p:extLst>
      <p:ext uri="{BB962C8B-B14F-4D97-AF65-F5344CB8AC3E}">
        <p14:creationId xmlns:p14="http://schemas.microsoft.com/office/powerpoint/2010/main" val="468510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Proposed method</a:t>
            </a:r>
            <a:endParaRPr kumimoji="1" lang="ja-JP" altLang="en-US" dirty="0"/>
          </a:p>
        </p:txBody>
      </p:sp>
      <p:sp>
        <p:nvSpPr>
          <p:cNvPr id="6" name="テキスト ボックス 5"/>
          <p:cNvSpPr txBox="1"/>
          <p:nvPr/>
        </p:nvSpPr>
        <p:spPr>
          <a:xfrm>
            <a:off x="838200" y="1778924"/>
            <a:ext cx="5745480" cy="4912821"/>
          </a:xfrm>
          <a:prstGeom prst="rect">
            <a:avLst/>
          </a:prstGeom>
          <a:noFill/>
        </p:spPr>
        <p:txBody>
          <a:bodyPr wrap="square" rtlCol="0">
            <a:spAutoFit/>
          </a:bodyPr>
          <a:lstStyle/>
          <a:p>
            <a:endParaRPr kumimoji="1" lang="ja-JP" altLang="en-US" dirty="0"/>
          </a:p>
        </p:txBody>
      </p:sp>
      <p:sp>
        <p:nvSpPr>
          <p:cNvPr id="7" name="正方形/長方形 6"/>
          <p:cNvSpPr/>
          <p:nvPr/>
        </p:nvSpPr>
        <p:spPr>
          <a:xfrm>
            <a:off x="623454" y="1690688"/>
            <a:ext cx="10257906" cy="4610493"/>
          </a:xfrm>
          <a:prstGeom prst="rect">
            <a:avLst/>
          </a:prstGeom>
        </p:spPr>
        <p:txBody>
          <a:bodyPr wrap="square">
            <a:spAutoFit/>
          </a:bodyPr>
          <a:lstStyle/>
          <a:p>
            <a:pPr marL="342900" lvl="0" indent="-342900" algn="just">
              <a:lnSpc>
                <a:spcPct val="95000"/>
              </a:lnSpc>
              <a:spcAft>
                <a:spcPts val="600"/>
              </a:spcAft>
              <a:buFont typeface="Symbol" panose="05050102010706020507" pitchFamily="18" charset="2"/>
              <a:buChar char=""/>
              <a:tabLst>
                <a:tab pos="182880" algn="l"/>
              </a:tabLst>
            </a:pPr>
            <a:r>
              <a:rPr lang="en-US" altLang="ja-JP" spc="-5" dirty="0">
                <a:latin typeface="Times New Roman" panose="02020603050405020304" pitchFamily="18" charset="0"/>
                <a:ea typeface="ＭＳ 明朝" panose="02020609040205080304" pitchFamily="17" charset="-128"/>
              </a:rPr>
              <a:t>We perform formant analysis on both sounds by Burg method mentioned above. We expect 5 formants in range of 0-5500 Hz, however we are going to use only first two of them.</a:t>
            </a:r>
            <a:endParaRPr lang="ja-JP" altLang="ja-JP" spc="-5" dirty="0">
              <a:latin typeface="Times New Roman" panose="02020603050405020304" pitchFamily="18" charset="0"/>
              <a:ea typeface="SimSun" panose="02010600030101010101" pitchFamily="2" charset="-122"/>
            </a:endParaRPr>
          </a:p>
          <a:p>
            <a:pPr marL="342900" lvl="0" indent="-342900" algn="just">
              <a:lnSpc>
                <a:spcPct val="95000"/>
              </a:lnSpc>
              <a:spcAft>
                <a:spcPts val="600"/>
              </a:spcAft>
              <a:buFont typeface="Symbol" panose="05050102010706020507" pitchFamily="18" charset="2"/>
              <a:buChar char=""/>
              <a:tabLst>
                <a:tab pos="182880" algn="l"/>
              </a:tabLst>
            </a:pPr>
            <a:r>
              <a:rPr lang="en-US" altLang="ja-JP" spc="-5" dirty="0">
                <a:latin typeface="Times New Roman" panose="02020603050405020304" pitchFamily="18" charset="0"/>
                <a:ea typeface="ＭＳ 明朝" panose="02020609040205080304" pitchFamily="17" charset="-128"/>
              </a:rPr>
              <a:t>Write both formants as functions of time and perform a cleanup in resulting formant information for further analyses. All data where a formant frequency changes more than 200 Hz during 0.03 s will be regarded as an unstable consonant region, unsuitable for comparison, and replaced by a linear interpolation based on surrounding values.</a:t>
            </a:r>
            <a:endParaRPr lang="ja-JP" altLang="ja-JP" spc="-5" dirty="0">
              <a:latin typeface="Times New Roman" panose="02020603050405020304" pitchFamily="18" charset="0"/>
              <a:ea typeface="SimSun" panose="02010600030101010101" pitchFamily="2" charset="-122"/>
            </a:endParaRPr>
          </a:p>
          <a:p>
            <a:pPr marL="342900" lvl="0" indent="-342900" algn="just">
              <a:lnSpc>
                <a:spcPct val="95000"/>
              </a:lnSpc>
              <a:spcAft>
                <a:spcPts val="600"/>
              </a:spcAft>
              <a:buFont typeface="Symbol" panose="05050102010706020507" pitchFamily="18" charset="2"/>
              <a:buChar char=""/>
              <a:tabLst>
                <a:tab pos="182880" algn="l"/>
              </a:tabLst>
            </a:pPr>
            <a:r>
              <a:rPr lang="en-US" altLang="ja-JP" spc="-5" dirty="0">
                <a:latin typeface="Times New Roman" panose="02020603050405020304" pitchFamily="18" charset="0"/>
                <a:ea typeface="ＭＳ 明朝" panose="02020609040205080304" pitchFamily="17" charset="-128"/>
              </a:rPr>
              <a:t>We use dynamic-time warping (DTW) technique to find the optimal correspondence between two time-series representing both sounds. Distances between all points of the emotion-source sound formant data and target sound formant data are calculated, then a restriction of monotonicity and </a:t>
            </a:r>
            <a:r>
              <a:rPr lang="en-US" altLang="ja-JP" spc="-5" dirty="0" err="1">
                <a:latin typeface="Times New Roman" panose="02020603050405020304" pitchFamily="18" charset="0"/>
                <a:ea typeface="ＭＳ 明朝" panose="02020609040205080304" pitchFamily="17" charset="-128"/>
              </a:rPr>
              <a:t>Sakoe</a:t>
            </a:r>
            <a:r>
              <a:rPr lang="en-US" altLang="ja-JP" spc="-5" dirty="0">
                <a:latin typeface="Times New Roman" panose="02020603050405020304" pitchFamily="18" charset="0"/>
                <a:ea typeface="ＭＳ 明朝" panose="02020609040205080304" pitchFamily="17" charset="-128"/>
              </a:rPr>
              <a:t>-Chiba band of 0.1 is imposed, and the optimal path is calculated by Viterbi algorithm. This allows for some pauses and rhythm irregularities while still maintaining some consistency. An example of DTW is shown on Fig. 5.</a:t>
            </a:r>
            <a:endParaRPr lang="ja-JP" altLang="ja-JP" spc="-5" dirty="0">
              <a:latin typeface="Times New Roman" panose="02020603050405020304" pitchFamily="18" charset="0"/>
              <a:ea typeface="SimSun" panose="02010600030101010101" pitchFamily="2" charset="-122"/>
            </a:endParaRPr>
          </a:p>
          <a:p>
            <a:pPr marL="342900" lvl="0" indent="-342900" algn="just">
              <a:lnSpc>
                <a:spcPct val="95000"/>
              </a:lnSpc>
              <a:spcAft>
                <a:spcPts val="600"/>
              </a:spcAft>
              <a:buFont typeface="Symbol" panose="05050102010706020507" pitchFamily="18" charset="2"/>
              <a:buChar char=""/>
              <a:tabLst>
                <a:tab pos="182880" algn="l"/>
              </a:tabLst>
            </a:pPr>
            <a:r>
              <a:rPr lang="en-US" altLang="ja-JP" spc="-5" dirty="0">
                <a:latin typeface="Times New Roman" panose="02020603050405020304" pitchFamily="18" charset="0"/>
                <a:ea typeface="ＭＳ 明朝" panose="02020609040205080304" pitchFamily="17" charset="-128"/>
              </a:rPr>
              <a:t>Based on result of DTW, a relative duration is calculated at all points and used for time manipulation to make the target sound’s rhythm match the emotion source’s. Then pitch analysis of both sounds is performed, the intonation of emotion source is changed so its average pitch matches target sound’s average pitch, the resulting intonation is used as a desired intonation for target sound.</a:t>
            </a:r>
            <a:endParaRPr lang="ja-JP" altLang="ja-JP" spc="-5" dirty="0">
              <a:latin typeface="Times New Roman" panose="02020603050405020304" pitchFamily="18" charset="0"/>
              <a:ea typeface="SimSun" panose="02010600030101010101" pitchFamily="2" charset="-122"/>
            </a:endParaRPr>
          </a:p>
          <a:p>
            <a:pPr marL="342900" lvl="0" indent="-342900" algn="just">
              <a:lnSpc>
                <a:spcPct val="95000"/>
              </a:lnSpc>
              <a:spcAft>
                <a:spcPts val="600"/>
              </a:spcAft>
              <a:buFont typeface="Symbol" panose="05050102010706020507" pitchFamily="18" charset="2"/>
              <a:buChar char=""/>
              <a:tabLst>
                <a:tab pos="182880" algn="l"/>
              </a:tabLst>
            </a:pPr>
            <a:r>
              <a:rPr lang="en-US" altLang="ja-JP" spc="-5" dirty="0">
                <a:latin typeface="Times New Roman" panose="02020603050405020304" pitchFamily="18" charset="0"/>
                <a:ea typeface="ＭＳ 明朝" panose="02020609040205080304" pitchFamily="17" charset="-128"/>
              </a:rPr>
              <a:t>A </a:t>
            </a:r>
            <a:r>
              <a:rPr lang="en-US" altLang="ja-JP" spc="-5" dirty="0" err="1">
                <a:latin typeface="Times New Roman" panose="02020603050405020304" pitchFamily="18" charset="0"/>
                <a:ea typeface="ＭＳ 明朝" panose="02020609040205080304" pitchFamily="17" charset="-128"/>
              </a:rPr>
              <a:t>resynthesis</a:t>
            </a:r>
            <a:r>
              <a:rPr lang="en-US" altLang="ja-JP" spc="-5" dirty="0">
                <a:latin typeface="Times New Roman" panose="02020603050405020304" pitchFamily="18" charset="0"/>
                <a:ea typeface="ＭＳ 明朝" panose="02020609040205080304" pitchFamily="17" charset="-128"/>
              </a:rPr>
              <a:t> using overlap-add method is performed.</a:t>
            </a:r>
            <a:endParaRPr lang="ja-JP" altLang="ja-JP" spc="-5" dirty="0">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682696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DTW (dynami</a:t>
            </a:r>
            <a:r>
              <a:rPr lang="en-US" altLang="ja-JP" dirty="0"/>
              <a:t>c time warping)</a:t>
            </a:r>
            <a:endParaRPr kumimoji="1" lang="ja-JP" altLang="en-US" dirty="0"/>
          </a:p>
        </p:txBody>
      </p:sp>
      <p:pic>
        <p:nvPicPr>
          <p:cNvPr id="4" name="図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7273" y="1899227"/>
            <a:ext cx="4896716" cy="4426758"/>
          </a:xfrm>
          <a:prstGeom prst="rect">
            <a:avLst/>
          </a:prstGeom>
          <a:noFill/>
          <a:ln>
            <a:noFill/>
          </a:ln>
        </p:spPr>
      </p:pic>
      <p:sp>
        <p:nvSpPr>
          <p:cNvPr id="5" name="テキスト ボックス 4"/>
          <p:cNvSpPr txBox="1"/>
          <p:nvPr/>
        </p:nvSpPr>
        <p:spPr>
          <a:xfrm>
            <a:off x="3400165" y="6023155"/>
            <a:ext cx="4330931" cy="369332"/>
          </a:xfrm>
          <a:prstGeom prst="rect">
            <a:avLst/>
          </a:prstGeom>
          <a:noFill/>
        </p:spPr>
        <p:txBody>
          <a:bodyPr wrap="square" rtlCol="0">
            <a:spAutoFit/>
          </a:bodyPr>
          <a:lstStyle/>
          <a:p>
            <a:r>
              <a:rPr kumimoji="1" lang="en-US" altLang="ja-JP" dirty="0"/>
              <a:t>0                                                       t</a:t>
            </a:r>
            <a:r>
              <a:rPr kumimoji="1" lang="en-US" altLang="ja-JP" sz="1100" dirty="0"/>
              <a:t>1</a:t>
            </a:r>
            <a:endParaRPr kumimoji="1" lang="ja-JP" altLang="en-US" dirty="0"/>
          </a:p>
        </p:txBody>
      </p:sp>
      <p:sp>
        <p:nvSpPr>
          <p:cNvPr id="8" name="テキスト ボックス 7"/>
          <p:cNvSpPr txBox="1"/>
          <p:nvPr/>
        </p:nvSpPr>
        <p:spPr>
          <a:xfrm>
            <a:off x="3233651" y="2273300"/>
            <a:ext cx="947651" cy="369332"/>
          </a:xfrm>
          <a:prstGeom prst="rect">
            <a:avLst/>
          </a:prstGeom>
          <a:noFill/>
        </p:spPr>
        <p:txBody>
          <a:bodyPr wrap="square" rtlCol="0">
            <a:spAutoFit/>
          </a:bodyPr>
          <a:lstStyle/>
          <a:p>
            <a:r>
              <a:rPr kumimoji="1" lang="en-US" altLang="ja-JP" dirty="0"/>
              <a:t>t</a:t>
            </a:r>
            <a:r>
              <a:rPr kumimoji="1" lang="en-US" altLang="ja-JP" sz="1050" dirty="0"/>
              <a:t>2</a:t>
            </a:r>
            <a:endParaRPr kumimoji="1" lang="ja-JP" altLang="en-US" dirty="0"/>
          </a:p>
        </p:txBody>
      </p:sp>
    </p:spTree>
    <p:extLst>
      <p:ext uri="{BB962C8B-B14F-4D97-AF65-F5344CB8AC3E}">
        <p14:creationId xmlns:p14="http://schemas.microsoft.com/office/powerpoint/2010/main" val="3915802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Experiment</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a:t>We asked students of Perm Institute of Culture to say one phrase with different emotions (3 “source” sounds)</a:t>
            </a:r>
          </a:p>
          <a:p>
            <a:pPr lvl="1"/>
            <a:r>
              <a:rPr lang="en-US" altLang="ja-JP" dirty="0">
                <a:latin typeface="Arial" panose="020B0604020202020204" pitchFamily="34" charset="0"/>
                <a:cs typeface="Arial" panose="020B0604020202020204" pitchFamily="34" charset="0"/>
              </a:rPr>
              <a:t>“</a:t>
            </a:r>
            <a:r>
              <a:rPr lang="ru-RU" altLang="ja-JP" dirty="0">
                <a:latin typeface="Arial" panose="020B0604020202020204" pitchFamily="34" charset="0"/>
                <a:cs typeface="Arial" panose="020B0604020202020204" pitchFamily="34" charset="0"/>
              </a:rPr>
              <a:t>Жаворонки звенят</a:t>
            </a:r>
            <a:r>
              <a:rPr lang="en-US" altLang="ja-JP" dirty="0">
                <a:latin typeface="Arial" panose="020B0604020202020204" pitchFamily="34" charset="0"/>
                <a:cs typeface="Arial" panose="020B0604020202020204" pitchFamily="34" charset="0"/>
              </a:rPr>
              <a:t>”</a:t>
            </a:r>
            <a:r>
              <a:rPr lang="ru-RU" altLang="ja-JP" dirty="0">
                <a:latin typeface="Arial" panose="020B0604020202020204" pitchFamily="34" charset="0"/>
                <a:cs typeface="Arial" panose="020B0604020202020204" pitchFamily="34" charset="0"/>
              </a:rPr>
              <a:t> </a:t>
            </a:r>
            <a:r>
              <a:rPr lang="en-US" altLang="ja-JP" dirty="0"/>
              <a:t>[ˈ</a:t>
            </a:r>
            <a:r>
              <a:rPr lang="en-US" altLang="ja-JP" dirty="0" err="1"/>
              <a:t>ʐav</a:t>
            </a:r>
            <a:r>
              <a:rPr lang="en-US" altLang="ja-JP" dirty="0"/>
              <a:t> </a:t>
            </a:r>
            <a:r>
              <a:rPr lang="en-US" altLang="ja-JP" dirty="0" err="1"/>
              <a:t>ər</a:t>
            </a:r>
            <a:r>
              <a:rPr lang="en-US" altLang="ja-JP" dirty="0"/>
              <a:t> </a:t>
            </a:r>
            <a:r>
              <a:rPr lang="en-US" altLang="ja-JP" dirty="0" err="1"/>
              <a:t>ənk</a:t>
            </a:r>
            <a:r>
              <a:rPr lang="en-US" altLang="ja-JP" dirty="0"/>
              <a:t> </a:t>
            </a:r>
            <a:r>
              <a:rPr lang="en-US" altLang="ja-JP" dirty="0" err="1"/>
              <a:t>ʲɪ.zv</a:t>
            </a:r>
            <a:r>
              <a:rPr lang="en-US" altLang="ja-JP" dirty="0"/>
              <a:t> </a:t>
            </a:r>
            <a:r>
              <a:rPr lang="en-US" altLang="ja-JP" dirty="0" err="1"/>
              <a:t>ʲɪˈn</a:t>
            </a:r>
            <a:r>
              <a:rPr lang="en-US" altLang="ja-JP" dirty="0"/>
              <a:t> </a:t>
            </a:r>
            <a:r>
              <a:rPr lang="en-US" altLang="ja-JP" dirty="0" err="1"/>
              <a:t>ʲat</a:t>
            </a:r>
            <a:r>
              <a:rPr lang="en-US" altLang="ja-JP" dirty="0"/>
              <a:t>]: “Larks are singing”</a:t>
            </a:r>
          </a:p>
          <a:p>
            <a:r>
              <a:rPr kumimoji="1" lang="en-US" altLang="ja-JP" dirty="0"/>
              <a:t>We recorded the same phrase (1 “target” sound)</a:t>
            </a:r>
          </a:p>
          <a:p>
            <a:r>
              <a:rPr lang="en-US" altLang="ja-JP" dirty="0"/>
              <a:t>We transferred emotions from each “source” to our “target”</a:t>
            </a:r>
            <a:br>
              <a:rPr lang="en-US" altLang="ja-JP" dirty="0"/>
            </a:br>
            <a:r>
              <a:rPr lang="en-US" altLang="ja-JP" dirty="0"/>
              <a:t>(3 results)</a:t>
            </a:r>
            <a:endParaRPr kumimoji="1" lang="ja-JP" altLang="en-US" dirty="0"/>
          </a:p>
        </p:txBody>
      </p:sp>
    </p:spTree>
    <p:extLst>
      <p:ext uri="{BB962C8B-B14F-4D97-AF65-F5344CB8AC3E}">
        <p14:creationId xmlns:p14="http://schemas.microsoft.com/office/powerpoint/2010/main" val="2854703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2811" y="-385605"/>
            <a:ext cx="10515600" cy="1325563"/>
          </a:xfrm>
        </p:spPr>
        <p:txBody>
          <a:bodyPr/>
          <a:lstStyle/>
          <a:p>
            <a:r>
              <a:rPr kumimoji="1" lang="en-US" altLang="ja-JP" dirty="0"/>
              <a:t>Input data</a:t>
            </a:r>
            <a:endParaRPr kumimoji="1" lang="ja-JP" altLang="en-US" dirty="0"/>
          </a:p>
        </p:txBody>
      </p:sp>
      <p:pic>
        <p:nvPicPr>
          <p:cNvPr id="2051" name="図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004" y="901638"/>
            <a:ext cx="2252749" cy="16915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図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004" y="2860189"/>
            <a:ext cx="2371315" cy="1778486"/>
          </a:xfrm>
          <a:prstGeom prst="rect">
            <a:avLst/>
          </a:prstGeom>
          <a:noFill/>
          <a:extLst>
            <a:ext uri="{909E8E84-426E-40DD-AFC4-6F175D3DCCD1}">
              <a14:hiddenFill xmlns:a14="http://schemas.microsoft.com/office/drawing/2010/main">
                <a:solidFill>
                  <a:srgbClr val="FFFFFF"/>
                </a:solidFill>
              </a14:hiddenFill>
            </a:ext>
          </a:extLst>
        </p:spPr>
      </p:pic>
      <p:pic>
        <p:nvPicPr>
          <p:cNvPr id="2049" name="図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004" y="4905688"/>
            <a:ext cx="2300175" cy="17231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133004" y="169672"/>
            <a:ext cx="10117610" cy="287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5" name="Rectangle 5"/>
          <p:cNvSpPr>
            <a:spLocks noChangeArrowheads="1"/>
          </p:cNvSpPr>
          <p:nvPr/>
        </p:nvSpPr>
        <p:spPr bwMode="auto">
          <a:xfrm rot="10800000" flipV="1">
            <a:off x="0" y="2513760"/>
            <a:ext cx="1011761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82563"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6. Spectrogram of emotional source sound no. 1.</a:t>
            </a:r>
            <a:endParaRPr kumimoji="0" lang="en-US"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6" name="Rectangle 6"/>
          <p:cNvSpPr>
            <a:spLocks noChangeArrowheads="1"/>
          </p:cNvSpPr>
          <p:nvPr/>
        </p:nvSpPr>
        <p:spPr bwMode="auto">
          <a:xfrm rot="10800000" flipV="1">
            <a:off x="74815" y="4679224"/>
            <a:ext cx="1011761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7. Spectrogram of emotional source sound no. 2.</a:t>
            </a:r>
            <a:endParaRPr kumimoji="0" lang="en-US"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7" name="Rectangle 7"/>
          <p:cNvSpPr>
            <a:spLocks noChangeArrowheads="1"/>
          </p:cNvSpPr>
          <p:nvPr/>
        </p:nvSpPr>
        <p:spPr bwMode="auto">
          <a:xfrm rot="10800000" flipV="1">
            <a:off x="0" y="6628843"/>
            <a:ext cx="101176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8 Spectrogram of emotional source sound no.3.</a:t>
            </a:r>
            <a:endParaRPr kumimoji="0" lang="en-US" altLang="ja-JP" sz="1800" b="0" i="0" u="none" strike="noStrike" cap="none" normalizeH="0" baseline="0">
              <a:ln>
                <a:noFill/>
              </a:ln>
              <a:solidFill>
                <a:schemeClr val="tx1"/>
              </a:solidFill>
              <a:effectLst/>
              <a:latin typeface="Arial" panose="020B0604020202020204" pitchFamily="34" charset="0"/>
            </a:endParaRPr>
          </a:p>
        </p:txBody>
      </p:sp>
      <p:pic>
        <p:nvPicPr>
          <p:cNvPr id="2058" name="図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4126" y="875775"/>
            <a:ext cx="2546741" cy="1874902"/>
          </a:xfrm>
          <a:prstGeom prst="rect">
            <a:avLst/>
          </a:prstGeom>
          <a:noFill/>
          <a:extLst>
            <a:ext uri="{909E8E84-426E-40DD-AFC4-6F175D3DCCD1}">
              <a14:hiddenFill xmlns:a14="http://schemas.microsoft.com/office/drawing/2010/main">
                <a:solidFill>
                  <a:srgbClr val="FFFFFF"/>
                </a:solidFill>
              </a14:hiddenFill>
            </a:ext>
          </a:extLst>
        </p:spPr>
      </p:pic>
      <p:pic>
        <p:nvPicPr>
          <p:cNvPr id="2057" name="図 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9750" y="2829426"/>
            <a:ext cx="2531117" cy="18983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図 1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09750" y="4776303"/>
            <a:ext cx="2531117" cy="18983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1"/>
          <p:cNvSpPr>
            <a:spLocks noChangeArrowheads="1"/>
          </p:cNvSpPr>
          <p:nvPr/>
        </p:nvSpPr>
        <p:spPr bwMode="auto">
          <a:xfrm>
            <a:off x="2694126" y="200755"/>
            <a:ext cx="9254233" cy="373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9" name="Rectangle 12"/>
          <p:cNvSpPr>
            <a:spLocks noChangeArrowheads="1"/>
          </p:cNvSpPr>
          <p:nvPr/>
        </p:nvSpPr>
        <p:spPr bwMode="auto">
          <a:xfrm rot="10800000" flipV="1">
            <a:off x="2659637" y="2721551"/>
            <a:ext cx="925423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9. Pitch contour of emotional source sound no.1.</a:t>
            </a:r>
            <a:endParaRPr kumimoji="0" lang="en-US" altLang="ja-JP" sz="800" b="0" i="0" u="none" strike="noStrike" cap="none" normalizeH="0" baseline="0" dirty="0">
              <a:ln>
                <a:noFill/>
              </a:ln>
              <a:solidFill>
                <a:schemeClr val="tx1"/>
              </a:solidFill>
              <a:effectLst/>
            </a:endParaRPr>
          </a:p>
        </p:txBody>
      </p:sp>
      <p:sp>
        <p:nvSpPr>
          <p:cNvPr id="10" name="Rectangle 13"/>
          <p:cNvSpPr>
            <a:spLocks noChangeArrowheads="1"/>
          </p:cNvSpPr>
          <p:nvPr/>
        </p:nvSpPr>
        <p:spPr bwMode="auto">
          <a:xfrm rot="10800000" flipV="1">
            <a:off x="2876158" y="4727764"/>
            <a:ext cx="925423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10. Pitch contour of emotional source sound no. 2.</a:t>
            </a:r>
            <a:endParaRPr kumimoji="0" lang="en-US" altLang="ja-JP"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11" name="Rectangle 14"/>
          <p:cNvSpPr>
            <a:spLocks noChangeArrowheads="1"/>
          </p:cNvSpPr>
          <p:nvPr/>
        </p:nvSpPr>
        <p:spPr bwMode="auto">
          <a:xfrm rot="10800000" flipV="1">
            <a:off x="2776900" y="6691168"/>
            <a:ext cx="925423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11. Pitch contour of emotional source sound no. 3.</a:t>
            </a:r>
            <a:endParaRPr kumimoji="0" lang="en-US" altLang="ja-JP" sz="1800" b="0" i="0" u="none" strike="noStrike" cap="none" normalizeH="0" baseline="0">
              <a:ln>
                <a:noFill/>
              </a:ln>
              <a:solidFill>
                <a:schemeClr val="tx1"/>
              </a:solidFill>
              <a:effectLst/>
              <a:latin typeface="Arial" panose="020B0604020202020204" pitchFamily="34" charset="0"/>
            </a:endParaRPr>
          </a:p>
        </p:txBody>
      </p:sp>
      <p:sp>
        <p:nvSpPr>
          <p:cNvPr id="12" name="Rectangle 16"/>
          <p:cNvSpPr>
            <a:spLocks noChangeArrowheads="1"/>
          </p:cNvSpPr>
          <p:nvPr/>
        </p:nvSpPr>
        <p:spPr bwMode="auto">
          <a:xfrm>
            <a:off x="5026532" y="-19881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2063" name="図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70664" y="1865834"/>
            <a:ext cx="3086100" cy="231457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7"/>
          <p:cNvSpPr>
            <a:spLocks noChangeArrowheads="1"/>
          </p:cNvSpPr>
          <p:nvPr/>
        </p:nvSpPr>
        <p:spPr bwMode="auto">
          <a:xfrm>
            <a:off x="7600399" y="451182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Fig.12.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Spectrogram of target sound.</a:t>
            </a: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14" name="Rectangle 20"/>
          <p:cNvSpPr>
            <a:spLocks noChangeArrowheads="1"/>
          </p:cNvSpPr>
          <p:nvPr/>
        </p:nvSpPr>
        <p:spPr bwMode="auto">
          <a:xfrm>
            <a:off x="8096157" y="66955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7" name="Rectangle 24"/>
          <p:cNvSpPr>
            <a:spLocks noChangeArrowheads="1"/>
          </p:cNvSpPr>
          <p:nvPr/>
        </p:nvSpPr>
        <p:spPr bwMode="auto">
          <a:xfrm>
            <a:off x="6702514" y="3263002"/>
            <a:ext cx="9270424" cy="3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20" name="Rectangle 29"/>
          <p:cNvSpPr>
            <a:spLocks noChangeArrowheads="1"/>
          </p:cNvSpPr>
          <p:nvPr/>
        </p:nvSpPr>
        <p:spPr bwMode="auto">
          <a:xfrm>
            <a:off x="10300727" y="-6440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Tree>
    <p:extLst>
      <p:ext uri="{BB962C8B-B14F-4D97-AF65-F5344CB8AC3E}">
        <p14:creationId xmlns:p14="http://schemas.microsoft.com/office/powerpoint/2010/main" val="1178905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2811" y="-385605"/>
            <a:ext cx="10515600" cy="1325563"/>
          </a:xfrm>
        </p:spPr>
        <p:txBody>
          <a:bodyPr/>
          <a:lstStyle/>
          <a:p>
            <a:r>
              <a:rPr kumimoji="1" lang="en-US" altLang="ja-JP" dirty="0"/>
              <a:t>Input and results</a:t>
            </a:r>
            <a:endParaRPr kumimoji="1" lang="ja-JP" altLang="en-US" dirty="0"/>
          </a:p>
        </p:txBody>
      </p:sp>
      <p:pic>
        <p:nvPicPr>
          <p:cNvPr id="2051" name="図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004" y="901638"/>
            <a:ext cx="2252749" cy="16915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図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004" y="2860189"/>
            <a:ext cx="2371315" cy="1778486"/>
          </a:xfrm>
          <a:prstGeom prst="rect">
            <a:avLst/>
          </a:prstGeom>
          <a:noFill/>
          <a:extLst>
            <a:ext uri="{909E8E84-426E-40DD-AFC4-6F175D3DCCD1}">
              <a14:hiddenFill xmlns:a14="http://schemas.microsoft.com/office/drawing/2010/main">
                <a:solidFill>
                  <a:srgbClr val="FFFFFF"/>
                </a:solidFill>
              </a14:hiddenFill>
            </a:ext>
          </a:extLst>
        </p:spPr>
      </p:pic>
      <p:pic>
        <p:nvPicPr>
          <p:cNvPr id="2049" name="図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004" y="4905688"/>
            <a:ext cx="2300175" cy="17231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133004" y="169672"/>
            <a:ext cx="10117610" cy="287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5" name="Rectangle 5"/>
          <p:cNvSpPr>
            <a:spLocks noChangeArrowheads="1"/>
          </p:cNvSpPr>
          <p:nvPr/>
        </p:nvSpPr>
        <p:spPr bwMode="auto">
          <a:xfrm rot="10800000" flipV="1">
            <a:off x="0" y="2513760"/>
            <a:ext cx="1011761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82563"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6. Spectrogram of emotional source sound no. 1.</a:t>
            </a:r>
            <a:endParaRPr kumimoji="0" lang="en-US"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6" name="Rectangle 6"/>
          <p:cNvSpPr>
            <a:spLocks noChangeArrowheads="1"/>
          </p:cNvSpPr>
          <p:nvPr/>
        </p:nvSpPr>
        <p:spPr bwMode="auto">
          <a:xfrm rot="10800000" flipV="1">
            <a:off x="74815" y="4679224"/>
            <a:ext cx="1011761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7. Spectrogram of emotional source sound no. 2.</a:t>
            </a:r>
            <a:endParaRPr kumimoji="0" lang="en-US"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7" name="Rectangle 7"/>
          <p:cNvSpPr>
            <a:spLocks noChangeArrowheads="1"/>
          </p:cNvSpPr>
          <p:nvPr/>
        </p:nvSpPr>
        <p:spPr bwMode="auto">
          <a:xfrm rot="10800000" flipV="1">
            <a:off x="0" y="6628843"/>
            <a:ext cx="101176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8 Spectrogram of emotional source sound no.3.</a:t>
            </a:r>
            <a:endParaRPr kumimoji="0" lang="en-US" altLang="ja-JP" sz="1800" b="0" i="0" u="none" strike="noStrike" cap="none" normalizeH="0" baseline="0">
              <a:ln>
                <a:noFill/>
              </a:ln>
              <a:solidFill>
                <a:schemeClr val="tx1"/>
              </a:solidFill>
              <a:effectLst/>
              <a:latin typeface="Arial" panose="020B0604020202020204" pitchFamily="34" charset="0"/>
            </a:endParaRPr>
          </a:p>
        </p:txBody>
      </p:sp>
      <p:pic>
        <p:nvPicPr>
          <p:cNvPr id="2058" name="図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4126" y="901638"/>
            <a:ext cx="2546741" cy="1874902"/>
          </a:xfrm>
          <a:prstGeom prst="rect">
            <a:avLst/>
          </a:prstGeom>
          <a:noFill/>
          <a:extLst>
            <a:ext uri="{909E8E84-426E-40DD-AFC4-6F175D3DCCD1}">
              <a14:hiddenFill xmlns:a14="http://schemas.microsoft.com/office/drawing/2010/main">
                <a:solidFill>
                  <a:srgbClr val="FFFFFF"/>
                </a:solidFill>
              </a14:hiddenFill>
            </a:ext>
          </a:extLst>
        </p:spPr>
      </p:pic>
      <p:pic>
        <p:nvPicPr>
          <p:cNvPr id="2057" name="図 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9750" y="2829426"/>
            <a:ext cx="2531117" cy="18983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図 1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09750" y="4776303"/>
            <a:ext cx="2531117" cy="18983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1"/>
          <p:cNvSpPr>
            <a:spLocks noChangeArrowheads="1"/>
          </p:cNvSpPr>
          <p:nvPr/>
        </p:nvSpPr>
        <p:spPr bwMode="auto">
          <a:xfrm>
            <a:off x="2694126" y="200755"/>
            <a:ext cx="9254233" cy="373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9" name="Rectangle 12"/>
          <p:cNvSpPr>
            <a:spLocks noChangeArrowheads="1"/>
          </p:cNvSpPr>
          <p:nvPr/>
        </p:nvSpPr>
        <p:spPr bwMode="auto">
          <a:xfrm rot="10800000" flipV="1">
            <a:off x="2659637" y="2721551"/>
            <a:ext cx="925423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9. Pitch contour of emotional source sound no.1.</a:t>
            </a:r>
            <a:endParaRPr kumimoji="0" lang="en-US" altLang="ja-JP" sz="800" b="0" i="0" u="none" strike="noStrike" cap="none" normalizeH="0" baseline="0" dirty="0">
              <a:ln>
                <a:noFill/>
              </a:ln>
              <a:solidFill>
                <a:schemeClr val="tx1"/>
              </a:solidFill>
              <a:effectLst/>
            </a:endParaRPr>
          </a:p>
        </p:txBody>
      </p:sp>
      <p:sp>
        <p:nvSpPr>
          <p:cNvPr id="10" name="Rectangle 13"/>
          <p:cNvSpPr>
            <a:spLocks noChangeArrowheads="1"/>
          </p:cNvSpPr>
          <p:nvPr/>
        </p:nvSpPr>
        <p:spPr bwMode="auto">
          <a:xfrm rot="10800000" flipV="1">
            <a:off x="2876158" y="4727764"/>
            <a:ext cx="925423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10. Pitch contour of emotional source sound no. 2.</a:t>
            </a:r>
            <a:endParaRPr kumimoji="0" lang="en-US" altLang="ja-JP"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11" name="Rectangle 14"/>
          <p:cNvSpPr>
            <a:spLocks noChangeArrowheads="1"/>
          </p:cNvSpPr>
          <p:nvPr/>
        </p:nvSpPr>
        <p:spPr bwMode="auto">
          <a:xfrm rot="10800000" flipV="1">
            <a:off x="2776900" y="6691168"/>
            <a:ext cx="925423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11. Pitch contour of emotional source sound no. 3.</a:t>
            </a:r>
            <a:endParaRPr kumimoji="0" lang="en-US" altLang="ja-JP" sz="1800" b="0" i="0" u="none" strike="noStrike" cap="none" normalizeH="0" baseline="0">
              <a:ln>
                <a:noFill/>
              </a:ln>
              <a:solidFill>
                <a:schemeClr val="tx1"/>
              </a:solidFill>
              <a:effectLst/>
              <a:latin typeface="Arial" panose="020B0604020202020204" pitchFamily="34" charset="0"/>
            </a:endParaRPr>
          </a:p>
        </p:txBody>
      </p:sp>
      <p:sp>
        <p:nvSpPr>
          <p:cNvPr id="12" name="Rectangle 16"/>
          <p:cNvSpPr>
            <a:spLocks noChangeArrowheads="1"/>
          </p:cNvSpPr>
          <p:nvPr/>
        </p:nvSpPr>
        <p:spPr bwMode="auto">
          <a:xfrm>
            <a:off x="5026532" y="-19881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2067" name="図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84011" y="406851"/>
            <a:ext cx="2637005" cy="1960632"/>
          </a:xfrm>
          <a:prstGeom prst="rect">
            <a:avLst/>
          </a:prstGeom>
          <a:noFill/>
          <a:extLst>
            <a:ext uri="{909E8E84-426E-40DD-AFC4-6F175D3DCCD1}">
              <a14:hiddenFill xmlns:a14="http://schemas.microsoft.com/office/drawing/2010/main">
                <a:solidFill>
                  <a:srgbClr val="FFFFFF"/>
                </a:solidFill>
              </a14:hiddenFill>
            </a:ext>
          </a:extLst>
        </p:spPr>
      </p:pic>
      <p:pic>
        <p:nvPicPr>
          <p:cNvPr id="2066" name="図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5917" y="2513759"/>
            <a:ext cx="2590240" cy="194268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20"/>
          <p:cNvSpPr>
            <a:spLocks noChangeArrowheads="1"/>
          </p:cNvSpPr>
          <p:nvPr/>
        </p:nvSpPr>
        <p:spPr bwMode="auto">
          <a:xfrm>
            <a:off x="8096157" y="66955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5" name="Rectangle 21"/>
          <p:cNvSpPr>
            <a:spLocks noChangeArrowheads="1"/>
          </p:cNvSpPr>
          <p:nvPr/>
        </p:nvSpPr>
        <p:spPr bwMode="auto">
          <a:xfrm>
            <a:off x="5505917" y="23751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182563"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13. Spectrogram of result sound no. 1.</a:t>
            </a: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17" name="Rectangle 24"/>
          <p:cNvSpPr>
            <a:spLocks noChangeArrowheads="1"/>
          </p:cNvSpPr>
          <p:nvPr/>
        </p:nvSpPr>
        <p:spPr bwMode="auto">
          <a:xfrm>
            <a:off x="6702514" y="3263002"/>
            <a:ext cx="9270424" cy="3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pic>
        <p:nvPicPr>
          <p:cNvPr id="2071" name="図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80611" y="4666404"/>
            <a:ext cx="2528154" cy="175993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5"/>
          <p:cNvSpPr>
            <a:spLocks noChangeArrowheads="1"/>
          </p:cNvSpPr>
          <p:nvPr/>
        </p:nvSpPr>
        <p:spPr bwMode="auto">
          <a:xfrm rot="10800000" flipV="1">
            <a:off x="5557213" y="6383829"/>
            <a:ext cx="927042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15. Spectrogram of result sound no. 3.</a:t>
            </a: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19" name="正方形/長方形 18"/>
          <p:cNvSpPr/>
          <p:nvPr/>
        </p:nvSpPr>
        <p:spPr>
          <a:xfrm>
            <a:off x="5505917" y="4480973"/>
            <a:ext cx="2541080" cy="238527"/>
          </a:xfrm>
          <a:prstGeom prst="rect">
            <a:avLst/>
          </a:prstGeom>
        </p:spPr>
        <p:txBody>
          <a:bodyPr wrap="none">
            <a:spAutoFit/>
          </a:bodyPr>
          <a:lstStyle/>
          <a:p>
            <a:pPr indent="182880" algn="just">
              <a:lnSpc>
                <a:spcPct val="95000"/>
              </a:lnSpc>
              <a:spcAft>
                <a:spcPts val="600"/>
              </a:spcAft>
              <a:tabLst>
                <a:tab pos="182880" algn="l"/>
              </a:tabLst>
            </a:pPr>
            <a:r>
              <a:rPr lang="x-none" altLang="ja-JP" sz="1000" spc="-5" dirty="0">
                <a:latin typeface="Times New Roman" panose="02020603050405020304" pitchFamily="18" charset="0"/>
                <a:ea typeface="SimSun" panose="02010600030101010101" pitchFamily="2" charset="-122"/>
              </a:rPr>
              <a:t>Fig. </a:t>
            </a:r>
            <a:r>
              <a:rPr lang="en-US" altLang="ja-JP" sz="1000" spc="-5" dirty="0">
                <a:latin typeface="Times New Roman" panose="02020603050405020304" pitchFamily="18" charset="0"/>
                <a:ea typeface="SimSun" panose="02010600030101010101" pitchFamily="2" charset="-122"/>
              </a:rPr>
              <a:t>14</a:t>
            </a:r>
            <a:r>
              <a:rPr lang="x-none" altLang="ja-JP" sz="1000" spc="-5" dirty="0">
                <a:latin typeface="Times New Roman" panose="02020603050405020304" pitchFamily="18" charset="0"/>
                <a:ea typeface="SimSun" panose="02010600030101010101" pitchFamily="2" charset="-122"/>
              </a:rPr>
              <a:t>. </a:t>
            </a:r>
            <a:r>
              <a:rPr lang="en-US" altLang="ja-JP" sz="1000" spc="-5" dirty="0">
                <a:latin typeface="Times New Roman" panose="02020603050405020304" pitchFamily="18" charset="0"/>
                <a:ea typeface="SimSun" panose="02010600030101010101" pitchFamily="2" charset="-122"/>
              </a:rPr>
              <a:t>Spectrogram of result sound no. 2.</a:t>
            </a:r>
            <a:endParaRPr lang="ja-JP" altLang="ja-JP" sz="1100" spc="-5" dirty="0">
              <a:effectLst/>
              <a:latin typeface="Times New Roman" panose="02020603050405020304" pitchFamily="18" charset="0"/>
              <a:ea typeface="SimSun" panose="02010600030101010101" pitchFamily="2" charset="-122"/>
            </a:endParaRPr>
          </a:p>
        </p:txBody>
      </p:sp>
      <p:pic>
        <p:nvPicPr>
          <p:cNvPr id="2076" name="図 2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92351" y="136189"/>
            <a:ext cx="2951381" cy="2038941"/>
          </a:xfrm>
          <a:prstGeom prst="rect">
            <a:avLst/>
          </a:prstGeom>
          <a:noFill/>
          <a:extLst>
            <a:ext uri="{909E8E84-426E-40DD-AFC4-6F175D3DCCD1}">
              <a14:hiddenFill xmlns:a14="http://schemas.microsoft.com/office/drawing/2010/main">
                <a:solidFill>
                  <a:srgbClr val="FFFFFF"/>
                </a:solidFill>
              </a14:hiddenFill>
            </a:ext>
          </a:extLst>
        </p:spPr>
      </p:pic>
      <p:pic>
        <p:nvPicPr>
          <p:cNvPr id="2075" name="図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51475" y="2244338"/>
            <a:ext cx="3086100" cy="2314575"/>
          </a:xfrm>
          <a:prstGeom prst="rect">
            <a:avLst/>
          </a:prstGeom>
          <a:noFill/>
          <a:extLst>
            <a:ext uri="{909E8E84-426E-40DD-AFC4-6F175D3DCCD1}">
              <a14:hiddenFill xmlns:a14="http://schemas.microsoft.com/office/drawing/2010/main">
                <a:solidFill>
                  <a:srgbClr val="FFFFFF"/>
                </a:solidFill>
              </a14:hiddenFill>
            </a:ext>
          </a:extLst>
        </p:spPr>
      </p:pic>
      <p:pic>
        <p:nvPicPr>
          <p:cNvPr id="2074" name="図 2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311061" y="4444031"/>
            <a:ext cx="3026514" cy="226988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29"/>
          <p:cNvSpPr>
            <a:spLocks noChangeArrowheads="1"/>
          </p:cNvSpPr>
          <p:nvPr/>
        </p:nvSpPr>
        <p:spPr bwMode="auto">
          <a:xfrm>
            <a:off x="10300727" y="-6440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1" name="Rectangle 30"/>
          <p:cNvSpPr>
            <a:spLocks noChangeArrowheads="1"/>
          </p:cNvSpPr>
          <p:nvPr/>
        </p:nvSpPr>
        <p:spPr bwMode="auto">
          <a:xfrm>
            <a:off x="8194316" y="236748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16. Pitch contour of result sound no.1.</a:t>
            </a:r>
            <a:endParaRPr kumimoji="0" lang="ja-JP"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2" name="Rectangle 31"/>
          <p:cNvSpPr>
            <a:spLocks noChangeArrowheads="1"/>
          </p:cNvSpPr>
          <p:nvPr/>
        </p:nvSpPr>
        <p:spPr bwMode="auto">
          <a:xfrm>
            <a:off x="8311061" y="468593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ja-JP"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17. Pitch contour of result sound no. </a:t>
            </a: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2.</a:t>
            </a:r>
            <a:endParaRPr kumimoji="0" lang="en-US" altLang="ja-JP" sz="800" b="0" i="0" u="none" strike="noStrike" cap="none" normalizeH="0" baseline="0" dirty="0">
              <a:ln>
                <a:noFill/>
              </a:ln>
              <a:solidFill>
                <a:schemeClr val="tx1"/>
              </a:solidFill>
              <a:effectLst/>
            </a:endParaRPr>
          </a:p>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
        <p:nvSpPr>
          <p:cNvPr id="23" name="Rectangle 32"/>
          <p:cNvSpPr>
            <a:spLocks noChangeArrowheads="1"/>
          </p:cNvSpPr>
          <p:nvPr/>
        </p:nvSpPr>
        <p:spPr bwMode="auto">
          <a:xfrm>
            <a:off x="8412660" y="67791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eaLnBrk="0" fontAlgn="base" hangingPunct="0">
              <a:spcBef>
                <a:spcPct val="0"/>
              </a:spcBef>
              <a:spcAft>
                <a:spcPct val="0"/>
              </a:spcAft>
              <a:tabLst>
                <a:tab pos="182563" algn="l"/>
              </a:tabLst>
              <a:defRPr>
                <a:solidFill>
                  <a:schemeClr val="tx1"/>
                </a:solidFill>
                <a:latin typeface="Arial" panose="020B0604020202020204" pitchFamily="34" charset="0"/>
              </a:defRPr>
            </a:lvl2pPr>
            <a:lvl3pPr eaLnBrk="0" fontAlgn="base" hangingPunct="0">
              <a:spcBef>
                <a:spcPct val="0"/>
              </a:spcBef>
              <a:spcAft>
                <a:spcPct val="0"/>
              </a:spcAft>
              <a:tabLst>
                <a:tab pos="182563" algn="l"/>
              </a:tabLst>
              <a:defRPr>
                <a:solidFill>
                  <a:schemeClr val="tx1"/>
                </a:solidFill>
                <a:latin typeface="Arial" panose="020B0604020202020204" pitchFamily="34" charset="0"/>
              </a:defRPr>
            </a:lvl3pPr>
            <a:lvl4pPr eaLnBrk="0" fontAlgn="base" hangingPunct="0">
              <a:spcBef>
                <a:spcPct val="0"/>
              </a:spcBef>
              <a:spcAft>
                <a:spcPct val="0"/>
              </a:spcAft>
              <a:tabLst>
                <a:tab pos="182563" algn="l"/>
              </a:tabLst>
              <a:defRPr>
                <a:solidFill>
                  <a:schemeClr val="tx1"/>
                </a:solidFill>
                <a:latin typeface="Arial" panose="020B0604020202020204" pitchFamily="34" charset="0"/>
              </a:defRPr>
            </a:lvl4pPr>
            <a:lvl5pPr eaLnBrk="0" fontAlgn="base" hangingPunct="0">
              <a:spcBef>
                <a:spcPct val="0"/>
              </a:spcBef>
              <a:spcAft>
                <a:spcPct val="0"/>
              </a:spcAft>
              <a:tabLst>
                <a:tab pos="182563" algn="l"/>
              </a:tabLst>
              <a:defRPr>
                <a:solidFill>
                  <a:schemeClr val="tx1"/>
                </a:solidFill>
                <a:latin typeface="Arial" panose="020B0604020202020204" pitchFamily="34" charset="0"/>
              </a:defRPr>
            </a:lvl5pPr>
            <a:lvl6pPr eaLnBrk="0" fontAlgn="base" hangingPunct="0">
              <a:spcBef>
                <a:spcPct val="0"/>
              </a:spcBef>
              <a:spcAft>
                <a:spcPct val="0"/>
              </a:spcAft>
              <a:tabLst>
                <a:tab pos="182563" algn="l"/>
              </a:tabLst>
              <a:defRPr>
                <a:solidFill>
                  <a:schemeClr val="tx1"/>
                </a:solidFill>
                <a:latin typeface="Arial" panose="020B0604020202020204" pitchFamily="34" charset="0"/>
              </a:defRPr>
            </a:lvl6pPr>
            <a:lvl7pPr eaLnBrk="0" fontAlgn="base" hangingPunct="0">
              <a:spcBef>
                <a:spcPct val="0"/>
              </a:spcBef>
              <a:spcAft>
                <a:spcPct val="0"/>
              </a:spcAft>
              <a:tabLst>
                <a:tab pos="182563" algn="l"/>
              </a:tabLst>
              <a:defRPr>
                <a:solidFill>
                  <a:schemeClr val="tx1"/>
                </a:solidFill>
                <a:latin typeface="Arial" panose="020B0604020202020204" pitchFamily="34" charset="0"/>
              </a:defRPr>
            </a:lvl7pPr>
            <a:lvl8pPr eaLnBrk="0" fontAlgn="base" hangingPunct="0">
              <a:spcBef>
                <a:spcPct val="0"/>
              </a:spcBef>
              <a:spcAft>
                <a:spcPct val="0"/>
              </a:spcAft>
              <a:tabLst>
                <a:tab pos="182563" algn="l"/>
              </a:tabLst>
              <a:defRPr>
                <a:solidFill>
                  <a:schemeClr val="tx1"/>
                </a:solidFill>
                <a:latin typeface="Arial" panose="020B0604020202020204" pitchFamily="34" charset="0"/>
              </a:defRPr>
            </a:lvl8pPr>
            <a:lvl9pPr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182563" algn="l" defTabSz="914400" rtl="0" eaLnBrk="0" fontAlgn="base" latinLnBrk="0" hangingPunct="0">
              <a:lnSpc>
                <a:spcPct val="100000"/>
              </a:lnSpc>
              <a:spcBef>
                <a:spcPct val="0"/>
              </a:spcBef>
              <a:spcAft>
                <a:spcPct val="0"/>
              </a:spcAft>
              <a:buClrTx/>
              <a:buSzTx/>
              <a:buFontTx/>
              <a:buNone/>
              <a:tabLst>
                <a:tab pos="182563" algn="l"/>
              </a:tabLst>
            </a:pPr>
            <a:r>
              <a:rPr kumimoji="0" lang="en-US" altLang="ja-JP" sz="800" b="0" i="0"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Fig. 18. Pitch contour of result sound no. 3.</a:t>
            </a:r>
            <a:endParaRPr kumimoji="0" lang="en-US" altLang="ja-JP"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55052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Results</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a:t>The sound was repeating intonation patterns from source</a:t>
            </a:r>
          </a:p>
          <a:p>
            <a:r>
              <a:rPr lang="en-US" altLang="ja-JP"/>
              <a:t>Quite natural</a:t>
            </a:r>
            <a:endParaRPr kumimoji="1" lang="en-US" altLang="ja-JP" dirty="0"/>
          </a:p>
          <a:p>
            <a:r>
              <a:rPr lang="en-US" altLang="ja-JP" dirty="0"/>
              <a:t>Some irregularities in rhythm</a:t>
            </a:r>
          </a:p>
          <a:p>
            <a:pPr lvl="1"/>
            <a:r>
              <a:rPr lang="en-US" altLang="ja-JP" dirty="0"/>
              <a:t>Comparison of formants is not perfect because formant frequencies differ between voices</a:t>
            </a:r>
            <a:endParaRPr kumimoji="1" lang="ja-JP" altLang="en-US" dirty="0"/>
          </a:p>
        </p:txBody>
      </p:sp>
    </p:spTree>
    <p:extLst>
      <p:ext uri="{BB962C8B-B14F-4D97-AF65-F5344CB8AC3E}">
        <p14:creationId xmlns:p14="http://schemas.microsoft.com/office/powerpoint/2010/main" val="1454918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Conclusion</a:t>
            </a:r>
            <a:endParaRPr kumimoji="1" lang="ja-JP" altLang="en-US" dirty="0"/>
          </a:p>
        </p:txBody>
      </p:sp>
      <p:sp>
        <p:nvSpPr>
          <p:cNvPr id="3" name="コンテンツ プレースホルダー 2"/>
          <p:cNvSpPr>
            <a:spLocks noGrp="1"/>
          </p:cNvSpPr>
          <p:nvPr>
            <p:ph idx="1"/>
          </p:nvPr>
        </p:nvSpPr>
        <p:spPr/>
        <p:txBody>
          <a:bodyPr/>
          <a:lstStyle/>
          <a:p>
            <a:r>
              <a:rPr lang="en-US" altLang="ja-JP" dirty="0"/>
              <a:t>Successfully transferred emotional content from one voice to another with help of automatic matching using DTW.</a:t>
            </a:r>
          </a:p>
          <a:p>
            <a:r>
              <a:rPr lang="en-US" altLang="ja-JP" dirty="0"/>
              <a:t>Future work: transfer emotions between different phrases</a:t>
            </a:r>
          </a:p>
          <a:p>
            <a:pPr lvl="1"/>
            <a:r>
              <a:rPr lang="en-US" altLang="ja-JP" dirty="0"/>
              <a:t>Need a language model</a:t>
            </a:r>
          </a:p>
          <a:p>
            <a:pPr lvl="1"/>
            <a:r>
              <a:rPr lang="en-US" altLang="ja-JP" dirty="0"/>
              <a:t>Some parts of intonation indicate emotions, some parts indicate content (stress, question, exclamation, or even different words in tonal languages), it heavily depends on a language</a:t>
            </a:r>
          </a:p>
          <a:p>
            <a:endParaRPr kumimoji="1" lang="ja-JP" altLang="en-US" dirty="0"/>
          </a:p>
        </p:txBody>
      </p:sp>
    </p:spTree>
    <p:extLst>
      <p:ext uri="{BB962C8B-B14F-4D97-AF65-F5344CB8AC3E}">
        <p14:creationId xmlns:p14="http://schemas.microsoft.com/office/powerpoint/2010/main" val="1724327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0029C5-91F3-4A07-ADB7-1D01224C085D}"/>
              </a:ext>
            </a:extLst>
          </p:cNvPr>
          <p:cNvSpPr>
            <a:spLocks noGrp="1"/>
          </p:cNvSpPr>
          <p:nvPr>
            <p:ph type="title"/>
          </p:nvPr>
        </p:nvSpPr>
        <p:spPr/>
        <p:txBody>
          <a:bodyPr/>
          <a:lstStyle/>
          <a:p>
            <a:r>
              <a:rPr kumimoji="1" lang="en-US" altLang="ja-JP" dirty="0"/>
              <a:t>Commercial prospects</a:t>
            </a:r>
            <a:endParaRPr kumimoji="1" lang="ja-JP" altLang="en-US" dirty="0"/>
          </a:p>
        </p:txBody>
      </p:sp>
      <p:sp>
        <p:nvSpPr>
          <p:cNvPr id="3" name="コンテンツ プレースホルダー 2">
            <a:extLst>
              <a:ext uri="{FF2B5EF4-FFF2-40B4-BE49-F238E27FC236}">
                <a16:creationId xmlns:a16="http://schemas.microsoft.com/office/drawing/2014/main" id="{55B672BB-6B05-4172-B15D-E771270B5C77}"/>
              </a:ext>
            </a:extLst>
          </p:cNvPr>
          <p:cNvSpPr>
            <a:spLocks noGrp="1"/>
          </p:cNvSpPr>
          <p:nvPr>
            <p:ph idx="1"/>
          </p:nvPr>
        </p:nvSpPr>
        <p:spPr/>
        <p:txBody>
          <a:bodyPr/>
          <a:lstStyle/>
          <a:p>
            <a:r>
              <a:rPr kumimoji="1" lang="en-US" altLang="ja-JP" dirty="0"/>
              <a:t>The great development of service robotics makes great demands on communication capabilities of humanoid robots. We look forward to entering the world market with our voice-output system. At the moment we are discussing our system with </a:t>
            </a:r>
            <a:r>
              <a:rPr kumimoji="1" lang="en-US" altLang="ja-JP" dirty="0" err="1"/>
              <a:t>Promobot</a:t>
            </a:r>
            <a:r>
              <a:rPr lang="en-US" altLang="ja-JP" dirty="0"/>
              <a:t>, ltd. in Perm. In case of successful development, </a:t>
            </a:r>
            <a:r>
              <a:rPr kumimoji="1" lang="en-US" altLang="ja-JP" dirty="0"/>
              <a:t>they are ready to purchase our system for their robots. </a:t>
            </a:r>
            <a:r>
              <a:rPr kumimoji="1" lang="en-US" altLang="ja-JP" dirty="0" err="1"/>
              <a:t>Promobot</a:t>
            </a:r>
            <a:r>
              <a:rPr kumimoji="1" lang="en-US" altLang="ja-JP" dirty="0"/>
              <a:t> is the largest manufacturer of autonomous humanoid robots in Northern and Eastern Europe. More than 500 robots from Perm work all over the world. It is still difficult to estimate the cost of selling the system (it depends on which commercial model we will use to sell the product).</a:t>
            </a:r>
            <a:endParaRPr kumimoji="1" lang="ja-JP" altLang="en-US" dirty="0"/>
          </a:p>
        </p:txBody>
      </p:sp>
    </p:spTree>
    <p:extLst>
      <p:ext uri="{BB962C8B-B14F-4D97-AF65-F5344CB8AC3E}">
        <p14:creationId xmlns:p14="http://schemas.microsoft.com/office/powerpoint/2010/main" val="1762103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normAutofit fontScale="90000"/>
          </a:bodyPr>
          <a:lstStyle/>
          <a:p>
            <a:r>
              <a:rPr lang="en-US" dirty="0"/>
              <a:t>NEWS</a:t>
            </a:r>
            <a:endParaRPr lang="ru-RU" dirty="0"/>
          </a:p>
        </p:txBody>
      </p:sp>
      <p:sp>
        <p:nvSpPr>
          <p:cNvPr id="12" name="Текст 11">
            <a:extLst>
              <a:ext uri="{FF2B5EF4-FFF2-40B4-BE49-F238E27FC236}">
                <a16:creationId xmlns:a16="http://schemas.microsoft.com/office/drawing/2014/main" id="{977D909F-9EDA-3741-9984-4E6538C4E5CA}"/>
              </a:ext>
            </a:extLst>
          </p:cNvPr>
          <p:cNvSpPr>
            <a:spLocks noGrp="1"/>
          </p:cNvSpPr>
          <p:nvPr>
            <p:ph type="body" sz="quarter" idx="13"/>
          </p:nvPr>
        </p:nvSpPr>
        <p:spPr/>
        <p:txBody>
          <a:bodyPr/>
          <a:lstStyle/>
          <a:p>
            <a:endParaRPr lang="en-US" b="0" i="0" dirty="0">
              <a:solidFill>
                <a:srgbClr val="050505"/>
              </a:solidFill>
              <a:effectLst/>
              <a:latin typeface="Segoe UI Historic"/>
            </a:endParaRPr>
          </a:p>
          <a:p>
            <a:r>
              <a:rPr lang="en-US" sz="2800" dirty="0">
                <a:solidFill>
                  <a:srgbClr val="050505"/>
                </a:solidFill>
                <a:latin typeface="Segoe UI Historic"/>
              </a:rPr>
              <a:t>The main result – Publication:</a:t>
            </a:r>
            <a:endParaRPr lang="en-US" sz="1600" dirty="0">
              <a:solidFill>
                <a:srgbClr val="050505"/>
              </a:solidFill>
              <a:latin typeface="Segoe UI Historic"/>
            </a:endParaRPr>
          </a:p>
          <a:p>
            <a:r>
              <a:rPr lang="en-US" altLang="ja-JP" sz="3200" dirty="0"/>
              <a:t>Ian </a:t>
            </a:r>
            <a:r>
              <a:rPr lang="en-US" altLang="ja-JP" sz="3200" dirty="0" err="1"/>
              <a:t>Iakubchik</a:t>
            </a:r>
            <a:r>
              <a:rPr lang="en-US" altLang="ja-JP" sz="3200" dirty="0"/>
              <a:t>, Anna </a:t>
            </a:r>
            <a:r>
              <a:rPr lang="en-US" altLang="ja-JP" sz="3200" dirty="0" err="1"/>
              <a:t>Iakubchik</a:t>
            </a:r>
            <a:r>
              <a:rPr lang="en-US" altLang="ja-JP" sz="3200" dirty="0"/>
              <a:t>, Yuri </a:t>
            </a:r>
            <a:r>
              <a:rPr lang="en-US" altLang="ja-JP" sz="3200" dirty="0" err="1"/>
              <a:t>Lipin</a:t>
            </a:r>
            <a:r>
              <a:rPr lang="en-US" altLang="ja-JP" sz="3200" dirty="0"/>
              <a:t> “Emotional Voice Reconstruction Based on Intonation Alteration”, </a:t>
            </a:r>
            <a:r>
              <a:rPr lang="en-US" altLang="ja-JP" sz="3200" dirty="0" err="1"/>
              <a:t>ElConRus</a:t>
            </a:r>
            <a:r>
              <a:rPr lang="en-US" altLang="ja-JP" sz="3200" dirty="0"/>
              <a:t>, IEEE, 2021. </a:t>
            </a:r>
            <a:endParaRPr lang="ru-RU" altLang="ja-JP" sz="3200" dirty="0"/>
          </a:p>
          <a:p>
            <a:r>
              <a:rPr lang="en-US" sz="2800" dirty="0">
                <a:hlinkClick r:id="rId2"/>
              </a:rPr>
              <a:t>https://ieeexplore.ieee.org/abstract/document/9396450</a:t>
            </a:r>
            <a:endParaRPr lang="ru-RU" sz="3200" dirty="0"/>
          </a:p>
          <a:p>
            <a:endParaRPr lang="ru-RU" sz="2800" dirty="0"/>
          </a:p>
        </p:txBody>
      </p:sp>
    </p:spTree>
    <p:extLst>
      <p:ext uri="{BB962C8B-B14F-4D97-AF65-F5344CB8AC3E}">
        <p14:creationId xmlns:p14="http://schemas.microsoft.com/office/powerpoint/2010/main" val="628330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CustomShape 1"/>
          <p:cNvSpPr/>
          <p:nvPr/>
        </p:nvSpPr>
        <p:spPr>
          <a:xfrm>
            <a:off x="2868724" y="864636"/>
            <a:ext cx="7017738" cy="5206367"/>
          </a:xfrm>
          <a:prstGeom prst="rect">
            <a:avLst/>
          </a:prstGeom>
          <a:noFill/>
          <a:ln>
            <a:noFill/>
          </a:ln>
        </p:spPr>
        <p:style>
          <a:lnRef idx="0">
            <a:scrgbClr r="0" g="0" b="0"/>
          </a:lnRef>
          <a:fillRef idx="0">
            <a:scrgbClr r="0" g="0" b="0"/>
          </a:fillRef>
          <a:effectRef idx="0">
            <a:scrgbClr r="0" g="0" b="0"/>
          </a:effectRef>
          <a:fontRef idx="minor"/>
        </p:style>
        <p:txBody>
          <a:bodyPr wrap="square" lIns="0" tIns="11118" rIns="0" bIns="0">
            <a:spAutoFit/>
          </a:bodyPr>
          <a:lstStyle/>
          <a:p>
            <a:pPr marL="11118" algn="just">
              <a:spcBef>
                <a:spcPts val="87"/>
              </a:spcBef>
            </a:pPr>
            <a:r>
              <a:rPr lang="en-US" sz="1200" b="0" i="0" dirty="0">
                <a:solidFill>
                  <a:srgbClr val="050505"/>
                </a:solidFill>
                <a:effectLst/>
                <a:latin typeface="Segoe UI Historic"/>
              </a:rPr>
              <a:t>Ian </a:t>
            </a:r>
            <a:r>
              <a:rPr lang="en-US" sz="1200" b="0" i="0" dirty="0" err="1">
                <a:solidFill>
                  <a:srgbClr val="050505"/>
                </a:solidFill>
                <a:effectLst/>
                <a:latin typeface="Segoe UI Historic"/>
              </a:rPr>
              <a:t>Iakubchik</a:t>
            </a:r>
            <a:r>
              <a:rPr lang="en-US" sz="1200" b="0" i="0" dirty="0">
                <a:solidFill>
                  <a:srgbClr val="050505"/>
                </a:solidFill>
                <a:effectLst/>
                <a:latin typeface="Segoe UI Historic"/>
              </a:rPr>
              <a:t> </a:t>
            </a:r>
            <a:r>
              <a:rPr lang="en-US" altLang="ja-JP" sz="1200" b="0" i="0" dirty="0">
                <a:solidFill>
                  <a:srgbClr val="050505"/>
                </a:solidFill>
                <a:effectLst/>
                <a:latin typeface="Segoe UI Historic"/>
              </a:rPr>
              <a:t>- team leader and academic supervisor</a:t>
            </a:r>
            <a:r>
              <a:rPr lang="en-US" sz="1200" b="0" i="0" dirty="0">
                <a:solidFill>
                  <a:srgbClr val="050505"/>
                </a:solidFill>
                <a:effectLst/>
                <a:latin typeface="Segoe UI Historic"/>
              </a:rPr>
              <a:t>. </a:t>
            </a:r>
            <a:r>
              <a:rPr lang="en-US" sz="1200" dirty="0">
                <a:solidFill>
                  <a:srgbClr val="050505"/>
                </a:solidFill>
                <a:latin typeface="Segoe UI Historic"/>
              </a:rPr>
              <a:t>E</a:t>
            </a:r>
            <a:r>
              <a:rPr lang="en-US" sz="1200" b="0" i="0" dirty="0">
                <a:solidFill>
                  <a:srgbClr val="050505"/>
                </a:solidFill>
                <a:effectLst/>
                <a:latin typeface="Segoe UI Historic"/>
              </a:rPr>
              <a:t>ducation: 2015-2019 Yokohama National University, Bachelor of Engineering</a:t>
            </a:r>
            <a:r>
              <a:rPr lang="ru-RU" sz="1200" dirty="0">
                <a:solidFill>
                  <a:srgbClr val="050505"/>
                </a:solidFill>
                <a:latin typeface="Segoe UI Historic"/>
              </a:rPr>
              <a:t>,</a:t>
            </a:r>
            <a:r>
              <a:rPr lang="en-US" sz="1200" b="0" i="0" dirty="0">
                <a:solidFill>
                  <a:srgbClr val="050505"/>
                </a:solidFill>
                <a:effectLst/>
                <a:latin typeface="Segoe UI Historic"/>
              </a:rPr>
              <a:t> The University of Tokyo, Department of Mechano-Informatics, Master of Information Science and Technology. Publications: "Implant Email Attack That Does Not Require URL Access by Target User", Proceedings of Computer Security Symposium, 2019. "Continuum Model Simulation and Congestion Reduction Control of Four-directional Pedestrian Flows assuming Scramble Crossing", DARS-SWARM, 2021. </a:t>
            </a:r>
            <a:r>
              <a:rPr lang="en-US" sz="1200" b="0" i="0" dirty="0" err="1">
                <a:solidFill>
                  <a:srgbClr val="050505"/>
                </a:solidFill>
                <a:effectLst/>
                <a:latin typeface="Segoe UI Historic"/>
              </a:rPr>
              <a:t>ElConRus</a:t>
            </a:r>
            <a:r>
              <a:rPr lang="en-US" sz="1200" b="0" i="0" dirty="0">
                <a:solidFill>
                  <a:srgbClr val="050505"/>
                </a:solidFill>
                <a:effectLst/>
                <a:latin typeface="Segoe UI Historic"/>
              </a:rPr>
              <a:t>, IEEE, 2021, "Emotional Voice Reconstruction Based on Intonation Alteration ", </a:t>
            </a:r>
            <a:r>
              <a:rPr lang="en-US" sz="1200" b="0" i="0" dirty="0" err="1">
                <a:solidFill>
                  <a:srgbClr val="050505"/>
                </a:solidFill>
                <a:effectLst/>
                <a:latin typeface="Segoe UI Historic"/>
              </a:rPr>
              <a:t>ElConRus</a:t>
            </a:r>
            <a:r>
              <a:rPr lang="en-US" sz="1200" b="0" i="0" dirty="0">
                <a:solidFill>
                  <a:srgbClr val="050505"/>
                </a:solidFill>
                <a:effectLst/>
                <a:latin typeface="Segoe UI Historic"/>
              </a:rPr>
              <a:t>, IEEE, 2021</a:t>
            </a:r>
            <a:r>
              <a:rPr lang="en-US" sz="1200" dirty="0">
                <a:solidFill>
                  <a:srgbClr val="050505"/>
                </a:solidFill>
                <a:latin typeface="Segoe UI Historic"/>
              </a:rPr>
              <a:t> "Acoustic Determination of Contact on the Exterior Surface of the Robot",</a:t>
            </a:r>
            <a:r>
              <a:rPr lang="en-US" sz="1200" b="0" i="0" dirty="0">
                <a:solidFill>
                  <a:srgbClr val="050505"/>
                </a:solidFill>
                <a:effectLst/>
                <a:latin typeface="Segoe UI Historic"/>
              </a:rPr>
              <a:t>. </a:t>
            </a:r>
            <a:r>
              <a:rPr lang="en-US" sz="1200" b="0" i="0" u="sng" dirty="0">
                <a:solidFill>
                  <a:srgbClr val="050505"/>
                </a:solidFill>
                <a:effectLst/>
                <a:latin typeface="inherit"/>
                <a:hlinkClick r:id="rId3"/>
              </a:rPr>
              <a:t>https://ieeexplore.ieee.org/abstract/document/9396486</a:t>
            </a:r>
            <a:r>
              <a:rPr lang="en-US" sz="1200" b="0" i="0" dirty="0">
                <a:solidFill>
                  <a:srgbClr val="050505"/>
                </a:solidFill>
                <a:effectLst/>
                <a:latin typeface="Segoe UI Historic"/>
              </a:rPr>
              <a:t> </a:t>
            </a:r>
            <a:endParaRPr lang="ru-RU" sz="1200" b="0" i="0" dirty="0">
              <a:solidFill>
                <a:srgbClr val="050505"/>
              </a:solidFill>
              <a:effectLst/>
              <a:latin typeface="Segoe UI Historic"/>
            </a:endParaRPr>
          </a:p>
          <a:p>
            <a:pPr marL="11118" algn="just">
              <a:spcBef>
                <a:spcPts val="87"/>
              </a:spcBef>
            </a:pPr>
            <a:r>
              <a:rPr lang="en-US" sz="1200" b="0" i="0" dirty="0">
                <a:solidFill>
                  <a:srgbClr val="050505"/>
                </a:solidFill>
                <a:effectLst/>
                <a:latin typeface="Segoe UI Historic"/>
              </a:rPr>
              <a:t> </a:t>
            </a:r>
            <a:r>
              <a:rPr lang="en-US" sz="1200" b="0" i="0" u="sng" dirty="0">
                <a:solidFill>
                  <a:srgbClr val="050505"/>
                </a:solidFill>
                <a:effectLst/>
                <a:latin typeface="inherit"/>
                <a:hlinkClick r:id="rId4"/>
              </a:rPr>
              <a:t>https://ieeexplore.ieee.org/abstract/document/9396450</a:t>
            </a:r>
            <a:r>
              <a:rPr lang="en-US" sz="1200" b="0" i="0" u="sng" dirty="0">
                <a:solidFill>
                  <a:srgbClr val="050505"/>
                </a:solidFill>
                <a:effectLst/>
                <a:latin typeface="inherit"/>
              </a:rPr>
              <a:t> </a:t>
            </a:r>
            <a:endParaRPr lang="ru-RU" sz="1200" spc="-1" dirty="0">
              <a:latin typeface="Arial"/>
            </a:endParaRPr>
          </a:p>
          <a:p>
            <a:pPr marL="11118" algn="just">
              <a:spcBef>
                <a:spcPts val="87"/>
              </a:spcBef>
            </a:pPr>
            <a:endParaRPr lang="en-US" sz="1200" b="0" i="0" dirty="0">
              <a:solidFill>
                <a:srgbClr val="050505"/>
              </a:solidFill>
              <a:effectLst/>
              <a:latin typeface="Segoe UI Historic"/>
            </a:endParaRPr>
          </a:p>
          <a:p>
            <a:pPr marL="11118" algn="just">
              <a:spcBef>
                <a:spcPts val="87"/>
              </a:spcBef>
            </a:pPr>
            <a:r>
              <a:rPr lang="en-US" altLang="ja-JP" sz="1200" b="0" i="0" dirty="0">
                <a:solidFill>
                  <a:srgbClr val="050505"/>
                </a:solidFill>
                <a:effectLst/>
                <a:latin typeface="Segoe UI Historic"/>
              </a:rPr>
              <a:t>Anna </a:t>
            </a:r>
            <a:r>
              <a:rPr lang="en-US" altLang="ja-JP" sz="1200" b="0" i="0" dirty="0" err="1">
                <a:solidFill>
                  <a:srgbClr val="050505"/>
                </a:solidFill>
                <a:effectLst/>
                <a:latin typeface="Segoe UI Historic"/>
              </a:rPr>
              <a:t>Iakubchik</a:t>
            </a:r>
            <a:r>
              <a:rPr lang="en-US" altLang="ja-JP" sz="1200" b="0" i="0" dirty="0">
                <a:solidFill>
                  <a:srgbClr val="050505"/>
                </a:solidFill>
                <a:effectLst/>
                <a:latin typeface="Segoe UI Historic"/>
              </a:rPr>
              <a:t> - researcher. Enrolled in Master course of PNRPU (Perm National Research Polytechnic University), majoring in Autonomous service robots. Until 2021 - CEO of </a:t>
            </a:r>
            <a:r>
              <a:rPr lang="en-US" altLang="ja-JP" sz="1200" b="0" i="0" dirty="0" err="1">
                <a:solidFill>
                  <a:srgbClr val="050505"/>
                </a:solidFill>
                <a:effectLst/>
                <a:latin typeface="Segoe UI Historic"/>
              </a:rPr>
              <a:t>Energotechproject</a:t>
            </a:r>
            <a:r>
              <a:rPr lang="en-US" altLang="ja-JP" sz="1200" b="0" i="0" dirty="0">
                <a:solidFill>
                  <a:srgbClr val="050505"/>
                </a:solidFill>
                <a:effectLst/>
                <a:latin typeface="Segoe UI Historic"/>
              </a:rPr>
              <a:t>, ltd., an IT company. Experience and skills: IT analytics, leading a developer team, finance activity. Education: Perm Polytechnic Institute, Automated Control Systems. </a:t>
            </a:r>
            <a:r>
              <a:rPr lang="en-US" altLang="ja-JP" sz="1200" spc="-6" dirty="0">
                <a:solidFill>
                  <a:srgbClr val="000000"/>
                </a:solidFill>
                <a:latin typeface="Arial"/>
              </a:rPr>
              <a:t>Publication:</a:t>
            </a:r>
            <a:r>
              <a:rPr lang="en-US" altLang="ja-JP" sz="1200" dirty="0">
                <a:solidFill>
                  <a:srgbClr val="050505"/>
                </a:solidFill>
                <a:latin typeface="Segoe UI Historic"/>
              </a:rPr>
              <a:t> Ian </a:t>
            </a:r>
            <a:r>
              <a:rPr lang="en-US" altLang="ja-JP" sz="1200" dirty="0" err="1">
                <a:solidFill>
                  <a:srgbClr val="050505"/>
                </a:solidFill>
                <a:latin typeface="Segoe UI Historic"/>
              </a:rPr>
              <a:t>Iakubchik</a:t>
            </a:r>
            <a:r>
              <a:rPr lang="en-US" altLang="ja-JP" sz="1200" dirty="0">
                <a:solidFill>
                  <a:srgbClr val="050505"/>
                </a:solidFill>
                <a:latin typeface="Segoe UI Historic"/>
              </a:rPr>
              <a:t>, Anna </a:t>
            </a:r>
            <a:r>
              <a:rPr lang="en-US" altLang="ja-JP" sz="1200" dirty="0" err="1">
                <a:solidFill>
                  <a:srgbClr val="050505"/>
                </a:solidFill>
                <a:latin typeface="Segoe UI Historic"/>
              </a:rPr>
              <a:t>Iakubchik</a:t>
            </a:r>
            <a:r>
              <a:rPr lang="en-US" altLang="ja-JP" sz="1200" dirty="0">
                <a:solidFill>
                  <a:srgbClr val="050505"/>
                </a:solidFill>
                <a:latin typeface="Segoe UI Historic"/>
              </a:rPr>
              <a:t>, Yoshihiko Nakamura "Acoustic Determination of Contact on the Exterior Surface of the Robot"</a:t>
            </a:r>
            <a:endParaRPr lang="ru-RU" altLang="ja-JP" sz="1200" spc="-6" dirty="0">
              <a:solidFill>
                <a:srgbClr val="000000"/>
              </a:solidFill>
              <a:latin typeface="Arial"/>
            </a:endParaRPr>
          </a:p>
          <a:p>
            <a:pPr marL="11118" algn="just">
              <a:spcBef>
                <a:spcPts val="87"/>
              </a:spcBef>
            </a:pPr>
            <a:endParaRPr lang="en-US" sz="1200" b="0" i="0" dirty="0">
              <a:solidFill>
                <a:srgbClr val="050505"/>
              </a:solidFill>
              <a:effectLst/>
              <a:latin typeface="Segoe UI Historic"/>
            </a:endParaRPr>
          </a:p>
          <a:p>
            <a:pPr marL="11118" algn="just">
              <a:spcBef>
                <a:spcPts val="87"/>
              </a:spcBef>
            </a:pPr>
            <a:r>
              <a:rPr lang="en-US" sz="1200" b="0" i="0" dirty="0">
                <a:solidFill>
                  <a:srgbClr val="050505"/>
                </a:solidFill>
                <a:effectLst/>
                <a:latin typeface="Segoe UI Historic"/>
              </a:rPr>
              <a:t>Yuri </a:t>
            </a:r>
            <a:r>
              <a:rPr lang="en-US" sz="1200" b="0" i="0" dirty="0" err="1">
                <a:solidFill>
                  <a:srgbClr val="050505"/>
                </a:solidFill>
                <a:effectLst/>
                <a:latin typeface="Segoe UI Historic"/>
              </a:rPr>
              <a:t>Lipin</a:t>
            </a:r>
            <a:r>
              <a:rPr lang="ru-RU" sz="1200" b="0" i="0" dirty="0">
                <a:solidFill>
                  <a:srgbClr val="050505"/>
                </a:solidFill>
                <a:effectLst/>
                <a:latin typeface="Segoe UI Historic"/>
              </a:rPr>
              <a:t> – </a:t>
            </a:r>
            <a:r>
              <a:rPr lang="en-US" sz="1200" b="0" i="0" dirty="0">
                <a:solidFill>
                  <a:srgbClr val="050505"/>
                </a:solidFill>
                <a:effectLst/>
                <a:latin typeface="Segoe UI Historic"/>
              </a:rPr>
              <a:t>research advisor. </a:t>
            </a:r>
            <a:r>
              <a:rPr lang="en-US" sz="1200" dirty="0">
                <a:solidFill>
                  <a:srgbClr val="050505"/>
                </a:solidFill>
                <a:latin typeface="Segoe UI Historic"/>
              </a:rPr>
              <a:t>Lecturer of Perm National Research Polytechnic University</a:t>
            </a:r>
            <a:r>
              <a:rPr lang="ru-RU" sz="1200" dirty="0">
                <a:solidFill>
                  <a:srgbClr val="050505"/>
                </a:solidFill>
                <a:latin typeface="Segoe UI Historic"/>
              </a:rPr>
              <a:t>, </a:t>
            </a:r>
            <a:r>
              <a:rPr lang="en-US" sz="1200" b="0" i="0" dirty="0">
                <a:solidFill>
                  <a:srgbClr val="050505"/>
                </a:solidFill>
                <a:effectLst/>
                <a:latin typeface="Segoe UI Historic"/>
              </a:rPr>
              <a:t>PhD of Technical Sciences. A recent publication: Y. N. </a:t>
            </a:r>
            <a:r>
              <a:rPr lang="en-US" sz="1200" b="0" i="0" dirty="0" err="1">
                <a:solidFill>
                  <a:srgbClr val="050505"/>
                </a:solidFill>
                <a:effectLst/>
                <a:latin typeface="Segoe UI Historic"/>
              </a:rPr>
              <a:t>Lipin</a:t>
            </a:r>
            <a:r>
              <a:rPr lang="en-US" sz="1200" b="0" i="0" dirty="0">
                <a:solidFill>
                  <a:srgbClr val="050505"/>
                </a:solidFill>
                <a:effectLst/>
                <a:latin typeface="Segoe UI Historic"/>
              </a:rPr>
              <a:t>, I. V. </a:t>
            </a:r>
            <a:r>
              <a:rPr lang="en-US" sz="1200" b="0" i="0" dirty="0" err="1">
                <a:solidFill>
                  <a:srgbClr val="050505"/>
                </a:solidFill>
                <a:effectLst/>
                <a:latin typeface="Segoe UI Historic"/>
              </a:rPr>
              <a:t>Maksimova</a:t>
            </a:r>
            <a:r>
              <a:rPr lang="en-US" sz="1200" b="0" i="0" dirty="0">
                <a:solidFill>
                  <a:srgbClr val="050505"/>
                </a:solidFill>
                <a:effectLst/>
                <a:latin typeface="Segoe UI Historic"/>
              </a:rPr>
              <a:t>, Y. </a:t>
            </a:r>
            <a:r>
              <a:rPr lang="en-US" sz="1200" dirty="0">
                <a:solidFill>
                  <a:srgbClr val="050505"/>
                </a:solidFill>
                <a:latin typeface="Segoe UI Historic"/>
              </a:rPr>
              <a:t>L. </a:t>
            </a:r>
            <a:r>
              <a:rPr lang="en-US" sz="1200" dirty="0" err="1">
                <a:solidFill>
                  <a:srgbClr val="050505"/>
                </a:solidFill>
                <a:latin typeface="Segoe UI Historic"/>
              </a:rPr>
              <a:t>Tokarev</a:t>
            </a:r>
            <a:r>
              <a:rPr lang="en-US" sz="1200" dirty="0">
                <a:solidFill>
                  <a:srgbClr val="050505"/>
                </a:solidFill>
                <a:latin typeface="Segoe UI Historic"/>
              </a:rPr>
              <a:t>, A. I. Tur, A. A. </a:t>
            </a:r>
            <a:r>
              <a:rPr lang="en-US" sz="1200" dirty="0" err="1">
                <a:solidFill>
                  <a:srgbClr val="050505"/>
                </a:solidFill>
                <a:latin typeface="Segoe UI Historic"/>
              </a:rPr>
              <a:t>Yuzhakov</a:t>
            </a:r>
            <a:r>
              <a:rPr lang="en-US" sz="1200" dirty="0">
                <a:solidFill>
                  <a:srgbClr val="050505"/>
                </a:solidFill>
                <a:latin typeface="Segoe UI Historic"/>
              </a:rPr>
              <a:t>: </a:t>
            </a:r>
            <a:r>
              <a:rPr lang="en-US" sz="1200" b="0" i="0" dirty="0">
                <a:solidFill>
                  <a:srgbClr val="050505"/>
                </a:solidFill>
                <a:effectLst/>
                <a:latin typeface="Segoe UI Historic"/>
              </a:rPr>
              <a:t>“Quality estimation </a:t>
            </a:r>
            <a:r>
              <a:rPr lang="en-US" sz="1200" dirty="0">
                <a:solidFill>
                  <a:srgbClr val="050505"/>
                </a:solidFill>
                <a:latin typeface="Segoe UI Historic"/>
              </a:rPr>
              <a:t>of least-square method in voice morphing</a:t>
            </a:r>
            <a:r>
              <a:rPr lang="en-US" sz="1200" b="0" i="0" dirty="0">
                <a:solidFill>
                  <a:srgbClr val="050505"/>
                </a:solidFill>
                <a:effectLst/>
                <a:latin typeface="Segoe UI Historic"/>
              </a:rPr>
              <a:t>”, Neurocomputers: development and applications, 2019. Vol. 21, no. 3, pp. 42-49. Many publications in fields of sound signal processing, face recognition etc.</a:t>
            </a:r>
          </a:p>
          <a:p>
            <a:pPr marL="11118" algn="just">
              <a:spcBef>
                <a:spcPts val="87"/>
              </a:spcBef>
            </a:pPr>
            <a:endParaRPr lang="en-US" sz="1588" spc="-6" dirty="0">
              <a:solidFill>
                <a:srgbClr val="000000"/>
              </a:solidFill>
              <a:latin typeface="Arial"/>
            </a:endParaRPr>
          </a:p>
          <a:p>
            <a:pPr marL="11118" algn="just">
              <a:spcBef>
                <a:spcPts val="87"/>
              </a:spcBef>
            </a:pPr>
            <a:br>
              <a:rPr lang="ru-RU" sz="1588" spc="-6" dirty="0">
                <a:solidFill>
                  <a:srgbClr val="000000"/>
                </a:solidFill>
                <a:latin typeface="Arial"/>
              </a:rPr>
            </a:br>
            <a:r>
              <a:rPr lang="en-US" sz="1200" b="0" i="0" dirty="0" err="1">
                <a:solidFill>
                  <a:srgbClr val="050505"/>
                </a:solidFill>
                <a:effectLst/>
                <a:latin typeface="Segoe UI Historic"/>
              </a:rPr>
              <a:t>Dmitrii</a:t>
            </a:r>
            <a:r>
              <a:rPr lang="en-US" sz="1200" b="0" i="0" dirty="0">
                <a:solidFill>
                  <a:srgbClr val="050505"/>
                </a:solidFill>
                <a:effectLst/>
                <a:latin typeface="Segoe UI Historic"/>
              </a:rPr>
              <a:t> </a:t>
            </a:r>
            <a:r>
              <a:rPr lang="en-US" sz="1200" b="0" i="0" dirty="0" err="1">
                <a:solidFill>
                  <a:srgbClr val="050505"/>
                </a:solidFill>
                <a:effectLst/>
                <a:latin typeface="Segoe UI Historic"/>
              </a:rPr>
              <a:t>Ostrovskii</a:t>
            </a:r>
            <a:r>
              <a:rPr lang="en-US" sz="1200" b="0" i="0" dirty="0">
                <a:solidFill>
                  <a:srgbClr val="050505"/>
                </a:solidFill>
                <a:effectLst/>
                <a:latin typeface="Segoe UI Historic"/>
              </a:rPr>
              <a:t> - system administrator, DevOps. Until 2017 - DevOps at </a:t>
            </a:r>
            <a:r>
              <a:rPr lang="en-US" sz="1200" b="0" i="0" dirty="0" err="1">
                <a:solidFill>
                  <a:srgbClr val="050505"/>
                </a:solidFill>
                <a:effectLst/>
                <a:latin typeface="Segoe UI Historic"/>
              </a:rPr>
              <a:t>Energotechproject</a:t>
            </a:r>
            <a:r>
              <a:rPr lang="en-US" sz="1200" b="0" i="0" dirty="0">
                <a:solidFill>
                  <a:srgbClr val="050505"/>
                </a:solidFill>
                <a:effectLst/>
                <a:latin typeface="Segoe UI Historic"/>
              </a:rPr>
              <a:t> ltd. Experience, skills: working with various platforms and operating systems, ensuring security, technical support. Education: Perm State Technical University, Automated Control Systems.</a:t>
            </a:r>
            <a:endParaRPr lang="ru-RU" sz="1200" spc="-1" dirty="0">
              <a:latin typeface="Arial"/>
            </a:endParaRPr>
          </a:p>
        </p:txBody>
      </p:sp>
      <p:sp>
        <p:nvSpPr>
          <p:cNvPr id="404" name="CustomShape 2"/>
          <p:cNvSpPr/>
          <p:nvPr/>
        </p:nvSpPr>
        <p:spPr>
          <a:xfrm>
            <a:off x="2140677" y="432000"/>
            <a:ext cx="5717329" cy="337150"/>
          </a:xfrm>
          <a:prstGeom prst="rect">
            <a:avLst/>
          </a:prstGeom>
          <a:noFill/>
          <a:ln>
            <a:noFill/>
          </a:ln>
        </p:spPr>
        <p:style>
          <a:lnRef idx="0">
            <a:scrgbClr r="0" g="0" b="0"/>
          </a:lnRef>
          <a:fillRef idx="0">
            <a:scrgbClr r="0" g="0" b="0"/>
          </a:fillRef>
          <a:effectRef idx="0">
            <a:scrgbClr r="0" g="0" b="0"/>
          </a:effectRef>
          <a:fontRef idx="minor"/>
        </p:style>
        <p:txBody>
          <a:bodyPr lIns="0" tIns="11118" rIns="0" bIns="0">
            <a:spAutoFit/>
          </a:bodyPr>
          <a:lstStyle/>
          <a:p>
            <a:pPr marL="11118">
              <a:spcBef>
                <a:spcPts val="87"/>
              </a:spcBef>
            </a:pPr>
            <a:r>
              <a:rPr lang="en-US" sz="2118" spc="71" dirty="0">
                <a:solidFill>
                  <a:srgbClr val="000000"/>
                </a:solidFill>
                <a:latin typeface="Tahoma"/>
              </a:rPr>
              <a:t>The team</a:t>
            </a:r>
            <a:r>
              <a:rPr lang="ru-RU" sz="2118" spc="71" dirty="0">
                <a:solidFill>
                  <a:srgbClr val="000000"/>
                </a:solidFill>
                <a:latin typeface="Tahoma"/>
              </a:rPr>
              <a:t> (</a:t>
            </a:r>
            <a:r>
              <a:rPr lang="en-US" sz="2118" spc="71" dirty="0">
                <a:solidFill>
                  <a:srgbClr val="000000"/>
                </a:solidFill>
                <a:latin typeface="Tahoma"/>
              </a:rPr>
              <a:t>key members</a:t>
            </a:r>
            <a:r>
              <a:rPr lang="ru-RU" sz="2118" spc="71" dirty="0">
                <a:solidFill>
                  <a:srgbClr val="000000"/>
                </a:solidFill>
                <a:latin typeface="Tahoma"/>
              </a:rPr>
              <a:t>)</a:t>
            </a:r>
            <a:endParaRPr lang="ru-RU" sz="2118" spc="-1" dirty="0">
              <a:latin typeface="Arial"/>
            </a:endParaRPr>
          </a:p>
        </p:txBody>
      </p:sp>
      <p:pic>
        <p:nvPicPr>
          <p:cNvPr id="406" name="Picture 17"/>
          <p:cNvPicPr/>
          <p:nvPr/>
        </p:nvPicPr>
        <p:blipFill>
          <a:blip r:embed="rId5"/>
          <a:stretch/>
        </p:blipFill>
        <p:spPr>
          <a:xfrm>
            <a:off x="1776652" y="2537933"/>
            <a:ext cx="840812" cy="1266141"/>
          </a:xfrm>
          <a:prstGeom prst="rect">
            <a:avLst/>
          </a:prstGeom>
          <a:ln>
            <a:noFill/>
          </a:ln>
        </p:spPr>
      </p:pic>
      <p:sp>
        <p:nvSpPr>
          <p:cNvPr id="408" name="CustomShape 3"/>
          <p:cNvSpPr/>
          <p:nvPr/>
        </p:nvSpPr>
        <p:spPr>
          <a:xfrm>
            <a:off x="2201347" y="6051176"/>
            <a:ext cx="142306" cy="142306"/>
          </a:xfrm>
          <a:prstGeom prst="rect">
            <a:avLst/>
          </a:prstGeom>
          <a:blipFill rotWithShape="0">
            <a:blip r:embed="rId6"/>
            <a:stretch>
              <a:fillRect/>
            </a:stretch>
          </a:blipFill>
          <a:ln>
            <a:noFill/>
          </a:ln>
        </p:spPr>
        <p:style>
          <a:lnRef idx="0">
            <a:scrgbClr r="0" g="0" b="0"/>
          </a:lnRef>
          <a:fillRef idx="0">
            <a:scrgbClr r="0" g="0" b="0"/>
          </a:fillRef>
          <a:effectRef idx="0">
            <a:scrgbClr r="0" g="0" b="0"/>
          </a:effectRef>
          <a:fontRef idx="minor"/>
        </p:style>
      </p:sp>
      <p:pic>
        <p:nvPicPr>
          <p:cNvPr id="409" name="Picture 21"/>
          <p:cNvPicPr/>
          <p:nvPr/>
        </p:nvPicPr>
        <p:blipFill>
          <a:blip r:embed="rId7"/>
          <a:stretch/>
        </p:blipFill>
        <p:spPr>
          <a:xfrm>
            <a:off x="1785229" y="5337281"/>
            <a:ext cx="832235" cy="1248671"/>
          </a:xfrm>
          <a:prstGeom prst="rect">
            <a:avLst/>
          </a:prstGeom>
          <a:ln>
            <a:noFill/>
          </a:ln>
        </p:spPr>
      </p:pic>
      <p:pic>
        <p:nvPicPr>
          <p:cNvPr id="3" name="Picture 2">
            <a:extLst>
              <a:ext uri="{FF2B5EF4-FFF2-40B4-BE49-F238E27FC236}">
                <a16:creationId xmlns:a16="http://schemas.microsoft.com/office/drawing/2014/main" id="{2FD4E260-4D33-4995-AC6F-C57B68398CE8}"/>
              </a:ext>
            </a:extLst>
          </p:cNvPr>
          <p:cNvPicPr>
            <a:picLocks noChangeAspect="1"/>
          </p:cNvPicPr>
          <p:nvPr/>
        </p:nvPicPr>
        <p:blipFill>
          <a:blip r:embed="rId8"/>
          <a:stretch>
            <a:fillRect/>
          </a:stretch>
        </p:blipFill>
        <p:spPr>
          <a:xfrm>
            <a:off x="1753940" y="1004726"/>
            <a:ext cx="840812" cy="1202828"/>
          </a:xfrm>
          <a:prstGeom prst="rect">
            <a:avLst/>
          </a:prstGeom>
        </p:spPr>
      </p:pic>
      <p:pic>
        <p:nvPicPr>
          <p:cNvPr id="7" name="図 6">
            <a:extLst>
              <a:ext uri="{FF2B5EF4-FFF2-40B4-BE49-F238E27FC236}">
                <a16:creationId xmlns:a16="http://schemas.microsoft.com/office/drawing/2014/main" id="{A58589E1-5BA0-4216-8621-4E4F34AC09C6}"/>
              </a:ext>
            </a:extLst>
          </p:cNvPr>
          <p:cNvPicPr>
            <a:picLocks noChangeAspect="1"/>
          </p:cNvPicPr>
          <p:nvPr/>
        </p:nvPicPr>
        <p:blipFill>
          <a:blip r:embed="rId9"/>
          <a:stretch>
            <a:fillRect/>
          </a:stretch>
        </p:blipFill>
        <p:spPr>
          <a:xfrm>
            <a:off x="1785732" y="3917992"/>
            <a:ext cx="840812" cy="1121083"/>
          </a:xfrm>
          <a:prstGeom prst="rect">
            <a:avLst/>
          </a:prstGeom>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1958</Words>
  <Application>Microsoft Office PowerPoint</Application>
  <PresentationFormat>ワイド画面</PresentationFormat>
  <Paragraphs>118</Paragraphs>
  <Slides>21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21</vt:i4>
      </vt:variant>
    </vt:vector>
  </HeadingPairs>
  <TitlesOfParts>
    <vt:vector size="31" baseType="lpstr">
      <vt:lpstr>inherit</vt:lpstr>
      <vt:lpstr>游ゴシック</vt:lpstr>
      <vt:lpstr>游ゴシック Light</vt:lpstr>
      <vt:lpstr>Arial</vt:lpstr>
      <vt:lpstr>Cambria Math</vt:lpstr>
      <vt:lpstr>Segoe UI Historic</vt:lpstr>
      <vt:lpstr>Symbol</vt:lpstr>
      <vt:lpstr>Tahoma</vt:lpstr>
      <vt:lpstr>Times New Roman</vt:lpstr>
      <vt:lpstr>Office テーマ</vt:lpstr>
      <vt:lpstr>Emotional Voice Production </vt:lpstr>
      <vt:lpstr>Overview</vt:lpstr>
      <vt:lpstr>Current progress</vt:lpstr>
      <vt:lpstr>Background</vt:lpstr>
      <vt:lpstr>Emotions</vt:lpstr>
      <vt:lpstr>Emotional voice reconstruction</vt:lpstr>
      <vt:lpstr>Source-filter model of speech production</vt:lpstr>
      <vt:lpstr>Spectrogram and formants</vt:lpstr>
      <vt:lpstr>Pitch and formant detection</vt:lpstr>
      <vt:lpstr>Pitch and Duration Manipulation</vt:lpstr>
      <vt:lpstr>Our approach</vt:lpstr>
      <vt:lpstr>Proposed method</vt:lpstr>
      <vt:lpstr>DTW (dynamic time warping)</vt:lpstr>
      <vt:lpstr>Experiment</vt:lpstr>
      <vt:lpstr>Input data</vt:lpstr>
      <vt:lpstr>Input and results</vt:lpstr>
      <vt:lpstr>Results</vt:lpstr>
      <vt:lpstr>Conclusion</vt:lpstr>
      <vt:lpstr>Commercial prospects</vt:lpstr>
      <vt:lpstr>NEWS</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Emotional Voice Reconstruction Based on Intonation Alteration</dc:title>
  <dc:creator>mech-user</dc:creator>
  <cp:lastModifiedBy>約宇武蓄　陽</cp:lastModifiedBy>
  <cp:revision>13</cp:revision>
  <dcterms:created xsi:type="dcterms:W3CDTF">2021-01-22T17:53:09Z</dcterms:created>
  <dcterms:modified xsi:type="dcterms:W3CDTF">2021-07-23T10:05:05Z</dcterms:modified>
</cp:coreProperties>
</file>