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70" r:id="rId2"/>
    <p:sldId id="281" r:id="rId3"/>
    <p:sldId id="286" r:id="rId4"/>
    <p:sldId id="307" r:id="rId5"/>
    <p:sldId id="291" r:id="rId6"/>
    <p:sldId id="308" r:id="rId7"/>
    <p:sldId id="296" r:id="rId8"/>
    <p:sldId id="301" r:id="rId9"/>
    <p:sldId id="309" r:id="rId10"/>
    <p:sldId id="310" r:id="rId11"/>
    <p:sldId id="306" r:id="rId12"/>
    <p:sldId id="311" r:id="rId13"/>
    <p:sldId id="312" r:id="rId14"/>
    <p:sldId id="315" r:id="rId15"/>
    <p:sldId id="313" r:id="rId16"/>
    <p:sldId id="314" r:id="rId17"/>
    <p:sldId id="316" r:id="rId18"/>
    <p:sldId id="317" r:id="rId19"/>
    <p:sldId id="269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92" d="100"/>
          <a:sy n="92" d="100"/>
        </p:scale>
        <p:origin x="82" y="12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Управление торговлей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Колесова Анна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разработчик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Актуальность выбранной тематики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2739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sz="16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Для того чтобы правильно построить свой бизнес необходимо грамотное ведение учета торговли. Этим я и буду заниматься, а точнее буду разрабатывать программу для учета торговли, с целью автоматизировать процессы и на основании введенных данных получить возможность формирования отчетов, благодаря которым будет удобно анализировать и строить свои стратегии развития продаж.</a:t>
            </a: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rgbClr val="888888"/>
              </a:solidFill>
            </a:endParaRP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Актуальность проекта </a:t>
            </a:r>
            <a:r>
              <a:rPr lang="ru-RU" sz="1600" dirty="0">
                <a:sym typeface="Gilroy-Light"/>
              </a:rPr>
              <a:t>обусловлена потребностью </a:t>
            </a:r>
            <a:r>
              <a:rPr lang="ru-RU" sz="1600" dirty="0" smtClean="0">
                <a:sym typeface="Gilroy-Light"/>
              </a:rPr>
              <a:t>различных компаний </a:t>
            </a:r>
            <a:r>
              <a:rPr lang="ru-RU" sz="1600" dirty="0">
                <a:sym typeface="Gilroy-Light"/>
              </a:rPr>
              <a:t>в программе для точного ведения контроля и учета торговли, т.е. в программе в которой будет происходить удобное ориентирование по товару и контрагентам, и для правильного учета денежных операций, </a:t>
            </a:r>
            <a:r>
              <a:rPr lang="ru-RU" sz="1600" dirty="0" smtClean="0">
                <a:sym typeface="Gilroy-Light"/>
              </a:rPr>
              <a:t>планирование рабочего </a:t>
            </a:r>
            <a:r>
              <a:rPr lang="ru-RU" sz="1600" dirty="0">
                <a:sym typeface="Gilroy-Light"/>
              </a:rPr>
              <a:t>времени </a:t>
            </a:r>
            <a:r>
              <a:rPr lang="ru-RU" sz="1600" dirty="0" smtClean="0">
                <a:sym typeface="Gilroy-Light"/>
              </a:rPr>
              <a:t>и </a:t>
            </a:r>
            <a:r>
              <a:rPr lang="ru-RU" sz="1600" dirty="0">
                <a:sym typeface="Gilroy-Light"/>
              </a:rPr>
              <a:t>удобного </a:t>
            </a:r>
            <a:r>
              <a:rPr lang="ru-RU" sz="1600" dirty="0" smtClean="0">
                <a:sym typeface="Gilroy-Light"/>
              </a:rPr>
              <a:t>анализа бизнес-процессов.</a:t>
            </a:r>
            <a:r>
              <a:rPr dirty="0"/>
              <a:t> 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Актуальность темы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Цель и задачи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построить схему структуры предприятия;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описать уровень автоматизации предприятия;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выявить проблемы предприятия;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сформулировать постановку задачи;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построить схему взаимосвязи объектов;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смоделировать бизнес-процессы;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разработать функциональные требования;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описать этапы разработки;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приложить программный код модулей</a:t>
            </a:r>
            <a:r>
              <a:rPr lang="ru-RU" sz="1600" dirty="0" smtClean="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rPr>
              <a:t>.</a:t>
            </a:r>
            <a:endParaRPr sz="1600" dirty="0">
              <a:solidFill>
                <a:srgbClr val="8F00FF"/>
              </a:solidFill>
              <a:latin typeface="Gilroy-Regular"/>
              <a:ea typeface="Gilroy-Regular"/>
              <a:cs typeface="Gilroy-Regular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Целью данного проекта является повышение эффективности процесса учета, позволяющее сократить незапланированные   пересчет бюджета </a:t>
            </a:r>
            <a:r>
              <a:rPr lang="ru-RU" sz="1600" dirty="0" smtClean="0">
                <a:sym typeface="Gilroy-Light"/>
              </a:rPr>
              <a:t>и </a:t>
            </a:r>
            <a:r>
              <a:rPr lang="ru-RU" sz="1600" dirty="0">
                <a:sym typeface="Gilroy-Light"/>
              </a:rPr>
              <a:t>устранить потери времени из-за анализа продаж за счет приятных для глаз отчетов, которые отражают всю информацию по проводкам, которые необходимо контролировать.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939889" y="1990648"/>
            <a:ext cx="393315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Задачи проекта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993857" y="1994554"/>
            <a:ext cx="317272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Цель проекта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Анализ бизнеса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Для выработки стратегии действия, были проанализированы итоги финансово-хозяйственной деятельности одного из предприятий того сегмента бизнеса, для которого предполагается разработать программу (систему) управления торговлей. Анализ показывает, что предприятия данной отрасли находятся в относительно сложном финансовом положении, предполагающем необходимость снижения издержек на всех этапах бизнес-процессов.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Анализ бизнеса</a:t>
            </a:r>
            <a:endParaRPr sz="3600" dirty="0"/>
          </a:p>
        </p:txBody>
      </p:sp>
      <p:pic>
        <p:nvPicPr>
          <p:cNvPr id="15" name="Рисунок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112" y="692501"/>
            <a:ext cx="5724525" cy="29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941" y="3597626"/>
            <a:ext cx="5915025" cy="314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03155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Финансовый анализ предметной области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829948"/>
            <a:ext cx="1025030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Показатели ликвидности баланса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341970"/>
              </p:ext>
            </p:extLst>
          </p:nvPr>
        </p:nvGraphicFramePr>
        <p:xfrm>
          <a:off x="1339341" y="1609929"/>
          <a:ext cx="7520699" cy="49092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151015">
                  <a:extLst>
                    <a:ext uri="{9D8B030D-6E8A-4147-A177-3AD203B41FA5}">
                      <a16:colId xmlns:a16="http://schemas.microsoft.com/office/drawing/2014/main" val="3997539986"/>
                    </a:ext>
                  </a:extLst>
                </a:gridCol>
                <a:gridCol w="1120592">
                  <a:extLst>
                    <a:ext uri="{9D8B030D-6E8A-4147-A177-3AD203B41FA5}">
                      <a16:colId xmlns:a16="http://schemas.microsoft.com/office/drawing/2014/main" val="2270447671"/>
                    </a:ext>
                  </a:extLst>
                </a:gridCol>
                <a:gridCol w="1124546">
                  <a:extLst>
                    <a:ext uri="{9D8B030D-6E8A-4147-A177-3AD203B41FA5}">
                      <a16:colId xmlns:a16="http://schemas.microsoft.com/office/drawing/2014/main" val="3941292702"/>
                    </a:ext>
                  </a:extLst>
                </a:gridCol>
                <a:gridCol w="1124546">
                  <a:extLst>
                    <a:ext uri="{9D8B030D-6E8A-4147-A177-3AD203B41FA5}">
                      <a16:colId xmlns:a16="http://schemas.microsoft.com/office/drawing/2014/main" val="771658808"/>
                    </a:ext>
                  </a:extLst>
                </a:gridCol>
              </a:tblGrid>
              <a:tr h="116233">
                <a:tc rowSpan="2">
                  <a:txBody>
                    <a:bodyPr/>
                    <a:lstStyle/>
                    <a:p>
                      <a:pPr marL="1286510" marR="1278890" algn="ctr"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Показатель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094740" marR="1086485"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Период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02398"/>
                  </a:ext>
                </a:extLst>
              </a:tr>
              <a:tr h="113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3995" marR="207645" algn="ctr">
                        <a:lnSpc>
                          <a:spcPts val="124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2020 г.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marR="207645" algn="ctr">
                        <a:lnSpc>
                          <a:spcPts val="124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2021 г.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2090" algn="ctr">
                        <a:lnSpc>
                          <a:spcPts val="124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2022 г.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467158"/>
                  </a:ext>
                </a:extLst>
              </a:tr>
              <a:tr h="137789">
                <a:tc>
                  <a:txBody>
                    <a:bodyPr/>
                    <a:lstStyle/>
                    <a:p>
                      <a:pPr marL="635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78289902"/>
                  </a:ext>
                </a:extLst>
              </a:tr>
              <a:tr h="170334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Активы</a:t>
                      </a:r>
                      <a:r>
                        <a:rPr lang="ru-RU" sz="800" spc="-1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по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степени</a:t>
                      </a:r>
                      <a:r>
                        <a:rPr lang="ru-RU" sz="800" spc="-3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ликвидности,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тыс.</a:t>
                      </a:r>
                      <a:r>
                        <a:rPr lang="ru-RU" sz="800" spc="-3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руб.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66935773"/>
                  </a:ext>
                </a:extLst>
              </a:tr>
              <a:tr h="172870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Наиболее</a:t>
                      </a:r>
                      <a:r>
                        <a:rPr lang="ru-RU" sz="800" spc="-20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ликвидные</a:t>
                      </a:r>
                      <a:r>
                        <a:rPr lang="ru-RU" sz="800" spc="-20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активы</a:t>
                      </a:r>
                      <a:r>
                        <a:rPr lang="ru-RU" sz="800" spc="5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–</a:t>
                      </a:r>
                      <a:r>
                        <a:rPr lang="ru-RU" sz="800" spc="-35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А1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2608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2688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18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2724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01818253"/>
                  </a:ext>
                </a:extLst>
              </a:tr>
              <a:tr h="175829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Быстро реализуемые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активы</a:t>
                      </a:r>
                      <a:r>
                        <a:rPr lang="ru-RU" sz="800" spc="1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-4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2997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2801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18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2750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88398666"/>
                  </a:ext>
                </a:extLst>
              </a:tr>
              <a:tr h="178365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Медленно</a:t>
                      </a:r>
                      <a:r>
                        <a:rPr lang="ru-RU" sz="800" spc="-5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реализуемые</a:t>
                      </a:r>
                      <a:r>
                        <a:rPr lang="ru-RU" sz="800" spc="-20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активы</a:t>
                      </a:r>
                      <a:r>
                        <a:rPr lang="ru-RU" sz="800" spc="5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–</a:t>
                      </a:r>
                      <a:r>
                        <a:rPr lang="ru-RU" sz="800" spc="-40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А3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3752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3402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18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3182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79427301"/>
                  </a:ext>
                </a:extLst>
              </a:tr>
              <a:tr h="168643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Трудно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реализуемые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активы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-4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3457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3654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18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3831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52625457"/>
                  </a:ext>
                </a:extLst>
              </a:tr>
              <a:tr h="177097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Пассивы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по</a:t>
                      </a:r>
                      <a:r>
                        <a:rPr lang="ru-RU" sz="800" spc="-1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степени</a:t>
                      </a:r>
                      <a:r>
                        <a:rPr lang="ru-RU" sz="800" spc="-3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ликвидности,</a:t>
                      </a:r>
                      <a:r>
                        <a:rPr lang="ru-RU" sz="800" spc="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тыс.</a:t>
                      </a:r>
                      <a:r>
                        <a:rPr lang="ru-RU" sz="800" spc="-2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руб.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51676748"/>
                  </a:ext>
                </a:extLst>
              </a:tr>
              <a:tr h="174138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Наиболее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срочные</a:t>
                      </a:r>
                      <a:r>
                        <a:rPr lang="ru-RU" sz="800" spc="-2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обязательства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 П1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1218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1171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18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1020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60548458"/>
                  </a:ext>
                </a:extLst>
              </a:tr>
              <a:tr h="158922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Краткосрочные</a:t>
                      </a:r>
                      <a:r>
                        <a:rPr lang="ru-RU" sz="800" spc="-25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обязательства</a:t>
                      </a:r>
                      <a:r>
                        <a:rPr lang="ru-RU" sz="800" spc="-5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–</a:t>
                      </a:r>
                      <a:r>
                        <a:rPr lang="ru-RU" sz="800" spc="5">
                          <a:effectLst/>
                        </a:rPr>
                        <a:t> </a:t>
                      </a:r>
                      <a:r>
                        <a:rPr lang="ru-RU" sz="800">
                          <a:effectLst/>
                        </a:rPr>
                        <a:t>П2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3295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3115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18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3437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36701975"/>
                  </a:ext>
                </a:extLst>
              </a:tr>
              <a:tr h="190622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Долгосрочные</a:t>
                      </a:r>
                      <a:r>
                        <a:rPr lang="ru-RU" sz="800" spc="-2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обязательства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2053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2195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18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2270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71430478"/>
                  </a:ext>
                </a:extLst>
              </a:tr>
              <a:tr h="156386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Устойчивые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пассивы</a:t>
                      </a:r>
                      <a:r>
                        <a:rPr lang="ru-RU" sz="800" spc="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6248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6064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18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5760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77082776"/>
                  </a:ext>
                </a:extLst>
              </a:tr>
              <a:tr h="277691">
                <a:tc>
                  <a:txBody>
                    <a:bodyPr/>
                    <a:lstStyle/>
                    <a:p>
                      <a:pPr marL="69850" algn="l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Соотношение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активов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и пассивов</a:t>
                      </a:r>
                      <a:r>
                        <a:rPr lang="ru-RU" sz="800" spc="-1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по</a:t>
                      </a:r>
                      <a:r>
                        <a:rPr lang="ru-RU" sz="800" spc="1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степени</a:t>
                      </a:r>
                      <a:endParaRPr lang="ru-RU" sz="700" dirty="0">
                        <a:effectLst/>
                      </a:endParaRPr>
                    </a:p>
                    <a:p>
                      <a:pPr marL="69850" algn="l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Ликвидности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763092"/>
                  </a:ext>
                </a:extLst>
              </a:tr>
              <a:tr h="115388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А1&gt;=П1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39286288"/>
                  </a:ext>
                </a:extLst>
              </a:tr>
              <a:tr h="117078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А2&gt;=П2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33045734"/>
                  </a:ext>
                </a:extLst>
              </a:tr>
              <a:tr h="115388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А3&gt;=П3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31638365"/>
                  </a:ext>
                </a:extLst>
              </a:tr>
              <a:tr h="117078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А4&lt;=П4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28640290"/>
                  </a:ext>
                </a:extLst>
              </a:tr>
              <a:tr h="194003">
                <a:tc>
                  <a:txBody>
                    <a:bodyPr/>
                    <a:lstStyle/>
                    <a:p>
                      <a:pPr marL="69850" algn="l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Структура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активов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по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степени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ликвидности,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3835" algn="ctr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4470" algn="ctr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645" algn="ctr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69105195"/>
                  </a:ext>
                </a:extLst>
              </a:tr>
              <a:tr h="172870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Наиболее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ликвидные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активы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-3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20,4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21,4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82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21,8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6486523"/>
                  </a:ext>
                </a:extLst>
              </a:tr>
              <a:tr h="175406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Быстро реализуемые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активы</a:t>
                      </a:r>
                      <a:r>
                        <a:rPr lang="ru-RU" sz="800" spc="1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-4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23,4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22,3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82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42010564"/>
                  </a:ext>
                </a:extLst>
              </a:tr>
              <a:tr h="111584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Медленно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реализуемые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активы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-4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29,3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27,1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82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47063466"/>
                  </a:ext>
                </a:extLst>
              </a:tr>
              <a:tr h="156809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Трудно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реализуемые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активы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-4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А4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29,1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82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94184750"/>
                  </a:ext>
                </a:extLst>
              </a:tr>
              <a:tr h="110316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Структура</a:t>
                      </a:r>
                      <a:r>
                        <a:rPr lang="ru-RU" sz="800" spc="-1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пассивов по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степени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ликвидности,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383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447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64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81456895"/>
                  </a:ext>
                </a:extLst>
              </a:tr>
              <a:tr h="161458">
                <a:tc>
                  <a:txBody>
                    <a:bodyPr/>
                    <a:lstStyle/>
                    <a:p>
                      <a:pPr marL="69850"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Наиболее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срочные</a:t>
                      </a:r>
                      <a:r>
                        <a:rPr lang="ru-RU" sz="800" spc="-2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обязательства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 П1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383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383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9,3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64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7796323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Краткосрочные</a:t>
                      </a:r>
                      <a:r>
                        <a:rPr lang="ru-RU" sz="800" spc="-2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обязательства</a:t>
                      </a:r>
                      <a:r>
                        <a:rPr lang="ru-RU" sz="800" spc="-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24,8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82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13021018"/>
                  </a:ext>
                </a:extLst>
              </a:tr>
              <a:tr h="121305">
                <a:tc>
                  <a:txBody>
                    <a:bodyPr/>
                    <a:lstStyle/>
                    <a:p>
                      <a:pPr marL="69850" algn="l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Долгосрочные</a:t>
                      </a:r>
                      <a:r>
                        <a:rPr lang="ru-RU" sz="800" spc="-2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обязательства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5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82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05141812"/>
                  </a:ext>
                </a:extLst>
              </a:tr>
              <a:tr h="164417">
                <a:tc>
                  <a:txBody>
                    <a:bodyPr/>
                    <a:lstStyle/>
                    <a:p>
                      <a:pPr marL="69850" algn="l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Устойчивые</a:t>
                      </a:r>
                      <a:r>
                        <a:rPr lang="ru-RU" sz="800" spc="-1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пассивы</a:t>
                      </a:r>
                      <a:r>
                        <a:rPr lang="ru-RU" sz="800" spc="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–</a:t>
                      </a:r>
                      <a:r>
                        <a:rPr lang="ru-RU" sz="800" spc="-20" dirty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П4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48,8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0701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48,3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21082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46,1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3579032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360131" y="1920240"/>
            <a:ext cx="2147710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600" dirty="0" smtClean="0"/>
              <a:t>Вывод: баланс  </a:t>
            </a:r>
            <a:r>
              <a:rPr lang="ru-RU" sz="1600" dirty="0"/>
              <a:t>предприятия </a:t>
            </a:r>
            <a:r>
              <a:rPr lang="ru-RU" sz="1600" dirty="0" smtClean="0"/>
              <a:t>не </a:t>
            </a:r>
            <a:r>
              <a:rPr lang="ru-RU" sz="1600" dirty="0"/>
              <a:t>является ликвидным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130830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Анализ предметной области и формирование требований к информационной системе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768392"/>
            <a:ext cx="10433180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 smtClean="0"/>
              <a:t>Необходимо </a:t>
            </a:r>
            <a:r>
              <a:rPr lang="ru-RU" sz="2800" dirty="0"/>
              <a:t>автоматизировать бизнес-процесс отслеживания оплаты счетов</a:t>
            </a:r>
            <a:endParaRPr lang="ru-RU" sz="28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  <p:pic>
        <p:nvPicPr>
          <p:cNvPr id="14" name="Рисунок 13" descr="Описание: Бизнес процесс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96" y="2057498"/>
            <a:ext cx="5387975" cy="43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589519" y="3890356"/>
            <a:ext cx="165423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Модель «как есть»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4286032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Моделирование бизнес-процессов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Результат моделирования</a:t>
            </a:r>
            <a:endParaRPr lang="ru-RU" sz="3600" dirty="0"/>
          </a:p>
        </p:txBody>
      </p:sp>
      <p:pic>
        <p:nvPicPr>
          <p:cNvPr id="20" name="Рисунок 19" descr="Описание: Бизнес процесс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1" y="1555411"/>
            <a:ext cx="5759450" cy="496379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847214" y="3175462"/>
            <a:ext cx="172904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Модель «как должно быть»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Преимущества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Недостатки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Следствия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Выводы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Что мы можем купить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588412" y="3914837"/>
            <a:ext cx="498978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dirty="0"/>
              <a:t>На рынке программного обеспечения существует огромное количество систем аналогичных системе 1С: Предприятие 8.3. </a:t>
            </a:r>
          </a:p>
          <a:p>
            <a:r>
              <a:rPr lang="ru-RU" dirty="0"/>
              <a:t>Для анализа были выбраны 3 самых популярных систем:</a:t>
            </a:r>
          </a:p>
          <a:p>
            <a:r>
              <a:rPr lang="ru-RU" dirty="0"/>
              <a:t>1.	Система «Галактика»;</a:t>
            </a:r>
          </a:p>
          <a:p>
            <a:r>
              <a:rPr lang="ru-RU" dirty="0"/>
              <a:t>2.	Система «ПАРУС»;</a:t>
            </a:r>
          </a:p>
          <a:p>
            <a:r>
              <a:rPr lang="ru-RU" dirty="0"/>
              <a:t>3.	Система «1С: Предприятие».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247558"/>
            <a:ext cx="5356388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/>
              <a:t>Анализ существующих систем, автоматизирующих требуемые бизнес-процессы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выводы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5" y="908955"/>
            <a:ext cx="1052462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Необходимо использовать 1С:Предприятие 8.3</a:t>
            </a:r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589495" y="1771736"/>
            <a:ext cx="10175487" cy="4524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Возможности:</a:t>
            </a:r>
          </a:p>
          <a:p>
            <a:r>
              <a:rPr lang="ru-RU" dirty="0"/>
              <a:t>Единая платформа обеспечивает следующие возможности:</a:t>
            </a:r>
          </a:p>
          <a:p>
            <a:r>
              <a:rPr lang="ru-RU" dirty="0"/>
              <a:t>1)	Масштабируемость. Однопользовательский вариант для использования в небольших организациях или в домашних условиях: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файловый вариант для многопользовательской (сетевой) работы;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вариант "клиент-сервер" (MS SQL </a:t>
            </a:r>
            <a:r>
              <a:rPr lang="ru-RU" dirty="0" err="1"/>
              <a:t>Server</a:t>
            </a:r>
            <a:r>
              <a:rPr lang="ru-RU" dirty="0"/>
              <a:t>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развертывание работы на нескольких территориально удаленных точках с периодическим обменом информацией.</a:t>
            </a:r>
          </a:p>
          <a:p>
            <a:r>
              <a:rPr lang="ru-RU" dirty="0"/>
              <a:t>2)	Администрирование: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настройка прав доступа пользователей на основе механизма ролей;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назначение пользователю интерфейса и языка;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журнал регистрации  действий пользователей и  системных событий;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возможность выгрузки и загрузки информационной базы</a:t>
            </a:r>
            <a:r>
              <a:rPr lang="ru-RU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средства установки и обновления платформы и прикладных решений.</a:t>
            </a:r>
          </a:p>
          <a:p>
            <a:pPr lvl="0"/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0645780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выводы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5" y="908955"/>
            <a:ext cx="1052462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Необходимо использовать 1С:Предприятие 8.3</a:t>
            </a:r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589495" y="1771736"/>
            <a:ext cx="10175487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Возможности:</a:t>
            </a:r>
          </a:p>
          <a:p>
            <a:r>
              <a:rPr lang="ru-RU" dirty="0"/>
              <a:t>3)	Быстрая разработка и модификация. Конфигуратор, входящий в стандартную поставку, позволяет развивать существующие и создавать новые конфигурации.</a:t>
            </a:r>
          </a:p>
          <a:p>
            <a:r>
              <a:rPr lang="ru-RU" dirty="0"/>
              <a:t>4)	Интеграция с другими системами: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поддержка работы с торговым оборудованием;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обмен данными через текстовые файлы; чтение и запись текстовых файлов большого размера;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технология внешних компонент;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отправка и прием электронной почты;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работа с XML-документами.</a:t>
            </a:r>
          </a:p>
          <a:p>
            <a:pPr lvl="0"/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2844779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err="1" smtClean="0">
                <a:solidFill>
                  <a:schemeClr val="tx1"/>
                </a:solidFill>
              </a:rPr>
              <a:t>Стейкхолдеры</a:t>
            </a:r>
            <a:r>
              <a:rPr lang="ru-RU" sz="1600" cap="all" dirty="0" smtClean="0">
                <a:solidFill>
                  <a:schemeClr val="tx1"/>
                </a:solidFill>
              </a:rPr>
              <a:t>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967629" y="1274819"/>
            <a:ext cx="747347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Профили заинтересованных лиц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184938"/>
              </p:ext>
            </p:extLst>
          </p:nvPr>
        </p:nvGraphicFramePr>
        <p:xfrm>
          <a:off x="2076863" y="2340784"/>
          <a:ext cx="7399647" cy="43775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521146">
                  <a:extLst>
                    <a:ext uri="{9D8B030D-6E8A-4147-A177-3AD203B41FA5}">
                      <a16:colId xmlns:a16="http://schemas.microsoft.com/office/drawing/2014/main" val="2067352634"/>
                    </a:ext>
                  </a:extLst>
                </a:gridCol>
                <a:gridCol w="1646170">
                  <a:extLst>
                    <a:ext uri="{9D8B030D-6E8A-4147-A177-3AD203B41FA5}">
                      <a16:colId xmlns:a16="http://schemas.microsoft.com/office/drawing/2014/main" val="1309582074"/>
                    </a:ext>
                  </a:extLst>
                </a:gridCol>
                <a:gridCol w="1642304">
                  <a:extLst>
                    <a:ext uri="{9D8B030D-6E8A-4147-A177-3AD203B41FA5}">
                      <a16:colId xmlns:a16="http://schemas.microsoft.com/office/drawing/2014/main" val="2471984573"/>
                    </a:ext>
                  </a:extLst>
                </a:gridCol>
                <a:gridCol w="1972466">
                  <a:extLst>
                    <a:ext uri="{9D8B030D-6E8A-4147-A177-3AD203B41FA5}">
                      <a16:colId xmlns:a16="http://schemas.microsoft.com/office/drawing/2014/main" val="1978326036"/>
                    </a:ext>
                  </a:extLst>
                </a:gridCol>
                <a:gridCol w="1617561">
                  <a:extLst>
                    <a:ext uri="{9D8B030D-6E8A-4147-A177-3AD203B41FA5}">
                      <a16:colId xmlns:a16="http://schemas.microsoft.com/office/drawing/2014/main" val="2491578330"/>
                    </a:ext>
                  </a:extLst>
                </a:gridCol>
              </a:tblGrid>
              <a:tr h="591241">
                <a:tc>
                  <a:txBody>
                    <a:bodyPr/>
                    <a:lstStyle/>
                    <a:p>
                      <a:pPr marL="67945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№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</a:rPr>
                        <a:t>Стейкхолдеры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Ценность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Вероятное</a:t>
                      </a:r>
                      <a:endParaRPr lang="ru-RU" sz="1100" b="1" dirty="0">
                        <a:effectLst/>
                      </a:endParaRPr>
                    </a:p>
                    <a:p>
                      <a:pPr marL="68580" marR="60960" algn="ctr">
                        <a:lnSpc>
                          <a:spcPts val="1550"/>
                        </a:lnSpc>
                        <a:spcAft>
                          <a:spcPts val="0"/>
                        </a:spcAft>
                        <a:tabLst>
                          <a:tab pos="1462405" algn="l"/>
                        </a:tabLst>
                      </a:pPr>
                      <a:r>
                        <a:rPr lang="ru-RU" sz="1200" b="1" dirty="0">
                          <a:effectLst/>
                        </a:rPr>
                        <a:t>отношение	</a:t>
                      </a:r>
                      <a:r>
                        <a:rPr lang="ru-RU" sz="1200" b="1" spc="-15" dirty="0">
                          <a:effectLst/>
                        </a:rPr>
                        <a:t>к</a:t>
                      </a:r>
                      <a:r>
                        <a:rPr lang="ru-RU" sz="1200" b="1" spc="-285" dirty="0">
                          <a:effectLst/>
                        </a:rPr>
                        <a:t> </a:t>
                      </a:r>
                      <a:r>
                        <a:rPr lang="ru-RU" sz="1200" b="1" dirty="0">
                          <a:effectLst/>
                        </a:rPr>
                        <a:t>продукту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Ограничения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31049977"/>
                  </a:ext>
                </a:extLst>
              </a:tr>
              <a:tr h="589999">
                <a:tc>
                  <a:txBody>
                    <a:bodyPr/>
                    <a:lstStyle/>
                    <a:p>
                      <a:pPr marL="6794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6229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Директор</a:t>
                      </a:r>
                      <a:r>
                        <a:rPr lang="ru-RU" sz="1200" spc="-285" dirty="0">
                          <a:effectLst/>
                        </a:rPr>
                        <a:t> </a:t>
                      </a:r>
                      <a:r>
                        <a:rPr lang="ru-RU" sz="1200" spc="-5" dirty="0">
                          <a:effectLst/>
                        </a:rPr>
                        <a:t>Общества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4819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Увеличение</a:t>
                      </a:r>
                      <a:r>
                        <a:rPr lang="ru-RU" sz="1200" spc="-28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выручки</a:t>
                      </a:r>
                      <a:endParaRPr lang="ru-RU" sz="1100" dirty="0">
                        <a:effectLst/>
                      </a:endParaRPr>
                    </a:p>
                    <a:p>
                      <a:pPr marL="67310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Компании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603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6965" algn="l"/>
                          <a:tab pos="1477645" algn="l"/>
                        </a:tabLst>
                      </a:pPr>
                      <a:r>
                        <a:rPr lang="ru-RU" sz="1200">
                          <a:effectLst/>
                        </a:rPr>
                        <a:t>Заинтересован		</a:t>
                      </a:r>
                      <a:r>
                        <a:rPr lang="ru-RU" sz="1200" spc="-5">
                          <a:effectLst/>
                        </a:rPr>
                        <a:t>в</a:t>
                      </a:r>
                      <a:r>
                        <a:rPr lang="ru-RU" sz="1200" spc="-28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финансовом	</a:t>
                      </a:r>
                      <a:r>
                        <a:rPr lang="ru-RU" sz="1200" spc="-10">
                          <a:effectLst/>
                        </a:rPr>
                        <a:t>успехе</a:t>
                      </a:r>
                      <a:endParaRPr lang="ru-RU" sz="1100">
                        <a:effectLst/>
                      </a:endParaRPr>
                    </a:p>
                    <a:p>
                      <a:pPr marL="68580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проекта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590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1250" algn="l"/>
                        </a:tabLst>
                      </a:pPr>
                      <a:r>
                        <a:rPr lang="ru-RU" sz="1200">
                          <a:effectLst/>
                        </a:rPr>
                        <a:t>Ограниченный</a:t>
                      </a:r>
                      <a:r>
                        <a:rPr lang="ru-RU" sz="1200" spc="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бюджет	</a:t>
                      </a:r>
                      <a:r>
                        <a:rPr lang="ru-RU" sz="1200" spc="-10">
                          <a:effectLst/>
                        </a:rPr>
                        <a:t>на</a:t>
                      </a:r>
                      <a:endParaRPr lang="ru-RU" sz="1100">
                        <a:effectLst/>
                      </a:endParaRPr>
                    </a:p>
                    <a:p>
                      <a:pPr marL="69215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разработку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21333776"/>
                  </a:ext>
                </a:extLst>
              </a:tr>
              <a:tr h="591241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Руководитель</a:t>
                      </a:r>
                      <a:endParaRPr lang="ru-RU" sz="1100">
                        <a:effectLst/>
                      </a:endParaRPr>
                    </a:p>
                    <a:p>
                      <a:pPr marL="68580" marR="62865" algn="ctr">
                        <a:lnSpc>
                          <a:spcPts val="1550"/>
                        </a:lnSpc>
                        <a:spcAft>
                          <a:spcPts val="0"/>
                        </a:spcAft>
                        <a:tabLst>
                          <a:tab pos="796290" algn="l"/>
                        </a:tabLst>
                      </a:pPr>
                      <a:r>
                        <a:rPr lang="ru-RU" sz="1200">
                          <a:effectLst/>
                        </a:rPr>
                        <a:t>отдела	</a:t>
                      </a:r>
                      <a:r>
                        <a:rPr lang="ru-RU" sz="1200" spc="-5">
                          <a:effectLst/>
                        </a:rPr>
                        <a:t>продаж</a:t>
                      </a:r>
                      <a:r>
                        <a:rPr lang="ru-RU" sz="1200" spc="-28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Общества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Выполнение</a:t>
                      </a:r>
                      <a:endParaRPr lang="ru-RU" sz="1100" dirty="0">
                        <a:effectLst/>
                      </a:endParaRPr>
                    </a:p>
                    <a:p>
                      <a:pPr marL="67310" marR="466725" algn="ctr">
                        <a:lnSpc>
                          <a:spcPts val="15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показателей</a:t>
                      </a:r>
                      <a:r>
                        <a:rPr lang="ru-RU" sz="1200" spc="-285" dirty="0">
                          <a:effectLst/>
                        </a:rPr>
                        <a:t> </a:t>
                      </a:r>
                      <a:r>
                        <a:rPr lang="ru-RU" sz="1200" spc="-5" dirty="0">
                          <a:effectLst/>
                        </a:rPr>
                        <a:t>руководства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6223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77645" algn="l"/>
                        </a:tabLst>
                      </a:pPr>
                      <a:r>
                        <a:rPr lang="ru-RU" sz="1200">
                          <a:effectLst/>
                        </a:rPr>
                        <a:t>Заинтересован	</a:t>
                      </a:r>
                      <a:r>
                        <a:rPr lang="ru-RU" sz="1200" spc="-20">
                          <a:effectLst/>
                        </a:rPr>
                        <a:t>в</a:t>
                      </a:r>
                      <a:r>
                        <a:rPr lang="ru-RU" sz="1200" spc="-28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работе</a:t>
                      </a:r>
                      <a:r>
                        <a:rPr lang="ru-RU" sz="1200" spc="-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продукта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4578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Обучение</a:t>
                      </a:r>
                      <a:r>
                        <a:rPr lang="ru-RU" sz="1200" spc="5">
                          <a:effectLst/>
                        </a:rPr>
                        <a:t> </a:t>
                      </a:r>
                      <a:r>
                        <a:rPr lang="ru-RU" sz="1200" spc="-5">
                          <a:effectLst/>
                        </a:rPr>
                        <a:t>менеджеров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27670437"/>
                  </a:ext>
                </a:extLst>
              </a:tr>
              <a:tr h="1001632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6134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>
                          <a:effectLst/>
                        </a:rPr>
                        <a:t>Бухгалтер</a:t>
                      </a:r>
                      <a:r>
                        <a:rPr lang="ru-RU" sz="1200" spc="-28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Общества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4552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Выполнение</a:t>
                      </a:r>
                      <a:r>
                        <a:rPr lang="ru-RU" sz="1200" spc="-29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показателей</a:t>
                      </a:r>
                      <a:r>
                        <a:rPr lang="ru-RU" sz="1200" spc="-29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руководства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6223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77645" algn="l"/>
                        </a:tabLst>
                      </a:pPr>
                      <a:r>
                        <a:rPr lang="ru-RU" sz="1200" dirty="0">
                          <a:effectLst/>
                        </a:rPr>
                        <a:t>Заинтересован	</a:t>
                      </a:r>
                      <a:r>
                        <a:rPr lang="ru-RU" sz="1200" spc="-20" dirty="0">
                          <a:effectLst/>
                        </a:rPr>
                        <a:t>в</a:t>
                      </a:r>
                      <a:r>
                        <a:rPr lang="ru-RU" sz="1200" spc="-28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работе,</a:t>
                      </a:r>
                      <a:r>
                        <a:rPr lang="ru-RU" sz="1200" spc="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настороженное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758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Изучение</a:t>
                      </a:r>
                      <a:r>
                        <a:rPr lang="ru-RU" sz="1200" spc="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системы</a:t>
                      </a:r>
                      <a:r>
                        <a:rPr lang="ru-RU" sz="1200" spc="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самостоятельно,</a:t>
                      </a:r>
                      <a:r>
                        <a:rPr lang="ru-RU" sz="1200" spc="-29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обучение</a:t>
                      </a:r>
                      <a:endParaRPr lang="ru-RU" sz="1100">
                        <a:effectLst/>
                      </a:endParaRPr>
                    </a:p>
                    <a:p>
                      <a:pPr marL="69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менеджеров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17398761"/>
                  </a:ext>
                </a:extLst>
              </a:tr>
              <a:tr h="393126">
                <a:tc>
                  <a:txBody>
                    <a:bodyPr/>
                    <a:lstStyle/>
                    <a:p>
                      <a:pPr marL="6794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Менеджер</a:t>
                      </a:r>
                      <a:endParaRPr lang="ru-RU" sz="1100">
                        <a:effectLst/>
                      </a:endParaRPr>
                    </a:p>
                    <a:p>
                      <a:pPr marL="6858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отдела</a:t>
                      </a:r>
                      <a:r>
                        <a:rPr lang="ru-RU" sz="1200" spc="-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продаж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Автоматизация</a:t>
                      </a:r>
                      <a:endParaRPr lang="ru-RU" sz="1100">
                        <a:effectLst/>
                      </a:endParaRPr>
                    </a:p>
                    <a:p>
                      <a:pPr marL="6731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Работы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Настороженное,</a:t>
                      </a:r>
                      <a:r>
                        <a:rPr lang="ru-RU" sz="1200" spc="3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могут</a:t>
                      </a:r>
                      <a:endParaRPr lang="ru-RU" sz="1100" dirty="0">
                        <a:effectLst/>
                      </a:endParaRPr>
                    </a:p>
                    <a:p>
                      <a:pPr marL="6858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сократить/уволить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Изучение</a:t>
                      </a:r>
                      <a:endParaRPr lang="ru-RU" sz="1100">
                        <a:effectLst/>
                      </a:endParaRPr>
                    </a:p>
                    <a:p>
                      <a:pPr marL="6921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системы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57092721"/>
                  </a:ext>
                </a:extLst>
              </a:tr>
              <a:tr h="790972">
                <a:tc>
                  <a:txBody>
                    <a:bodyPr/>
                    <a:lstStyle/>
                    <a:p>
                      <a:pPr marL="6794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6235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Клиенты</a:t>
                      </a:r>
                      <a:r>
                        <a:rPr lang="ru-RU" sz="1200" spc="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компании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4381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Быстрое</a:t>
                      </a:r>
                      <a:r>
                        <a:rPr lang="ru-RU" sz="1200" spc="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получение</a:t>
                      </a:r>
                      <a:r>
                        <a:rPr lang="ru-RU" sz="1200" spc="5">
                          <a:effectLst/>
                        </a:rPr>
                        <a:t> </a:t>
                      </a:r>
                      <a:r>
                        <a:rPr lang="ru-RU" sz="1200" spc="-5">
                          <a:effectLst/>
                        </a:rPr>
                        <a:t>отгрузочных</a:t>
                      </a:r>
                      <a:endParaRPr lang="ru-RU" sz="1100">
                        <a:effectLst/>
                      </a:endParaRPr>
                    </a:p>
                    <a:p>
                      <a:pPr marL="6731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Документов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Безразличное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Отсутствуют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44695742"/>
                  </a:ext>
                </a:extLst>
              </a:tr>
              <a:tr h="393126">
                <a:tc>
                  <a:txBody>
                    <a:bodyPr/>
                    <a:lstStyle/>
                    <a:p>
                      <a:pPr marL="6794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Конкуренты</a:t>
                      </a:r>
                      <a:endParaRPr lang="ru-RU" sz="1100" dirty="0">
                        <a:effectLst/>
                      </a:endParaRPr>
                    </a:p>
                    <a:p>
                      <a:pPr marL="6858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компании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Отсутствуют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Настороженное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Могут</a:t>
                      </a:r>
                      <a:endParaRPr lang="ru-RU" sz="1100" dirty="0">
                        <a:effectLst/>
                      </a:endParaRPr>
                    </a:p>
                    <a:p>
                      <a:pPr marL="69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скопировать</a:t>
                      </a:r>
                      <a:r>
                        <a:rPr lang="ru-RU" sz="1200" spc="-2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идею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36895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 цели и критерии успеха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163782" y="1274819"/>
            <a:ext cx="864523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Бизнес </a:t>
            </a:r>
            <a:r>
              <a:rPr lang="ru-RU" sz="3600" dirty="0"/>
              <a:t>цели и критерии успеха </a:t>
            </a:r>
            <a:r>
              <a:rPr lang="ru-RU" sz="3600" dirty="0" smtClean="0"/>
              <a:t>проекта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353720"/>
              </p:ext>
            </p:extLst>
          </p:nvPr>
        </p:nvGraphicFramePr>
        <p:xfrm>
          <a:off x="2083666" y="2593661"/>
          <a:ext cx="6080760" cy="6032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699916">
                  <a:extLst>
                    <a:ext uri="{9D8B030D-6E8A-4147-A177-3AD203B41FA5}">
                      <a16:colId xmlns:a16="http://schemas.microsoft.com/office/drawing/2014/main" val="516681154"/>
                    </a:ext>
                  </a:extLst>
                </a:gridCol>
                <a:gridCol w="5380844">
                  <a:extLst>
                    <a:ext uri="{9D8B030D-6E8A-4147-A177-3AD203B41FA5}">
                      <a16:colId xmlns:a16="http://schemas.microsoft.com/office/drawing/2014/main" val="2218536420"/>
                    </a:ext>
                  </a:extLst>
                </a:gridCol>
              </a:tblGrid>
              <a:tr h="201930">
                <a:tc>
                  <a:txBody>
                    <a:bodyPr/>
                    <a:lstStyle/>
                    <a:p>
                      <a:pPr marL="67945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BO-1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Снизить</a:t>
                      </a:r>
                      <a:r>
                        <a:rPr lang="ru-RU" sz="1200" spc="-2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время</a:t>
                      </a:r>
                      <a:r>
                        <a:rPr lang="ru-RU" sz="1200" spc="-1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обработки</a:t>
                      </a:r>
                      <a:r>
                        <a:rPr lang="ru-RU" sz="1200" spc="-2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поступающих</a:t>
                      </a:r>
                      <a:r>
                        <a:rPr lang="ru-RU" sz="1200" spc="-2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платежей.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25411337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67945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BO-2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Сократить</a:t>
                      </a:r>
                      <a:r>
                        <a:rPr lang="ru-RU" sz="1200" spc="-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расходы</a:t>
                      </a:r>
                      <a:r>
                        <a:rPr lang="ru-RU" sz="1200" spc="-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на</a:t>
                      </a:r>
                      <a:r>
                        <a:rPr lang="ru-RU" sz="1200" spc="-2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отдел</a:t>
                      </a:r>
                      <a:r>
                        <a:rPr lang="ru-RU" sz="1200" spc="-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продаж.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45083212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67945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BO-3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Увеличить</a:t>
                      </a:r>
                      <a:r>
                        <a:rPr lang="ru-RU" sz="1200" spc="-2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продажи</a:t>
                      </a:r>
                      <a:r>
                        <a:rPr lang="ru-RU" sz="1200" spc="-1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за</a:t>
                      </a:r>
                      <a:r>
                        <a:rPr lang="ru-RU" sz="1200" spc="-3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счет</a:t>
                      </a:r>
                      <a:r>
                        <a:rPr lang="ru-RU" sz="1200" spc="1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устранения</a:t>
                      </a:r>
                      <a:r>
                        <a:rPr lang="ru-RU" sz="1200" spc="-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узкого</a:t>
                      </a:r>
                      <a:r>
                        <a:rPr lang="ru-RU" sz="1200" spc="-1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места</a:t>
                      </a:r>
                      <a:r>
                        <a:rPr lang="ru-RU" sz="1200" spc="-2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в</a:t>
                      </a:r>
                      <a:r>
                        <a:rPr lang="ru-RU" sz="1200" spc="-1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процессе.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314301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97927" y="3558830"/>
            <a:ext cx="291776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Критерии успеха проекта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634965"/>
              </p:ext>
            </p:extLst>
          </p:nvPr>
        </p:nvGraphicFramePr>
        <p:xfrm>
          <a:off x="2083666" y="4362263"/>
          <a:ext cx="6669636" cy="100711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699770">
                  <a:extLst>
                    <a:ext uri="{9D8B030D-6E8A-4147-A177-3AD203B41FA5}">
                      <a16:colId xmlns:a16="http://schemas.microsoft.com/office/drawing/2014/main" val="1816068104"/>
                    </a:ext>
                  </a:extLst>
                </a:gridCol>
                <a:gridCol w="5969866">
                  <a:extLst>
                    <a:ext uri="{9D8B030D-6E8A-4147-A177-3AD203B41FA5}">
                      <a16:colId xmlns:a16="http://schemas.microsoft.com/office/drawing/2014/main" val="581264361"/>
                    </a:ext>
                  </a:extLst>
                </a:gridCol>
              </a:tblGrid>
              <a:tr h="201930">
                <a:tc>
                  <a:txBody>
                    <a:bodyPr/>
                    <a:lstStyle/>
                    <a:p>
                      <a:pPr marL="67945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SM-1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</a:t>
                      </a:r>
                      <a:r>
                        <a:rPr lang="ru-RU" sz="1200" spc="-2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требования</a:t>
                      </a:r>
                      <a:r>
                        <a:rPr lang="ru-RU" sz="1200" spc="-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проекта</a:t>
                      </a:r>
                      <a:r>
                        <a:rPr lang="ru-RU" sz="1200" spc="-1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реализованы.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55431812"/>
                  </a:ext>
                </a:extLst>
              </a:tr>
              <a:tr h="401955">
                <a:tc>
                  <a:txBody>
                    <a:bodyPr/>
                    <a:lstStyle/>
                    <a:p>
                      <a:pPr marL="67945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SM-2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Скорость</a:t>
                      </a:r>
                      <a:r>
                        <a:rPr lang="ru-RU" sz="1200" spc="21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обслуживания</a:t>
                      </a:r>
                      <a:r>
                        <a:rPr lang="ru-RU" sz="1200" spc="2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клиента</a:t>
                      </a:r>
                      <a:r>
                        <a:rPr lang="ru-RU" sz="1200" spc="2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должна</a:t>
                      </a:r>
                      <a:r>
                        <a:rPr lang="ru-RU" sz="1200" spc="20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сократиться</a:t>
                      </a:r>
                      <a:r>
                        <a:rPr lang="ru-RU" sz="1200" spc="21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на</a:t>
                      </a:r>
                      <a:r>
                        <a:rPr lang="ru-RU" sz="1200" spc="20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20%</a:t>
                      </a:r>
                      <a:r>
                        <a:rPr lang="ru-RU" sz="1200" spc="2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спустя</a:t>
                      </a:r>
                      <a:r>
                        <a:rPr lang="ru-RU" sz="1200" spc="2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1</a:t>
                      </a:r>
                      <a:r>
                        <a:rPr lang="ru-RU" sz="1200" spc="2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месяц</a:t>
                      </a:r>
                      <a:endParaRPr lang="ru-RU" sz="1100">
                        <a:effectLst/>
                      </a:endParaRPr>
                    </a:p>
                    <a:p>
                      <a:pPr marL="6604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после</a:t>
                      </a:r>
                      <a:r>
                        <a:rPr lang="ru-RU" sz="1200" spc="-2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внедрения</a:t>
                      </a:r>
                      <a:r>
                        <a:rPr lang="ru-RU" sz="1200" spc="-1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системы.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48022241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67945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SM-3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Удовлетворенность</a:t>
                      </a:r>
                      <a:r>
                        <a:rPr lang="ru-RU" sz="1200" spc="9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клиентов</a:t>
                      </a:r>
                      <a:r>
                        <a:rPr lang="ru-RU" sz="1200" spc="8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после</a:t>
                      </a:r>
                      <a:r>
                        <a:rPr lang="ru-RU" sz="1200" spc="8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анкетирования</a:t>
                      </a:r>
                      <a:r>
                        <a:rPr lang="ru-RU" sz="1200" spc="9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должно</a:t>
                      </a:r>
                      <a:r>
                        <a:rPr lang="ru-RU" sz="1200" spc="9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быть</a:t>
                      </a:r>
                      <a:r>
                        <a:rPr lang="ru-RU" sz="1200" spc="8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не</a:t>
                      </a:r>
                      <a:r>
                        <a:rPr lang="ru-RU" sz="1200" spc="9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менее,</a:t>
                      </a:r>
                      <a:r>
                        <a:rPr lang="ru-RU" sz="1200" spc="9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чем</a:t>
                      </a:r>
                      <a:endParaRPr lang="ru-RU" sz="1100" dirty="0">
                        <a:effectLst/>
                      </a:endParaRPr>
                    </a:p>
                    <a:p>
                      <a:pPr marL="6604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80%.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27863159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97927" y="2003367"/>
            <a:ext cx="274196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Бизнес – цели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80085159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Вернемся к моделированию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163782" y="997820"/>
            <a:ext cx="864523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 smtClean="0"/>
              <a:t>Диаграмма прецедентов для рассматриваемых бизнес-процессов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pic>
        <p:nvPicPr>
          <p:cNvPr id="18" name="Рисунок 17" descr="Описание: шгрнавыва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542" y="2189633"/>
            <a:ext cx="5756275" cy="442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43586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67892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Вернемся к моделированию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2507456"/>
            <a:ext cx="5665730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 smtClean="0"/>
              <a:t>Диаграмма классов для рассматриваемых бизнес-процессов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14</a:t>
              </a:r>
              <a:endParaRPr dirty="0"/>
            </a:p>
          </p:txBody>
        </p:sp>
      </p:grpSp>
      <p:pic>
        <p:nvPicPr>
          <p:cNvPr id="14" name="Рисунок 13" descr="Описание: Структура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672" y="523226"/>
            <a:ext cx="5964555" cy="60318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62480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Анализ ресурсной базы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163782" y="1274819"/>
            <a:ext cx="864523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 smtClean="0"/>
              <a:t>Диаграмма </a:t>
            </a:r>
            <a:r>
              <a:rPr lang="ru-RU" sz="3600" dirty="0" err="1" smtClean="0"/>
              <a:t>Ганта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15</a:t>
              </a:r>
              <a:endParaRPr dirty="0"/>
            </a:p>
          </p:txBody>
        </p:sp>
      </p:grpSp>
      <p:pic>
        <p:nvPicPr>
          <p:cNvPr id="14" name="Рисунок 13"/>
          <p:cNvPicPr/>
          <p:nvPr/>
        </p:nvPicPr>
        <p:blipFill rotWithShape="1">
          <a:blip r:embed="rId2"/>
          <a:srcRect l="3811" r="6033"/>
          <a:stretch/>
        </p:blipFill>
        <p:spPr bwMode="auto">
          <a:xfrm>
            <a:off x="2691995" y="2061506"/>
            <a:ext cx="5960110" cy="4457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7591162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Прототип системы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163782" y="1182486"/>
            <a:ext cx="864523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 smtClean="0"/>
              <a:t>Подсистема «Руководителю»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16</a:t>
              </a:r>
              <a:endParaRPr dirty="0"/>
            </a:p>
          </p:txBody>
        </p:sp>
      </p:grpSp>
      <p:pic>
        <p:nvPicPr>
          <p:cNvPr id="15" name="Рисунок 14" descr="Описание: 2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629" y="2406386"/>
            <a:ext cx="7608633" cy="4112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507109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Прототип системы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163782" y="1182486"/>
            <a:ext cx="864523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 smtClean="0"/>
              <a:t>Подсистема «Руководителю»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</a:t>
              </a:r>
              <a:r>
                <a:rPr dirty="0" smtClean="0"/>
                <a:t>7</a:t>
              </a:r>
              <a:endParaRPr dirty="0"/>
            </a:p>
          </p:txBody>
        </p:sp>
      </p:grpSp>
      <p:pic>
        <p:nvPicPr>
          <p:cNvPr id="15" name="Рисунок 14" descr="Описание: 2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629" y="2406386"/>
            <a:ext cx="7608633" cy="4112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712601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Прототип системы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163782" y="813155"/>
            <a:ext cx="10041774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Отчет по продажам по номенклатуре в виде диаграммы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18</a:t>
              </a:r>
              <a:endParaRPr dirty="0"/>
            </a:p>
          </p:txBody>
        </p:sp>
      </p:grpSp>
      <p:pic>
        <p:nvPicPr>
          <p:cNvPr id="14" name="Рисунок 13" descr="Описание: 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320" y="2503465"/>
            <a:ext cx="7258858" cy="40350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231741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Колесова А</a:t>
            </a:r>
            <a:r>
              <a:rPr lang="en-US" dirty="0" smtClean="0"/>
              <a:t>.</a:t>
            </a:r>
            <a:r>
              <a:rPr lang="ru-RU" dirty="0" smtClean="0"/>
              <a:t>В.</a:t>
            </a:r>
            <a:endParaRPr lang="ru-RU" dirty="0" smtClean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Швецов А.В.</a:t>
            </a:r>
            <a:r>
              <a:rPr dirty="0" smtClean="0"/>
              <a:t>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dirty="0" smtClean="0"/>
              <a:t>mail</a:t>
            </a:r>
            <a:r>
              <a:rPr lang="ru-RU" dirty="0" smtClean="0"/>
              <a:t> </a:t>
            </a:r>
            <a:r>
              <a:rPr lang="en-US" dirty="0" smtClean="0"/>
              <a:t>av.shvetsov@yandex.ru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3122</TotalTime>
  <Words>784</Words>
  <Application>Microsoft Office PowerPoint</Application>
  <PresentationFormat>Широкоэкранный</PresentationFormat>
  <Paragraphs>288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Андрей Швецов</cp:lastModifiedBy>
  <cp:revision>36</cp:revision>
  <dcterms:modified xsi:type="dcterms:W3CDTF">2023-10-24T17:23:55Z</dcterms:modified>
</cp:coreProperties>
</file>