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8" r:id="rId3"/>
    <p:sldId id="278" r:id="rId4"/>
    <p:sldId id="289" r:id="rId5"/>
    <p:sldId id="291" r:id="rId6"/>
    <p:sldId id="275" r:id="rId7"/>
    <p:sldId id="276" r:id="rId8"/>
    <p:sldId id="292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94660"/>
  </p:normalViewPr>
  <p:slideViewPr>
    <p:cSldViewPr>
      <p:cViewPr>
        <p:scale>
          <a:sx n="118" d="100"/>
          <a:sy n="118" d="100"/>
        </p:scale>
        <p:origin x="-1002" y="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3"/>
            <a:ext cx="6197482" cy="2533318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Внедрение </a:t>
            </a:r>
            <a:r>
              <a:rPr lang="ru-RU" sz="3600" dirty="0" err="1" smtClean="0"/>
              <a:t>мультифазного</a:t>
            </a:r>
            <a:r>
              <a:rPr lang="ru-RU" sz="3600" dirty="0" smtClean="0"/>
              <a:t> насоса в </a:t>
            </a:r>
            <a:r>
              <a:rPr lang="ru-RU" sz="3600" dirty="0"/>
              <a:t>работу </a:t>
            </a:r>
            <a:r>
              <a:rPr lang="ru-RU" sz="3600" dirty="0" smtClean="0"/>
              <a:t>установки предварительного сброса воды</a:t>
            </a:r>
            <a:r>
              <a:rPr lang="ru-RU" sz="3600" b="1" dirty="0"/>
              <a:t/>
            </a:r>
            <a:br>
              <a:rPr lang="ru-RU" sz="3600" b="1" dirty="0"/>
            </a:br>
            <a:endParaRPr lang="ru-RU" sz="3600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Google Shape;93;p1">
            <a:extLst>
              <a:ext uri="{FF2B5EF4-FFF2-40B4-BE49-F238E27FC236}">
                <a16:creationId xmlns:a16="http://schemas.microsoft.com/office/drawing/2014/main" xmlns="" id="{23E79287-3004-4E3B-9D9B-417E5FD17A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06151"/>
            <a:ext cx="3020553" cy="29518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1" name="Рисунок 10" descr="C:\Users\ADMIN\Desktop\Мультифазны насос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447" y="4060235"/>
            <a:ext cx="2926670" cy="1724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90364" y="1280292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108226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anose="02040502050405020303" pitchFamily="18" charset="0"/>
              </a:rPr>
              <a:t>	</a:t>
            </a:r>
            <a:r>
              <a:rPr lang="ru-RU" dirty="0"/>
              <a:t> </a:t>
            </a:r>
            <a:r>
              <a:rPr lang="ru-RU" dirty="0">
                <a:latin typeface="Georgia" panose="02040502050405020303" pitchFamily="18" charset="0"/>
              </a:rPr>
              <a:t>Изменение физико-химических свойств нефти с течением времени приводит к изменению технологических процессов и технологических средств, используемых по всей цепочке: от получения продукции на нефтедобывающих предприятиях до ее продажи потребителям, включая сбор и разделение, переработку и транспортировку, в их взаимной взаимосвязи и обусловленности с учетом текущего состояния и перспектив развития техники и технологий</a:t>
            </a:r>
            <a:r>
              <a:rPr lang="ru-RU" dirty="0" smtClean="0">
                <a:latin typeface="Georgia" panose="02040502050405020303" pitchFamily="18" charset="0"/>
              </a:rPr>
              <a:t>.</a:t>
            </a:r>
          </a:p>
          <a:p>
            <a:r>
              <a:rPr lang="ru-RU" dirty="0">
                <a:latin typeface="Georgia" panose="02040502050405020303" pitchFamily="18" charset="0"/>
              </a:rPr>
              <a:t>	</a:t>
            </a:r>
            <a:r>
              <a:rPr lang="ru-RU" dirty="0" smtClean="0">
                <a:latin typeface="Georgia" panose="02040502050405020303" pitchFamily="18" charset="0"/>
              </a:rPr>
              <a:t> </a:t>
            </a:r>
            <a:r>
              <a:rPr lang="ru-RU" dirty="0">
                <a:latin typeface="Georgia" panose="02040502050405020303" pitchFamily="18" charset="0"/>
              </a:rPr>
              <a:t>В процессе эксплуатации месторождения необходимо неоднократно реконструировать систему сбора и транспортировки нефти, использовать новые технологии, реагенты и </a:t>
            </a:r>
            <a:r>
              <a:rPr lang="ru-RU" dirty="0" err="1">
                <a:latin typeface="Georgia" panose="02040502050405020303" pitchFamily="18" charset="0"/>
              </a:rPr>
              <a:t>деэмульгаторы</a:t>
            </a:r>
            <a:r>
              <a:rPr lang="ru-RU" dirty="0" smtClean="0">
                <a:latin typeface="Georgia" panose="02040502050405020303" pitchFamily="18" charset="0"/>
              </a:rPr>
              <a:t>. </a:t>
            </a:r>
            <a:r>
              <a:rPr lang="ru-RU" dirty="0">
                <a:latin typeface="Georgia" panose="02040502050405020303" pitchFamily="18" charset="0"/>
              </a:rPr>
              <a:t>В связи с этим возникает вопрос о современных методах и средствах решения данной проблемы. </a:t>
            </a:r>
            <a:r>
              <a:rPr lang="ru-RU" dirty="0" smtClean="0">
                <a:latin typeface="Georgia" panose="02040502050405020303" pitchFamily="18" charset="0"/>
              </a:rPr>
              <a:t>Одним из решений является внедрение </a:t>
            </a:r>
            <a:r>
              <a:rPr lang="ru-RU" dirty="0" err="1" smtClean="0">
                <a:latin typeface="Georgia" panose="02040502050405020303" pitchFamily="18" charset="0"/>
              </a:rPr>
              <a:t>мультифазного</a:t>
            </a:r>
            <a:r>
              <a:rPr lang="ru-RU" dirty="0" smtClean="0">
                <a:latin typeface="Georgia" panose="02040502050405020303" pitchFamily="18" charset="0"/>
              </a:rPr>
              <a:t> насоса в работу установки предварительного сброса воды.</a:t>
            </a:r>
          </a:p>
          <a:p>
            <a:r>
              <a:rPr lang="ru-RU" dirty="0" smtClean="0">
                <a:latin typeface="Georgia" panose="02040502050405020303" pitchFamily="18" charset="0"/>
              </a:rPr>
              <a:t>	</a:t>
            </a:r>
            <a:endParaRPr lang="ru-RU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48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Инновационность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469947" y="1279170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/>
              <a:t>	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3987" y="929470"/>
            <a:ext cx="770485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  <a:tabLst>
                <a:tab pos="630555" algn="l"/>
              </a:tabLst>
            </a:pP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	Основной </a:t>
            </a: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принцип работы данного насоса состоит в том, что многофазная смесь, поступающая в насос через всасывающий патрубок, разделяется на два потока и заполняет полость между витками винтов. Благодаря различному направлению винтовой нарезки в правой и левой частях роторов, смесь, движущаяся вдоль оси насоса к середине, вытесняется в нагнетательную полость повышая давление</a:t>
            </a: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.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 </a:t>
            </a:r>
            <a:endParaRPr lang="ru-RU" dirty="0" smtClean="0"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  <a:tabLst>
                <a:tab pos="630555" algn="l"/>
              </a:tabLs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	</a:t>
            </a: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	Особенности 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насоса</a:t>
            </a: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:</a:t>
            </a:r>
            <a:endParaRPr lang="ru-RU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lvl="0"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 возможность 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проведения ремонта с заменой </a:t>
            </a:r>
            <a:r>
              <a:rPr lang="ru-RU" dirty="0" err="1">
                <a:latin typeface="Georgia" panose="02040502050405020303" pitchFamily="18" charset="0"/>
                <a:ea typeface="Times New Roman" panose="02020603050405020304" pitchFamily="18" charset="0"/>
              </a:rPr>
              <a:t>ремкомплекта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 и сохранением параметров;</a:t>
            </a:r>
            <a:endParaRPr lang="ru-RU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lvl="0"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 равномерная 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транспортировка жидкости без пульсации и перемешивания, вследствие чего не требуется использование гасителя пульсации или компенсаторов в трубопроводах;</a:t>
            </a:r>
            <a:endParaRPr lang="ru-RU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lvl="0"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 возможность 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перекачивания </a:t>
            </a:r>
            <a:r>
              <a:rPr lang="ru-RU" dirty="0" err="1">
                <a:latin typeface="Georgia" panose="02040502050405020303" pitchFamily="18" charset="0"/>
                <a:ea typeface="Times New Roman" panose="02020603050405020304" pitchFamily="18" charset="0"/>
              </a:rPr>
              <a:t>нефте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-водо-газовой смеси с содержанием газа до </a:t>
            </a: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100 % 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по объему;</a:t>
            </a:r>
            <a:endParaRPr lang="ru-RU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lvl="0"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 работа 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насоса при давлении на входе до 2,45 </a:t>
            </a: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МПа.</a:t>
            </a:r>
            <a:endParaRPr lang="ru-RU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</a:rPr>
              <a:t>	</a:t>
            </a:r>
            <a:endParaRPr lang="ru-RU" dirty="0">
              <a:effectLst/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644" y="1004398"/>
            <a:ext cx="8229600" cy="5232914"/>
          </a:xfrm>
        </p:spPr>
        <p:txBody>
          <a:bodyPr>
            <a:normAutofit fontScale="25000" lnSpcReduction="20000"/>
          </a:bodyPr>
          <a:lstStyle/>
          <a:p>
            <a:pPr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630555" algn="l"/>
              </a:tabLst>
            </a:pPr>
            <a:r>
              <a:rPr lang="ru-RU" sz="7200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		Применение:</a:t>
            </a:r>
            <a:endParaRPr lang="ru-RU" sz="7200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lvl="0" algn="just">
              <a:lnSpc>
                <a:spcPct val="120000"/>
              </a:lnSpc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7200" dirty="0">
                <a:latin typeface="Georgia" panose="02040502050405020303" pitchFamily="18" charset="0"/>
                <a:ea typeface="Times New Roman" panose="02020603050405020304" pitchFamily="18" charset="0"/>
              </a:rPr>
              <a:t>нефтегазодобывающими компаниями при перекачивании </a:t>
            </a:r>
            <a:r>
              <a:rPr lang="ru-RU" sz="7200" dirty="0" err="1">
                <a:latin typeface="Georgia" panose="02040502050405020303" pitchFamily="18" charset="0"/>
                <a:ea typeface="Times New Roman" panose="02020603050405020304" pitchFamily="18" charset="0"/>
              </a:rPr>
              <a:t>нефте</a:t>
            </a:r>
            <a:r>
              <a:rPr lang="ru-RU" sz="7200" dirty="0">
                <a:latin typeface="Georgia" panose="02040502050405020303" pitchFamily="18" charset="0"/>
                <a:ea typeface="Times New Roman" panose="02020603050405020304" pitchFamily="18" charset="0"/>
              </a:rPr>
              <a:t>-водо-газосодержащих жидкостей для снижения давления на устье скважин, с целью уменьшения вредного воздействия на окружающую среду путем эффективного использования попутного газа и исключения его факельного сжигания;</a:t>
            </a:r>
            <a:endParaRPr lang="ru-RU" sz="7200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lvl="0" algn="just">
              <a:lnSpc>
                <a:spcPct val="120000"/>
              </a:lnSpc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7200" dirty="0">
                <a:latin typeface="Georgia" panose="02040502050405020303" pitchFamily="18" charset="0"/>
                <a:ea typeface="Times New Roman" panose="02020603050405020304" pitchFamily="18" charset="0"/>
              </a:rPr>
              <a:t>нефтегазодобывающими компаниями при перекачивании </a:t>
            </a:r>
            <a:r>
              <a:rPr lang="ru-RU" sz="7200" dirty="0" err="1">
                <a:latin typeface="Georgia" panose="02040502050405020303" pitchFamily="18" charset="0"/>
                <a:ea typeface="Times New Roman" panose="02020603050405020304" pitchFamily="18" charset="0"/>
              </a:rPr>
              <a:t>нефте</a:t>
            </a:r>
            <a:r>
              <a:rPr lang="ru-RU" sz="7200" dirty="0">
                <a:latin typeface="Georgia" panose="02040502050405020303" pitchFamily="18" charset="0"/>
                <a:ea typeface="Times New Roman" panose="02020603050405020304" pitchFamily="18" charset="0"/>
              </a:rPr>
              <a:t>-водо-газосодержащих жидкостей для эффективной разработки удаленных нефтяных месторождений, на которых нет возможности обустройства традиционным способом, с целью увеличения срока эксплуатации скважин, за счет обеспечения возможности перекачивания газовых пробок, что ведет к снижению эксплуатационных расходов и облегчает контроль за разработкой как новых, так и старых месторождений;</a:t>
            </a:r>
            <a:endParaRPr lang="ru-RU" sz="7200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lvl="0" algn="just">
              <a:lnSpc>
                <a:spcPct val="120000"/>
              </a:lnSpc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7200" dirty="0">
                <a:latin typeface="Georgia" panose="02040502050405020303" pitchFamily="18" charset="0"/>
                <a:ea typeface="Times New Roman" panose="02020603050405020304" pitchFamily="18" charset="0"/>
              </a:rPr>
              <a:t>в технологических процессах нефтепереработки на нефтехимических предприятиях, для перекачивания мазутов, гудрона, вакуумного газойля, в которых требуется обеспечить высокое </a:t>
            </a:r>
            <a:r>
              <a:rPr lang="ru-RU" sz="7200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давление                               </a:t>
            </a:r>
            <a:r>
              <a:rPr lang="ru-RU" sz="7200" dirty="0">
                <a:latin typeface="Georgia" panose="02040502050405020303" pitchFamily="18" charset="0"/>
                <a:ea typeface="Times New Roman" panose="02020603050405020304" pitchFamily="18" charset="0"/>
              </a:rPr>
              <a:t>(до 3,9 МПа).</a:t>
            </a:r>
            <a:endParaRPr lang="ru-RU" sz="7200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620688" y="141401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Инновационность </a:t>
            </a:r>
            <a:r>
              <a:rPr lang="ru-RU" sz="2400" b="1" dirty="0" smtClean="0">
                <a:latin typeface="Georgia" panose="02040502050405020303" pitchFamily="18" charset="0"/>
              </a:rPr>
              <a:t>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6772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ADMIN\Desktop\Мультифазны насос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59223"/>
            <a:ext cx="3756739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75556" y="4007495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 – всасывающий патрубок; 2 – нагнетающий патрубок; 3 – корпус насоса; 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4 – защитный кожух муфты; 5 – электродвигатель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Двухвинтовой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мультифазный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насос 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-1620688" y="141401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Инновационность </a:t>
            </a:r>
            <a:r>
              <a:rPr lang="ru-RU" sz="2400" b="1" dirty="0" smtClean="0">
                <a:latin typeface="Georgia" panose="02040502050405020303" pitchFamily="18" charset="0"/>
              </a:rPr>
              <a:t>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0769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056" y="143718"/>
            <a:ext cx="7360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Конкурентные преимущества продукта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90364" y="999876"/>
            <a:ext cx="8219256" cy="4663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	Конкурентные </a:t>
            </a:r>
            <a:r>
              <a:rPr lang="ru-RU" sz="1800" dirty="0">
                <a:latin typeface="Georgia" panose="02040502050405020303" pitchFamily="18" charset="0"/>
              </a:rPr>
              <a:t>преимущества </a:t>
            </a:r>
            <a:r>
              <a:rPr lang="ru-RU" sz="1800" dirty="0" smtClean="0">
                <a:latin typeface="Georgia" panose="02040502050405020303" pitchFamily="18" charset="0"/>
              </a:rPr>
              <a:t>продукта</a:t>
            </a:r>
            <a:r>
              <a:rPr lang="ru-RU" sz="1800" dirty="0">
                <a:latin typeface="Georgia" panose="02040502050405020303" pitchFamily="18" charset="0"/>
              </a:rPr>
              <a:t>: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lvl="0"/>
            <a:r>
              <a:rPr lang="ru-RU" sz="1800" dirty="0">
                <a:latin typeface="Georgia" panose="02040502050405020303" pitchFamily="18" charset="0"/>
              </a:rPr>
              <a:t>не требуются никакие компенсирующие устройства или установки, регулирующие течение нефти через насос;</a:t>
            </a:r>
          </a:p>
          <a:p>
            <a:pPr lvl="0"/>
            <a:r>
              <a:rPr lang="ru-RU" sz="1800" dirty="0">
                <a:latin typeface="Georgia" panose="02040502050405020303" pitchFamily="18" charset="0"/>
              </a:rPr>
              <a:t>насосы самовсасывающие и работают с малой пульсацией;</a:t>
            </a:r>
          </a:p>
          <a:p>
            <a:pPr lvl="0"/>
            <a:r>
              <a:rPr lang="ru-RU" sz="1800" dirty="0">
                <a:latin typeface="Georgia" panose="02040502050405020303" pitchFamily="18" charset="0"/>
              </a:rPr>
              <a:t>простая конструкция;</a:t>
            </a:r>
          </a:p>
          <a:p>
            <a:pPr lvl="0"/>
            <a:r>
              <a:rPr lang="ru-RU" sz="1800" dirty="0">
                <a:latin typeface="Georgia" panose="02040502050405020303" pitchFamily="18" charset="0"/>
              </a:rPr>
              <a:t>любая комбинация рабочих параметров</a:t>
            </a:r>
            <a:r>
              <a:rPr lang="ru-RU" sz="1800" dirty="0" smtClean="0">
                <a:latin typeface="Georgia" panose="02040502050405020303" pitchFamily="18" charset="0"/>
              </a:rPr>
              <a:t>;</a:t>
            </a:r>
          </a:p>
          <a:p>
            <a:pPr lvl="0"/>
            <a:r>
              <a:rPr lang="ru-RU" sz="1800" dirty="0" smtClean="0">
                <a:latin typeface="Georgia" panose="02040502050405020303" pitchFamily="18" charset="0"/>
              </a:rPr>
              <a:t>низкая </a:t>
            </a:r>
            <a:r>
              <a:rPr lang="ru-RU" sz="1800" dirty="0">
                <a:latin typeface="Georgia" panose="02040502050405020303" pitchFamily="18" charset="0"/>
              </a:rPr>
              <a:t>характеристика сдвига;</a:t>
            </a:r>
          </a:p>
          <a:p>
            <a:pPr lvl="0"/>
            <a:r>
              <a:rPr lang="ru-RU" sz="1800" dirty="0">
                <a:latin typeface="Georgia" panose="02040502050405020303" pitchFamily="18" charset="0"/>
              </a:rPr>
              <a:t>великолепная рабочая надежность и самая широкая возможность применения в системе.</a:t>
            </a: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858" y="159631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390364" y="980728"/>
            <a:ext cx="8219256" cy="3456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1400" dirty="0" smtClean="0">
                <a:latin typeface="Georgia" panose="02040502050405020303" pitchFamily="18" charset="0"/>
              </a:rPr>
              <a:t>	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1400" dirty="0">
                <a:latin typeface="Georgia" panose="02040502050405020303" pitchFamily="18" charset="0"/>
              </a:rPr>
              <a:t>	</a:t>
            </a:r>
            <a:r>
              <a:rPr lang="ru-RU" sz="1800" dirty="0" smtClean="0">
                <a:latin typeface="Georgia" panose="02040502050405020303" pitchFamily="18" charset="0"/>
              </a:rPr>
              <a:t>Ключевая </a:t>
            </a:r>
            <a:r>
              <a:rPr lang="ru-RU" sz="1800" dirty="0">
                <a:latin typeface="Georgia" panose="02040502050405020303" pitchFamily="18" charset="0"/>
              </a:rPr>
              <a:t>техническая задача</a:t>
            </a:r>
            <a:r>
              <a:rPr lang="ru-RU" sz="1800" dirty="0" smtClean="0">
                <a:latin typeface="Georgia" panose="02040502050405020303" pitchFamily="18" charset="0"/>
              </a:rPr>
              <a:t>: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Применение </a:t>
            </a:r>
            <a:r>
              <a:rPr lang="ru-RU" sz="1800" dirty="0">
                <a:latin typeface="Georgia" panose="02040502050405020303" pitchFamily="18" charset="0"/>
              </a:rPr>
              <a:t>многофазных насосов на производстве позволит: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	 • сократить количество оборудования участвующего в процессе подготовки нефти к </a:t>
            </a:r>
            <a:r>
              <a:rPr lang="ru-RU" sz="1800" dirty="0" smtClean="0">
                <a:latin typeface="Georgia" panose="02040502050405020303" pitchFamily="18" charset="0"/>
              </a:rPr>
              <a:t>транспорту;</a:t>
            </a: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	 • сократить количество людей, работающих на </a:t>
            </a:r>
            <a:r>
              <a:rPr lang="ru-RU" sz="1800" dirty="0" smtClean="0">
                <a:latin typeface="Georgia" panose="02040502050405020303" pitchFamily="18" charset="0"/>
              </a:rPr>
              <a:t>объекте;</a:t>
            </a: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	• снизить давление на устье скважины, что увеличивает продуктивность и продолжительность срока рентабельности эксплуатации месторождения;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	• значительно сократить количество технологического оборудования; 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	• </a:t>
            </a:r>
            <a:r>
              <a:rPr lang="ru-RU" sz="1800" dirty="0">
                <a:latin typeface="Georgia" panose="02040502050405020303" pitchFamily="18" charset="0"/>
              </a:rPr>
              <a:t>утилизировать попутный газ. Исключить факельное сжигание на месторождении. </a:t>
            </a:r>
            <a:r>
              <a:rPr lang="ru-RU" sz="1800" dirty="0" smtClean="0">
                <a:latin typeface="Georgia" panose="02040502050405020303" pitchFamily="18" charset="0"/>
              </a:rPr>
              <a:t>Улучшить </a:t>
            </a:r>
            <a:r>
              <a:rPr lang="ru-RU" sz="1800" dirty="0">
                <a:latin typeface="Georgia" panose="02040502050405020303" pitchFamily="18" charset="0"/>
              </a:rPr>
              <a:t>экологическую обстановку. </a:t>
            </a:r>
            <a:r>
              <a:rPr lang="ru-RU" sz="1800" dirty="0" smtClean="0">
                <a:latin typeface="Georgia" panose="02040502050405020303" pitchFamily="18" charset="0"/>
              </a:rPr>
              <a:t>Повысить </a:t>
            </a:r>
            <a:r>
              <a:rPr lang="ru-RU" sz="1800" dirty="0">
                <a:latin typeface="Georgia" panose="02040502050405020303" pitchFamily="18" charset="0"/>
              </a:rPr>
              <a:t>рентабельность и снизить </a:t>
            </a:r>
            <a:r>
              <a:rPr lang="ru-RU" sz="1800" dirty="0" err="1">
                <a:latin typeface="Georgia" panose="02040502050405020303" pitchFamily="18" charset="0"/>
              </a:rPr>
              <a:t>энергозатраты</a:t>
            </a:r>
            <a:r>
              <a:rPr lang="ru-RU" sz="1800" dirty="0">
                <a:latin typeface="Georgia" panose="02040502050405020303" pitchFamily="18" charset="0"/>
              </a:rPr>
              <a:t>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>
                <a:latin typeface="Georgia" panose="02040502050405020303" pitchFamily="18" charset="0"/>
              </a:rPr>
              <a:t>	• сократить площадь отчуждения земель.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 smtClean="0">
              <a:latin typeface="Georgia" panose="020405020504050203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 smtClean="0">
              <a:latin typeface="Georgia" panose="020405020504050203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>
              <a:latin typeface="Georgia" panose="020405020504050203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latin typeface="Georgia" panose="02040502050405020303" pitchFamily="18" charset="0"/>
              </a:rPr>
              <a:t>	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8224" y="3717032"/>
            <a:ext cx="4978896" cy="262088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600" dirty="0" smtClean="0">
                <a:latin typeface="Georgia" panose="02040502050405020303" pitchFamily="18" charset="0"/>
                <a:ea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Объект 4"/>
          <p:cNvSpPr txBox="1">
            <a:spLocks/>
          </p:cNvSpPr>
          <p:nvPr/>
        </p:nvSpPr>
        <p:spPr>
          <a:xfrm>
            <a:off x="250799" y="1052736"/>
            <a:ext cx="8425657" cy="368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>
                <a:latin typeface="Georgia" panose="02040502050405020303" pitchFamily="18" charset="0"/>
              </a:rPr>
              <a:t>Для реализации проекта необходим следующий объем финансовых ресурсов: </a:t>
            </a:r>
          </a:p>
        </p:txBody>
      </p:sp>
      <p:graphicFrame>
        <p:nvGraphicFramePr>
          <p:cNvPr id="12" name="Google Shape;225;p9"/>
          <p:cNvGraphicFramePr/>
          <p:nvPr>
            <p:extLst>
              <p:ext uri="{D42A27DB-BD31-4B8C-83A1-F6EECF244321}">
                <p14:modId xmlns:p14="http://schemas.microsoft.com/office/powerpoint/2010/main" val="1752474103"/>
              </p:ext>
            </p:extLst>
          </p:nvPr>
        </p:nvGraphicFramePr>
        <p:xfrm>
          <a:off x="400900" y="1700808"/>
          <a:ext cx="8275556" cy="235353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0688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066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73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Сумма (руб.)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Описание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59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1 000 </a:t>
                      </a:r>
                      <a:r>
                        <a:rPr lang="ru-RU" sz="15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000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lnSpc>
                          <a:spcPct val="120000"/>
                        </a:lnSpc>
                        <a:buNone/>
                      </a:pPr>
                      <a:r>
                        <a:rPr lang="ru-RU" sz="1500" b="0" i="0" u="none" strike="noStrike" kern="1200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Провести анализ применения МФН в процессах подготовки нефти                       к транспорту;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  <a:buNone/>
                      </a:pPr>
                      <a:r>
                        <a:rPr lang="ru-RU" sz="1500" b="0" i="0" u="none" strike="noStrike" kern="1200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Проанализировать работу УПСВ при традиционном методе работы;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  <a:buNone/>
                      </a:pPr>
                      <a:r>
                        <a:rPr lang="ru-RU" sz="1500" b="0" i="0" u="none" strike="noStrike" kern="1200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Провести исследование внедрения МФН в работу УПСВ и пути повышения эффективности внедрения.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  <a:buNone/>
                      </a:pPr>
                      <a:endParaRPr sz="1500" b="0" i="0" u="none" strike="noStrike" kern="1200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30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200 000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Продвижение бренда компании при помощи рекламы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39552" y="4149080"/>
            <a:ext cx="8136904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</a:rPr>
              <a:t>Современная автоматизация насосных установок гарантирует полную надежность и бесперебойность функционирования устройств, уменьшения эксплуатационных расходов и затрат труда, размеров регулирующих емкостей.</a:t>
            </a:r>
          </a:p>
          <a:p>
            <a:pPr algn="just">
              <a:lnSpc>
                <a:spcPct val="120000"/>
              </a:lnSpc>
            </a:pPr>
            <a:r>
              <a:rPr lang="ru-RU" sz="1400" dirty="0"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</a:rPr>
              <a:t>Основной экономический эффект применения </a:t>
            </a:r>
            <a:r>
              <a:rPr lang="ru-RU" sz="1400" dirty="0" err="1"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</a:rPr>
              <a:t>мультифазных</a:t>
            </a:r>
            <a:r>
              <a:rPr lang="ru-RU" sz="1400" dirty="0"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</a:rPr>
              <a:t> насосов связан прежде всего с понижением давления на устье скважины, что приводит к увеличению продуктивности. </a:t>
            </a:r>
          </a:p>
          <a:p>
            <a:pPr lvl="0" indent="0" algn="just">
              <a:lnSpc>
                <a:spcPct val="12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</a:rPr>
              <a:t>Другой плюс - значительное сокращение количества технологического оборудования на месторождении: вместо компрессоров, однофазных насосов, сепараторов, водоотделителей и охладителей нужен лишь один трубопровод, по которому и идет транспортировка газожидкостной смеси.</a:t>
            </a:r>
            <a:endParaRPr lang="ru-RU" sz="1400" dirty="0">
              <a:latin typeface="Times New Roman" panose="02020603050405020304" pitchFamily="18" charset="0"/>
              <a:ea typeface="Century Gothic"/>
              <a:cs typeface="Times New Roman" panose="02020603050405020304" pitchFamily="18" charset="0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8836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0" y="-25311"/>
            <a:ext cx="9144000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0" y="1726072"/>
            <a:ext cx="9143998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Прямоугольник 13"/>
          <p:cNvSpPr/>
          <p:nvPr/>
        </p:nvSpPr>
        <p:spPr>
          <a:xfrm>
            <a:off x="408708" y="2882704"/>
            <a:ext cx="4464128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10971</TotalTime>
  <Words>187</Words>
  <Application>Microsoft Office PowerPoint</Application>
  <PresentationFormat>Экран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Внедрение мультифазного насоса в работу установки предварительного сброса воды </vt:lpstr>
      <vt:lpstr> </vt:lpstr>
      <vt:lpstr> </vt:lpstr>
      <vt:lpstr>Инновационность проекта</vt:lpstr>
      <vt:lpstr>Инновационность проекта</vt:lpstr>
      <vt:lpstr> </vt:lpstr>
      <vt:lpstr> </vt:lpstr>
      <vt:lpstr>Презентация PowerPoint</vt:lpstr>
      <vt:lpstr>Презентация PowerPoint</vt:lpstr>
    </vt:vector>
  </TitlesOfParts>
  <Company>FASIE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User</cp:lastModifiedBy>
  <cp:revision>97</cp:revision>
  <dcterms:created xsi:type="dcterms:W3CDTF">2023-02-08T09:03:57Z</dcterms:created>
  <dcterms:modified xsi:type="dcterms:W3CDTF">2023-09-22T06:22:45Z</dcterms:modified>
</cp:coreProperties>
</file>