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9" r:id="rId7"/>
    <p:sldId id="263" r:id="rId8"/>
    <p:sldId id="272" r:id="rId9"/>
    <p:sldId id="273" r:id="rId10"/>
    <p:sldId id="274" r:id="rId11"/>
    <p:sldId id="280" r:id="rId12"/>
    <p:sldId id="27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05033"/>
    <a:srgbClr val="8A9E6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2" autoAdjust="0"/>
    <p:restoredTop sz="94660" autoAdjust="0"/>
  </p:normalViewPr>
  <p:slideViewPr>
    <p:cSldViewPr snapToGrid="0">
      <p:cViewPr varScale="1">
        <p:scale>
          <a:sx n="80" d="100"/>
          <a:sy n="80" d="100"/>
        </p:scale>
        <p:origin x="-114" y="-7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0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E3BD34-54E7-47E2-B82C-6634FBB7C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3A61917-75EA-443D-90BD-48EBDBBB8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C86ECFF-C580-4296-9C5F-4277756F7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8B6B08A-CBDC-43DD-ABD0-ECEB7E23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E253298-F578-4464-8D77-BAEFDA4F0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5919CC8-47F0-45D0-AB59-427FF0AECD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4584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D7C3D56-6F55-49D1-A7F2-F9056DE88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00E4B7D-3419-4BF0-BF4E-DBDACF0B5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64923D2-FCD3-4BBD-AFAE-4BD0C316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E80F9B4-02AF-4142-B829-91D1DEF93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34B5C36-B986-47A7-858D-8878CA63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065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2F111F-604B-42A8-A3B5-39674ADF0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A09D935-BF83-47D1-87B6-A3AEC318D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58ADE8D-F4D0-4B99-A5EF-99A03A9C5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32F8E83-24F7-410F-9B1E-B731FE135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DAA0E77-E287-4369-9B46-3B4BB35FB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5183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2C3DC9-0CA2-45F5-931D-1475D2B83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2156EC9-7AB4-43BC-ADFD-6DC83D735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5FDB0EF-0B14-486D-81B0-C08022C2E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FAA9C32-8D38-4A3C-8FC4-0BA71CB29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8C38A25-A30A-446A-9B2C-71E9610FA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96EFE2E-EBD1-4369-A37C-81076ABC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156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C894EA6-9E8F-4AAB-8F1B-860E66EC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79A0AC3-330A-4EE2-9B58-3774FA66A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AAE7F13-BB83-412C-BE6A-83B33C074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DD34A01-F016-4590-93D0-5A1E8CB85B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9DF2A1A-8CD0-4CA6-B025-DBBB87CA9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FFF290A1-1951-49A5-895A-2ED25A4E7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30C2E57-9003-42DC-9936-A56F58206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E7868DA-2762-4640-8BF3-2FA44B405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19248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272DCF-CC45-45C0-82D2-AD52FA31A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F4F15EE-533C-424E-8FE8-6001227EA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58F6534-09EB-450F-BA19-959C0D563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BFC5780-AE7E-4E47-B6B8-FF39789C0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948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479CBB0-0C90-4A33-A39B-0CB239360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D3ADDD47-A146-4A75-B5DD-D251BF0D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B36FC3D-6C5B-4C4F-9C04-FB4203CF3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946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4D1806-F2A8-44F2-8D2E-3547E2A0C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EF7A943-0141-4F5C-BC35-71D0F7F7E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21D0FF6-6395-4A82-97E0-4195F9BB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B1EF5D1-02BA-4E0C-822D-A11BE7F4A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0222870-19A6-48C8-A238-08B57718E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565EF9D-DEE2-4239-BA23-D9CB23334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4343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9D8248-63B4-4DB1-9F03-033078DDE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66C5FF1-5477-4B91-A714-7ED3B45374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8D5A5D-9096-4ED5-AEDE-E12B5064F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76D7A22-B707-41EA-A952-F2D92238D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F376F1F-D964-4B02-B48F-951873A32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77B5F76-031F-4F60-BEC5-5094BE12B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453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6C486F-3357-4CFD-818A-CD9FFE7CD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8EEC459-BB6F-43C3-9B49-FE50F1713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98C436D-6508-4227-86B5-C2B3491D9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1FACB60-0F43-4A09-A45E-45DFB977B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89CAA44-2430-4293-BD94-A1D2D6536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5090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70A0EA1F-126C-4820-B687-9A258DA12A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1185F21-745B-4167-9E22-5E531A7AE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25F2B1B-67A9-40DD-AC5C-44F64EC82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981826E-EFDF-412B-92E0-5EED8491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002AF6A-20DF-4ED4-9C28-3B006D3B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9490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B581EA4-181C-4C06-9D7D-DAB6B7249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57BA5D8-3DA9-456A-A602-FF21F85FD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A3BBD71-AB60-40AF-8A7B-1A6AFB9B2D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BB4B3-CA6D-4855-8660-4E65C8E2B0DF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17ADB02-77FA-4BF9-B4F1-905F024B5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D0A6828-16F9-48DF-BF0D-7F93FAA01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4CB5D31-8F72-4314-948A-8509FF042BF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3249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94640" y="979784"/>
            <a:ext cx="4137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cs typeface="Times New Roman" pitchFamily="18" charset="0"/>
              </a:rPr>
              <a:t>Инициативный проект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47962" y="1976573"/>
            <a:ext cx="1069607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Общественное пространство Университетский 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кампус  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«НАУКОСАД»</a:t>
            </a:r>
            <a:r>
              <a:rPr lang="ru-RU" sz="80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32121" y="47215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Команда Вятского ГАТУ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EcoChill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8580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ПРОЕКТЕ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9726"/>
            <a:ext cx="10515600" cy="475723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4300" u="sng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Потенциальные пользователи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:</a:t>
            </a:r>
          </a:p>
          <a:p>
            <a:pPr algn="ctr">
              <a:lnSpc>
                <a:spcPct val="11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Университет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: студенты и преподаватели и сотрудники, потенциальные абитуриенты , школьники, сотрудники организаций- партнеров ВУЗа;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300" u="sng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Возможные  </a:t>
            </a:r>
            <a:r>
              <a:rPr lang="ru-RU" sz="4300" u="sng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пользователи</a:t>
            </a:r>
            <a:r>
              <a:rPr lang="ru-RU" sz="430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: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Офисные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центры:  работающие сотрудники и 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члены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их семей, посетители;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Вокзалы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: приезжающие, уезжающие и провожающие ;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Больничные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городки, дома отдыха, санатории: врачи, пациенты, посетители</a:t>
            </a:r>
            <a:r>
              <a:rPr lang="ru-RU" dirty="0">
                <a:latin typeface="Century Gothic" panose="020B0502020202020204" pitchFamily="34" charset="0"/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45161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ПРОЕКТЕ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0" lvl="6" indent="0">
              <a:buNone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	</a:t>
            </a:r>
            <a:r>
              <a:rPr lang="ru-RU" sz="4000" u="sng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Проблема</a:t>
            </a:r>
            <a:endParaRPr lang="ru-RU" sz="4000" u="sng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	Современная практика строительства университетских кампусов убеждает в том, что «продуманная пространственная организация» имеет более важное значение для полноценного и эффективного функционирования  кампуса, чем архитектурные и функциональные качества его отдельных объектов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34190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5815"/>
            <a:ext cx="10515600" cy="101846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ПРОЕКТЕ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2105" y="1167063"/>
            <a:ext cx="10515600" cy="4961774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endParaRPr lang="ru-RU" sz="330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ru-RU" sz="6400" u="sng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РЕШЕНИЕ:</a:t>
            </a:r>
          </a:p>
          <a:p>
            <a:pPr marL="0" indent="0" algn="ctr">
              <a:buNone/>
            </a:pPr>
            <a:r>
              <a:rPr lang="ru-RU" sz="62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Создание </a:t>
            </a:r>
            <a:r>
              <a:rPr lang="ru-RU" sz="62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пространства </a:t>
            </a:r>
            <a:endParaRPr lang="ru-RU" sz="6200" b="1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ru-RU" sz="6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с оранжереями открытого и закрытого типа,</a:t>
            </a:r>
          </a:p>
          <a:p>
            <a:pPr marL="0" indent="0" algn="ctr">
              <a:buNone/>
            </a:pPr>
            <a:r>
              <a:rPr lang="ru-RU" sz="6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использующего ландшафтные особенности участка  </a:t>
            </a:r>
          </a:p>
          <a:p>
            <a:pPr marL="0" indent="0" algn="ctr">
              <a:buNone/>
            </a:pPr>
            <a:r>
              <a:rPr lang="ru-RU" sz="6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и «открытого» для города.</a:t>
            </a:r>
          </a:p>
          <a:p>
            <a:pPr marL="0" indent="0" algn="ctr">
              <a:buNone/>
            </a:pPr>
            <a:endParaRPr lang="ru-RU" u="sng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ru-RU" sz="6400" u="sng" dirty="0" smtClean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ru-RU" sz="6400" u="sng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 </a:t>
            </a:r>
            <a:r>
              <a:rPr lang="ru-RU" sz="6400" u="sng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ЦЕЛЯХ: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создания </a:t>
            </a:r>
            <a:r>
              <a:rPr lang="ru-RU" sz="60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имиджа </a:t>
            </a: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университета;</a:t>
            </a:r>
            <a:endParaRPr lang="ru-RU" sz="600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развития  </a:t>
            </a:r>
            <a:r>
              <a:rPr lang="ru-RU" sz="60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у студентов и преподавателей чувства «единства и идентичности</a:t>
            </a: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»;</a:t>
            </a:r>
            <a:endParaRPr lang="ru-RU" sz="600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проведения </a:t>
            </a:r>
            <a:r>
              <a:rPr lang="ru-RU" sz="60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публичных мероприятий: сборов, выступлений, общеуниверситетских праздничных торжеств и т.д</a:t>
            </a: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.;</a:t>
            </a:r>
            <a:endParaRPr lang="ru-RU" sz="600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проведения </a:t>
            </a:r>
            <a:r>
              <a:rPr lang="ru-RU" sz="60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тематических встреч, фестивалей, выставок, </a:t>
            </a: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ярмарок.</a:t>
            </a:r>
            <a:endParaRPr lang="ru-RU" sz="600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6000" dirty="0">
              <a:latin typeface="Century Gothic" panose="020B0502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6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2767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100" y="377157"/>
            <a:ext cx="4107363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Внутренний дворик 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ФГБОУ ВО Вятский ГАТУ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00" y="1848435"/>
            <a:ext cx="4107363" cy="3844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9"/>
          <a:stretch/>
        </p:blipFill>
        <p:spPr bwMode="auto">
          <a:xfrm>
            <a:off x="4596063" y="1914369"/>
            <a:ext cx="7428422" cy="3712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657791" y="862081"/>
            <a:ext cx="19111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Прототип</a:t>
            </a:r>
          </a:p>
        </p:txBody>
      </p:sp>
    </p:spTree>
    <p:extLst>
      <p:ext uri="{BB962C8B-B14F-4D97-AF65-F5344CB8AC3E}">
        <p14:creationId xmlns="" xmlns:p14="http://schemas.microsoft.com/office/powerpoint/2010/main" val="41071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5989" y="483241"/>
            <a:ext cx="115021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Варианты открытых и закрытых зон </a:t>
            </a:r>
            <a:r>
              <a:rPr lang="ru-RU" sz="4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коворкинга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49" r="9154"/>
          <a:stretch/>
        </p:blipFill>
        <p:spPr bwMode="auto">
          <a:xfrm>
            <a:off x="678088" y="1723292"/>
            <a:ext cx="5238511" cy="463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570" y="1711569"/>
            <a:ext cx="5285826" cy="463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20100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1254" y="422032"/>
            <a:ext cx="28953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Оранжерея</a:t>
            </a:r>
          </a:p>
        </p:txBody>
      </p:sp>
      <p:pic>
        <p:nvPicPr>
          <p:cNvPr id="2052" name="Picture 4" descr="https://cs1.livemaster.ru/storage/83/50/5d49b4092c13f18a76e1b6172c8z--podarki-k-prazdnikam-florarium-tsitros-s-naturalnymi-tsitrina.jpg"/>
          <p:cNvPicPr>
            <a:picLocks noChangeAspect="1" noChangeArrowheads="1"/>
          </p:cNvPicPr>
          <p:nvPr/>
        </p:nvPicPr>
        <p:blipFill>
          <a:blip r:embed="rId2"/>
          <a:srcRect l="42667" t="5325" r="8047" b="5513"/>
          <a:stretch>
            <a:fillRect/>
          </a:stretch>
        </p:blipFill>
        <p:spPr bwMode="auto">
          <a:xfrm>
            <a:off x="8026146" y="1594338"/>
            <a:ext cx="3650480" cy="4715203"/>
          </a:xfrm>
          <a:prstGeom prst="rect">
            <a:avLst/>
          </a:prstGeom>
          <a:noFill/>
        </p:spPr>
      </p:pic>
      <p:pic>
        <p:nvPicPr>
          <p:cNvPr id="2054" name="Picture 6" descr="https://sun9-73.userapi.com/impg/mQowlFFIslqCrtGgZOiHFwfKZOUpYnl1QjCP1Q/0zf0ZHkuiVk.jpg?size=1024x682&amp;quality=96&amp;sign=039257343ad7ebb923192e1468e2df85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1241" y="1594339"/>
            <a:ext cx="7114925" cy="4738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891" y="2301591"/>
            <a:ext cx="10515600" cy="1555301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Экономика проекта</a:t>
            </a:r>
            <a:r>
              <a:rPr lang="ru-RU" sz="6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6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предложения и вопросы</a:t>
            </a:r>
          </a:p>
        </p:txBody>
      </p:sp>
    </p:spTree>
    <p:extLst>
      <p:ext uri="{BB962C8B-B14F-4D97-AF65-F5344CB8AC3E}">
        <p14:creationId xmlns="" xmlns:p14="http://schemas.microsoft.com/office/powerpoint/2010/main" val="572547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20747"/>
            <a:ext cx="10515600" cy="801937"/>
          </a:xfrm>
        </p:spPr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Монетизация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0413" y="983415"/>
            <a:ext cx="10190747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Создание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проектов  благоустройства общественных площадок, учитывая специфику  деятельности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заказчика;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Больничный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городок (лекарственные растения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);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Детские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сады и школы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(фруктовые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деревья и ягодные кусты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);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Придомовые территории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фитотравы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…);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Участие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в конкурсах-грантах по благоустройству города, улиц и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дворов.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7356" y="5196464"/>
            <a:ext cx="1080435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Основные каналы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распространения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–</a:t>
            </a:r>
          </a:p>
          <a:p>
            <a:pPr algn="ctr"/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ИНТЕРНЕТ, Социальные сети, Рекламные  проспекты, участие в выставках-ярмарках</a:t>
            </a:r>
            <a:r>
              <a:rPr lang="ru-RU" dirty="0"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577469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892" y="492369"/>
            <a:ext cx="3405554" cy="926123"/>
          </a:xfrm>
        </p:spPr>
        <p:txBody>
          <a:bodyPr>
            <a:normAutofit fontScale="90000"/>
          </a:bodyPr>
          <a:lstStyle/>
          <a:p>
            <a:r>
              <a:rPr lang="ru-RU" sz="49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endParaRPr lang="ru-RU" sz="4000" b="1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6092"/>
            <a:ext cx="10515600" cy="156133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Управление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по благоустройству и озеленению города</a:t>
            </a:r>
          </a:p>
        </p:txBody>
      </p:sp>
    </p:spTree>
    <p:extLst>
      <p:ext uri="{BB962C8B-B14F-4D97-AF65-F5344CB8AC3E}">
        <p14:creationId xmlns="" xmlns:p14="http://schemas.microsoft.com/office/powerpoint/2010/main" val="1811036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3;p11"/>
          <p:cNvSpPr txBox="1"/>
          <p:nvPr/>
        </p:nvSpPr>
        <p:spPr>
          <a:xfrm>
            <a:off x="283029" y="4235251"/>
            <a:ext cx="11679300" cy="188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Над созданием проекта </a:t>
            </a:r>
            <a:r>
              <a:rPr lang="ru-RU" sz="2400" dirty="0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работают студенты Вятского ГАТУ – </a:t>
            </a:r>
            <a:r>
              <a:rPr lang="ru-RU" sz="2400" dirty="0" err="1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Махлейт</a:t>
            </a:r>
            <a:r>
              <a:rPr lang="ru-RU" sz="2400" dirty="0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 Никита, </a:t>
            </a:r>
            <a:r>
              <a:rPr lang="ru-RU" sz="2400" dirty="0" err="1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Огородникова</a:t>
            </a:r>
            <a:r>
              <a:rPr lang="ru-RU" sz="2400" dirty="0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 Ксения, </a:t>
            </a:r>
            <a:r>
              <a:rPr lang="ru-RU" sz="2400" dirty="0" err="1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Коробко</a:t>
            </a:r>
            <a:r>
              <a:rPr lang="ru-RU" sz="2400" dirty="0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 Елизавета, </a:t>
            </a:r>
            <a:r>
              <a:rPr lang="ru-RU" sz="2400" dirty="0" err="1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Огородникова</a:t>
            </a:r>
            <a:r>
              <a:rPr lang="ru-RU" sz="2400" dirty="0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 Алина и Кропачева Анастасия под контролем наставницы Русланы </a:t>
            </a:r>
            <a:r>
              <a:rPr lang="ru-RU" sz="2400" dirty="0" err="1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Куруц</a:t>
            </a:r>
            <a:r>
              <a:rPr lang="ru-RU" sz="2400" dirty="0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 (</a:t>
            </a:r>
            <a:r>
              <a:rPr lang="ru-RU" sz="2400" dirty="0" err="1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Leader</a:t>
            </a:r>
            <a:r>
              <a:rPr lang="ru-RU" sz="2400" dirty="0">
                <a:solidFill>
                  <a:schemeClr val="dk1"/>
                </a:solidFill>
                <a:latin typeface="Century Gothic" pitchFamily="34" charset="0"/>
                <a:ea typeface="Times New Roman"/>
                <a:cs typeface="Times New Roman"/>
                <a:sym typeface="Times New Roman"/>
              </a:rPr>
              <a:t> ID: 2056121).</a:t>
            </a:r>
            <a:endParaRPr sz="2400">
              <a:latin typeface="Century Gothic" pitchFamily="34" charset="0"/>
            </a:endParaRPr>
          </a:p>
        </p:txBody>
      </p:sp>
      <p:pic>
        <p:nvPicPr>
          <p:cNvPr id="3" name="Google Shape;15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7063" y="1444213"/>
            <a:ext cx="2084075" cy="208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5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525" y="1444225"/>
            <a:ext cx="2084075" cy="208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55;p11"/>
          <p:cNvPicPr preferRelativeResize="0"/>
          <p:nvPr/>
        </p:nvPicPr>
        <p:blipFill rotWithShape="1">
          <a:blip r:embed="rId4">
            <a:alphaModFix/>
          </a:blip>
          <a:srcRect t="6820" r="6542"/>
          <a:stretch/>
        </p:blipFill>
        <p:spPr>
          <a:xfrm>
            <a:off x="4995912" y="1418735"/>
            <a:ext cx="2141475" cy="2135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57;p11"/>
          <p:cNvPicPr preferRelativeResize="0"/>
          <p:nvPr/>
        </p:nvPicPr>
        <p:blipFill rotWithShape="1">
          <a:blip r:embed="rId5">
            <a:alphaModFix/>
          </a:blip>
          <a:srcRect l="20952" t="53542" r="19420"/>
          <a:stretch/>
        </p:blipFill>
        <p:spPr>
          <a:xfrm>
            <a:off x="7386300" y="1418725"/>
            <a:ext cx="2055116" cy="213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56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90362" y="1415525"/>
            <a:ext cx="2141475" cy="21414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62;p11"/>
          <p:cNvSpPr/>
          <p:nvPr/>
        </p:nvSpPr>
        <p:spPr>
          <a:xfrm>
            <a:off x="467062" y="3706175"/>
            <a:ext cx="20841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 b="1" dirty="0" err="1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Leader</a:t>
            </a:r>
            <a:r>
              <a:rPr lang="ru-RU" sz="17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ID: 2262982</a:t>
            </a:r>
            <a:endParaRPr sz="3500">
              <a:solidFill>
                <a:schemeClr val="accent6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161;p11"/>
          <p:cNvSpPr/>
          <p:nvPr/>
        </p:nvSpPr>
        <p:spPr>
          <a:xfrm>
            <a:off x="2750487" y="3706175"/>
            <a:ext cx="20841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 b="1" dirty="0" err="1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Leader</a:t>
            </a:r>
            <a:r>
              <a:rPr lang="ru-RU" sz="17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ID: 2307510 </a:t>
            </a:r>
            <a:endParaRPr sz="3500">
              <a:solidFill>
                <a:schemeClr val="accent6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Google Shape;160;p11"/>
          <p:cNvSpPr/>
          <p:nvPr/>
        </p:nvSpPr>
        <p:spPr>
          <a:xfrm>
            <a:off x="5093049" y="3706175"/>
            <a:ext cx="20841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 b="1" dirty="0" err="1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Leader</a:t>
            </a:r>
            <a:r>
              <a:rPr lang="ru-RU" sz="17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ID: 2327043</a:t>
            </a:r>
            <a:endParaRPr sz="3500">
              <a:solidFill>
                <a:schemeClr val="accent6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59;p11"/>
          <p:cNvSpPr/>
          <p:nvPr/>
        </p:nvSpPr>
        <p:spPr>
          <a:xfrm>
            <a:off x="7426662" y="3706175"/>
            <a:ext cx="20841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 b="1" dirty="0" err="1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Leader</a:t>
            </a:r>
            <a:r>
              <a:rPr lang="ru-RU" sz="17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ID: 2331597 </a:t>
            </a:r>
            <a:endParaRPr sz="3500">
              <a:solidFill>
                <a:schemeClr val="accent6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58;p11"/>
          <p:cNvSpPr/>
          <p:nvPr/>
        </p:nvSpPr>
        <p:spPr>
          <a:xfrm>
            <a:off x="9719049" y="3706175"/>
            <a:ext cx="20841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 b="1" dirty="0" err="1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Leader</a:t>
            </a:r>
            <a:r>
              <a:rPr lang="ru-RU" sz="17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ID: 2492875</a:t>
            </a:r>
            <a:endParaRPr sz="3500">
              <a:solidFill>
                <a:schemeClr val="accent6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27892" y="475015"/>
            <a:ext cx="4452866" cy="1062232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9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Команда</a:t>
            </a:r>
            <a:r>
              <a:rPr kumimoji="0" lang="ru-RU" sz="49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90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r>
              <a:rPr kumimoji="0" lang="ru-RU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/>
            </a:r>
            <a:br>
              <a:rPr kumimoji="0" lang="ru-RU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</a:b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К ЭКСПЕРТАМ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Хотели бы ВЫ, чтобы в Ваших дворах,  в парках были такие зоны?</a:t>
            </a:r>
          </a:p>
        </p:txBody>
      </p:sp>
    </p:spTree>
    <p:extLst>
      <p:ext uri="{BB962C8B-B14F-4D97-AF65-F5344CB8AC3E}">
        <p14:creationId xmlns="" xmlns:p14="http://schemas.microsoft.com/office/powerpoint/2010/main" val="14011546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295</Words>
  <Application>Microsoft Office PowerPoint</Application>
  <PresentationFormat>Произвольный</PresentationFormat>
  <Paragraphs>54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О ПРОЕКТЕ</vt:lpstr>
      <vt:lpstr>О ПРОЕКТЕ</vt:lpstr>
      <vt:lpstr>О ПРОЕКТЕ</vt:lpstr>
      <vt:lpstr>Внутренний дворик  ФГБОУ ВО Вятский ГАТУ </vt:lpstr>
      <vt:lpstr>Слайд 6</vt:lpstr>
      <vt:lpstr>Слайд 7</vt:lpstr>
      <vt:lpstr>Экономика проекта:  предложения и вопросы</vt:lpstr>
      <vt:lpstr>Монетизация</vt:lpstr>
      <vt:lpstr>Рынок </vt:lpstr>
      <vt:lpstr>Слайд 11</vt:lpstr>
      <vt:lpstr>ВОПРОСЫ К ЭКСПЕРТАМ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Kostyan</cp:lastModifiedBy>
  <cp:revision>33</cp:revision>
  <dcterms:created xsi:type="dcterms:W3CDTF">2021-10-25T09:31:24Z</dcterms:created>
  <dcterms:modified xsi:type="dcterms:W3CDTF">2021-12-02T15:18:55Z</dcterms:modified>
</cp:coreProperties>
</file>