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89" r:id="rId5"/>
    <p:sldId id="288" r:id="rId6"/>
    <p:sldId id="276" r:id="rId7"/>
    <p:sldId id="283" r:id="rId8"/>
    <p:sldId id="261" r:id="rId9"/>
    <p:sldId id="257" r:id="rId10"/>
    <p:sldId id="264" r:id="rId11"/>
    <p:sldId id="290" r:id="rId12"/>
    <p:sldId id="265" r:id="rId13"/>
    <p:sldId id="263" r:id="rId14"/>
    <p:sldId id="267" r:id="rId15"/>
    <p:sldId id="268" r:id="rId16"/>
    <p:sldId id="266" r:id="rId17"/>
    <p:sldId id="262" r:id="rId18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ECED"/>
    <a:srgbClr val="C9B3B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DCAF9ED-07DC-4A11-8D7F-57B35C25682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19" autoAdjust="0"/>
    <p:restoredTop sz="93611" autoAdjust="0"/>
  </p:normalViewPr>
  <p:slideViewPr>
    <p:cSldViewPr snapToGrid="0">
      <p:cViewPr>
        <p:scale>
          <a:sx n="105" d="100"/>
          <a:sy n="105" d="100"/>
        </p:scale>
        <p:origin x="-256" y="2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57"/>
    </p:cViewPr>
  </p:sorterViewPr>
  <p:notesViewPr>
    <p:cSldViewPr snapToGrid="0">
      <p:cViewPr>
        <p:scale>
          <a:sx n="80" d="100"/>
          <a:sy n="80" d="100"/>
        </p:scale>
        <p:origin x="3984" y="15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3976AB79-C677-3DB7-78CF-9305D58614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13AB137-CEA6-0244-F12B-1ECC21172D0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EB88A17-8FFD-47C7-BBEB-680E6FB8FC56}" type="datetime1">
              <a:rPr lang="ru-RU" smtClean="0"/>
              <a:t>09.10.2025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868EC96-C6CC-F2AF-D90F-143F4D20A0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2027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A08324-DD3D-4F0C-A110-C69C3C48FBD3}" type="datetime1">
              <a:rPr lang="ru-RU" smtClean="0"/>
              <a:pPr/>
              <a:t>09.10.2025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C5DA344-5FA2-43F7-9D95-CA56C82B080A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255762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C5DA344-5FA2-43F7-9D95-CA56C82B080A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5444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C5DA344-5FA2-43F7-9D95-CA56C82B080A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7634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C5DA344-5FA2-43F7-9D95-CA56C82B080A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30452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C5DA344-5FA2-43F7-9D95-CA56C82B080A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5852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C5DA344-5FA2-43F7-9D95-CA56C82B080A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84402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C5DA344-5FA2-43F7-9D95-CA56C82B080A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4047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C5DA344-5FA2-43F7-9D95-CA56C82B080A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57996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C5DA344-5FA2-43F7-9D95-CA56C82B080A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97768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C5DA344-5FA2-43F7-9D95-CA56C82B080A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87698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C5DA344-5FA2-43F7-9D95-CA56C82B080A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5083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C5DA344-5FA2-43F7-9D95-CA56C82B080A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18806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C5DA344-5FA2-43F7-9D95-CA56C82B080A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12980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C5DA344-5FA2-43F7-9D95-CA56C82B080A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99733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C5DA344-5FA2-43F7-9D95-CA56C82B080A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4415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74AAEB19-4B49-2801-9B15-7682CDF04C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FD23C3EC-28B3-4644-8BE5-3288734B4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E8C189B-2E00-67DA-E342-3440F5EBB4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57468" y="486137"/>
            <a:ext cx="5427584" cy="3599727"/>
          </a:xfrm>
        </p:spPr>
        <p:txBody>
          <a:bodyPr rtlCol="0" anchor="b" anchorCtr="0">
            <a:noAutofit/>
          </a:bodyPr>
          <a:lstStyle>
            <a:lvl1pPr algn="l">
              <a:defRPr sz="4400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13" name="Рисунок 12">
            <a:extLst>
              <a:ext uri="{FF2B5EF4-FFF2-40B4-BE49-F238E27FC236}">
                <a16:creationId xmlns:a16="http://schemas.microsoft.com/office/drawing/2014/main" id="{B64FCBF4-90E6-FFAA-143D-3A01CE52569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24774" y="-6713"/>
            <a:ext cx="6578801" cy="6894576"/>
          </a:xfrm>
          <a:custGeom>
            <a:avLst/>
            <a:gdLst>
              <a:gd name="connsiteX0" fmla="*/ 0 w 6613525"/>
              <a:gd name="connsiteY0" fmla="*/ 0 h 6858000"/>
              <a:gd name="connsiteX1" fmla="*/ 6613525 w 6613525"/>
              <a:gd name="connsiteY1" fmla="*/ 0 h 6858000"/>
              <a:gd name="connsiteX2" fmla="*/ 6613525 w 6613525"/>
              <a:gd name="connsiteY2" fmla="*/ 6858000 h 6858000"/>
              <a:gd name="connsiteX3" fmla="*/ 0 w 6613525"/>
              <a:gd name="connsiteY3" fmla="*/ 6858000 h 6858000"/>
              <a:gd name="connsiteX4" fmla="*/ 0 w 6613525"/>
              <a:gd name="connsiteY4" fmla="*/ 0 h 6858000"/>
              <a:gd name="connsiteX0" fmla="*/ 1875099 w 6613525"/>
              <a:gd name="connsiteY0" fmla="*/ 0 h 6858000"/>
              <a:gd name="connsiteX1" fmla="*/ 6613525 w 6613525"/>
              <a:gd name="connsiteY1" fmla="*/ 0 h 6858000"/>
              <a:gd name="connsiteX2" fmla="*/ 6613525 w 6613525"/>
              <a:gd name="connsiteY2" fmla="*/ 6858000 h 6858000"/>
              <a:gd name="connsiteX3" fmla="*/ 0 w 6613525"/>
              <a:gd name="connsiteY3" fmla="*/ 6858000 h 6858000"/>
              <a:gd name="connsiteX4" fmla="*/ 1875099 w 6613525"/>
              <a:gd name="connsiteY4" fmla="*/ 0 h 6858000"/>
              <a:gd name="connsiteX0" fmla="*/ 1840375 w 6578801"/>
              <a:gd name="connsiteY0" fmla="*/ 0 h 6869575"/>
              <a:gd name="connsiteX1" fmla="*/ 6578801 w 6578801"/>
              <a:gd name="connsiteY1" fmla="*/ 0 h 6869575"/>
              <a:gd name="connsiteX2" fmla="*/ 6578801 w 6578801"/>
              <a:gd name="connsiteY2" fmla="*/ 6858000 h 6869575"/>
              <a:gd name="connsiteX3" fmla="*/ 0 w 6578801"/>
              <a:gd name="connsiteY3" fmla="*/ 6869575 h 6869575"/>
              <a:gd name="connsiteX4" fmla="*/ 1840375 w 6578801"/>
              <a:gd name="connsiteY4" fmla="*/ 0 h 686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801" h="6869575">
                <a:moveTo>
                  <a:pt x="1840375" y="0"/>
                </a:moveTo>
                <a:lnTo>
                  <a:pt x="6578801" y="0"/>
                </a:lnTo>
                <a:lnTo>
                  <a:pt x="6578801" y="6858000"/>
                </a:lnTo>
                <a:lnTo>
                  <a:pt x="0" y="6869575"/>
                </a:lnTo>
                <a:lnTo>
                  <a:pt x="1840375" y="0"/>
                </a:lnTo>
                <a:close/>
              </a:path>
            </a:pathLst>
          </a:custGeom>
        </p:spPr>
        <p:txBody>
          <a:bodyPr tIns="274320" rIns="274320" rtlCol="0">
            <a:normAutofit/>
          </a:bodyPr>
          <a:lstStyle>
            <a:lvl1pPr marL="0" indent="0" algn="r">
              <a:buNone/>
              <a:defRPr sz="2000"/>
            </a:lvl1pPr>
          </a:lstStyle>
          <a:p>
            <a:pPr rtl="0"/>
            <a:r>
              <a:rPr lang="ru-RU" noProof="0" dirty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424675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>
            <a:extLst>
              <a:ext uri="{FF2B5EF4-FFF2-40B4-BE49-F238E27FC236}">
                <a16:creationId xmlns:a16="http://schemas.microsoft.com/office/drawing/2014/main" id="{E1BBEEFE-AE8A-8083-54B6-DBE9BC0E9F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42863" y="0"/>
            <a:ext cx="4658392" cy="6858000"/>
          </a:xfrm>
          <a:custGeom>
            <a:avLst/>
            <a:gdLst>
              <a:gd name="connsiteX0" fmla="*/ 0 w 4658392"/>
              <a:gd name="connsiteY0" fmla="*/ 0 h 6858000"/>
              <a:gd name="connsiteX1" fmla="*/ 4658392 w 4658392"/>
              <a:gd name="connsiteY1" fmla="*/ 0 h 6858000"/>
              <a:gd name="connsiteX2" fmla="*/ 2820797 w 4658392"/>
              <a:gd name="connsiteY2" fmla="*/ 6858000 h 6858000"/>
              <a:gd name="connsiteX3" fmla="*/ 0 w 4658392"/>
              <a:gd name="connsiteY3" fmla="*/ 6858000 h 6858000"/>
              <a:gd name="connsiteX4" fmla="*/ 0 w 4658392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58392" h="6858000">
                <a:moveTo>
                  <a:pt x="0" y="0"/>
                </a:moveTo>
                <a:lnTo>
                  <a:pt x="4658392" y="0"/>
                </a:lnTo>
                <a:lnTo>
                  <a:pt x="2820797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 dirty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E64FF31D-04D7-B1F4-53B1-AA4170602E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D9F040EF-92FF-AEA1-BBA6-A4B739E119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ECA59A84-C321-FDF9-555F-1FB322EBBC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09286"/>
            <a:ext cx="3200400" cy="5617193"/>
          </a:xfrm>
        </p:spPr>
        <p:txBody>
          <a:bodyPr rtlCol="0">
            <a:noAutofit/>
          </a:bodyPr>
          <a:lstStyle/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23412" y="509286"/>
            <a:ext cx="4328932" cy="5617194"/>
          </a:xfrm>
        </p:spPr>
        <p:txBody>
          <a:bodyPr rtlCol="0" anchor="ctr" anchorCtr="0">
            <a:normAutofit/>
          </a:bodyPr>
          <a:lstStyle>
            <a:lvl1pPr marL="0" indent="0">
              <a:lnSpc>
                <a:spcPct val="150000"/>
              </a:lnSpc>
              <a:spcBef>
                <a:spcPts val="1000"/>
              </a:spcBef>
              <a:buNone/>
              <a:defRPr sz="1800"/>
            </a:lvl1pPr>
            <a:lvl2pPr marL="457200" indent="0">
              <a:lnSpc>
                <a:spcPct val="150000"/>
              </a:lnSpc>
              <a:spcBef>
                <a:spcPts val="1000"/>
              </a:spcBef>
              <a:buNone/>
              <a:defRPr sz="1600"/>
            </a:lvl2pPr>
            <a:lvl3pPr marL="914400" indent="0">
              <a:lnSpc>
                <a:spcPct val="150000"/>
              </a:lnSpc>
              <a:spcBef>
                <a:spcPts val="1000"/>
              </a:spcBef>
              <a:buNone/>
              <a:defRPr sz="1400"/>
            </a:lvl3pPr>
            <a:lvl4pPr marL="1371600" indent="0">
              <a:lnSpc>
                <a:spcPct val="150000"/>
              </a:lnSpc>
              <a:spcBef>
                <a:spcPts val="1000"/>
              </a:spcBef>
              <a:buNone/>
              <a:defRPr sz="1200"/>
            </a:lvl4pPr>
            <a:lvl5pPr marL="1828800" indent="0">
              <a:lnSpc>
                <a:spcPct val="150000"/>
              </a:lnSpc>
              <a:spcBef>
                <a:spcPts val="1000"/>
              </a:spcBef>
              <a:buNone/>
              <a:defRPr sz="1200"/>
            </a:lvl5pPr>
          </a:lstStyle>
          <a:p>
            <a:pPr lvl="0" rtl="0"/>
            <a:r>
              <a:rPr lang="ru-RU" noProof="0" dirty="0"/>
              <a:t>Текст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id="{760CD5A6-A0E4-A658-65B1-0D6C0533166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48813" y="-22860"/>
            <a:ext cx="2651760" cy="6903720"/>
          </a:xfrm>
        </p:spPr>
        <p:txBody>
          <a:bodyPr lIns="182880" tIns="274320" rIns="182880"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3D3A09-8B2A-4EA5-ABC6-B2E051E1EA02}" type="datetime1">
              <a:rPr lang="ru-RU" noProof="0" smtClean="0"/>
              <a:t>09.10.2025</a:t>
            </a:fld>
            <a:endParaRPr lang="ru-RU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D12358-51D2-46B3-9BDE-DF29528B9454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914388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C6EC6AF9-CC07-5258-9160-8C6391530C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5BC6DCCE-3025-75FB-9405-8D51DCD63D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7516CCC3-736F-49AC-F079-9A090DAA81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33BF578A-ADDB-6713-E5AD-0FF27EDC2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076C4EAC-BBDE-1963-BD72-3BD2A47DC5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743671"/>
            <a:ext cx="9144000" cy="3361254"/>
          </a:xfrm>
        </p:spPr>
        <p:txBody>
          <a:bodyPr rtlCol="0" anchor="b">
            <a:noAutofit/>
          </a:bodyPr>
          <a:lstStyle>
            <a:lvl1pPr algn="ctr">
              <a:defRPr sz="4400"/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E592AF4F-2F83-7005-B3AC-6FCC7FB1914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7620" y="4766434"/>
            <a:ext cx="12207240" cy="2121408"/>
          </a:xfrm>
        </p:spPr>
        <p:txBody>
          <a:bodyPr rtlCol="0">
            <a:no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 dirty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298420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подзаголовок + 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83CF0EA4-D201-44E7-3558-D05CB4233E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7A643EA3-ACAA-539C-A041-266A895A2B1C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1681E18B-2347-8DB6-2A7F-3EAC100A4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5072" y="528320"/>
            <a:ext cx="5028566" cy="3354992"/>
          </a:xfrm>
        </p:spPr>
        <p:txBody>
          <a:bodyPr rtlCol="0" anchor="b">
            <a:noAutofit/>
          </a:bodyPr>
          <a:lstStyle>
            <a:lvl1pPr algn="l">
              <a:defRPr sz="4400"/>
            </a:lvl1pPr>
          </a:lstStyle>
          <a:p>
            <a:pPr rtl="0"/>
            <a:endParaRPr lang="ru-RU" noProof="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15072" y="4027992"/>
            <a:ext cx="5028565" cy="1894972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1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dirty="0"/>
              <a:t>Подзаголовок слайда</a:t>
            </a:r>
          </a:p>
        </p:txBody>
      </p:sp>
      <p:sp>
        <p:nvSpPr>
          <p:cNvPr id="7" name="Рисунок 7">
            <a:extLst>
              <a:ext uri="{FF2B5EF4-FFF2-40B4-BE49-F238E27FC236}">
                <a16:creationId xmlns:a16="http://schemas.microsoft.com/office/drawing/2014/main" id="{AA872EE9-FDFB-95A7-3547-DCAA0B51FE2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57326" y="-11576"/>
            <a:ext cx="4946249" cy="6903720"/>
          </a:xfrm>
          <a:custGeom>
            <a:avLst/>
            <a:gdLst>
              <a:gd name="connsiteX0" fmla="*/ 0 w 4977139"/>
              <a:gd name="connsiteY0" fmla="*/ 0 h 6858000"/>
              <a:gd name="connsiteX1" fmla="*/ 4977139 w 4977139"/>
              <a:gd name="connsiteY1" fmla="*/ 0 h 6858000"/>
              <a:gd name="connsiteX2" fmla="*/ 4977139 w 4977139"/>
              <a:gd name="connsiteY2" fmla="*/ 6858000 h 6858000"/>
              <a:gd name="connsiteX3" fmla="*/ 0 w 4977139"/>
              <a:gd name="connsiteY3" fmla="*/ 6858000 h 6858000"/>
              <a:gd name="connsiteX4" fmla="*/ 0 w 4977139"/>
              <a:gd name="connsiteY4" fmla="*/ 0 h 6858000"/>
              <a:gd name="connsiteX0" fmla="*/ 0 w 4977139"/>
              <a:gd name="connsiteY0" fmla="*/ 0 h 6892724"/>
              <a:gd name="connsiteX1" fmla="*/ 4977139 w 4977139"/>
              <a:gd name="connsiteY1" fmla="*/ 0 h 6892724"/>
              <a:gd name="connsiteX2" fmla="*/ 4977139 w 4977139"/>
              <a:gd name="connsiteY2" fmla="*/ 6858000 h 6892724"/>
              <a:gd name="connsiteX3" fmla="*/ 1863524 w 4977139"/>
              <a:gd name="connsiteY3" fmla="*/ 6892724 h 6892724"/>
              <a:gd name="connsiteX4" fmla="*/ 0 w 4977139"/>
              <a:gd name="connsiteY4" fmla="*/ 0 h 6892724"/>
              <a:gd name="connsiteX0" fmla="*/ 0 w 4977139"/>
              <a:gd name="connsiteY0" fmla="*/ 0 h 6892724"/>
              <a:gd name="connsiteX1" fmla="*/ 4977139 w 4977139"/>
              <a:gd name="connsiteY1" fmla="*/ 0 h 6892724"/>
              <a:gd name="connsiteX2" fmla="*/ 4977139 w 4977139"/>
              <a:gd name="connsiteY2" fmla="*/ 6892724 h 6892724"/>
              <a:gd name="connsiteX3" fmla="*/ 1863524 w 4977139"/>
              <a:gd name="connsiteY3" fmla="*/ 6892724 h 6892724"/>
              <a:gd name="connsiteX4" fmla="*/ 0 w 4977139"/>
              <a:gd name="connsiteY4" fmla="*/ 0 h 6892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7139" h="6892724">
                <a:moveTo>
                  <a:pt x="0" y="0"/>
                </a:moveTo>
                <a:lnTo>
                  <a:pt x="4977139" y="0"/>
                </a:lnTo>
                <a:lnTo>
                  <a:pt x="4977139" y="6892724"/>
                </a:lnTo>
                <a:lnTo>
                  <a:pt x="1863524" y="6892724"/>
                </a:lnTo>
                <a:lnTo>
                  <a:pt x="0" y="0"/>
                </a:lnTo>
                <a:close/>
              </a:path>
            </a:pathLst>
          </a:custGeom>
        </p:spPr>
        <p:txBody>
          <a:bodyPr tIns="274320" rIns="274320" rtlCol="0">
            <a:normAutofit/>
          </a:bodyPr>
          <a:lstStyle>
            <a:lvl1pPr marL="0" indent="0" algn="r">
              <a:buNone/>
              <a:defRPr sz="2000"/>
            </a:lvl1pPr>
          </a:lstStyle>
          <a:p>
            <a:pPr rtl="0"/>
            <a:r>
              <a:rPr lang="ru-RU" noProof="0" dirty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1924186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66CBD635-4863-B127-5668-D2C7DA8CDE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A1629720-DD91-8012-686D-AABA439870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10911820" y="0"/>
            <a:ext cx="913577" cy="685800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70117" y="185195"/>
            <a:ext cx="6930838" cy="1505493"/>
          </a:xfrm>
        </p:spPr>
        <p:txBody>
          <a:bodyPr rtlCol="0" anchor="b" anchorCtr="0">
            <a:noAutofit/>
          </a:bodyPr>
          <a:lstStyle>
            <a:lvl1pPr>
              <a:defRPr sz="3600"/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12" name="Рисунок 11">
            <a:extLst>
              <a:ext uri="{FF2B5EF4-FFF2-40B4-BE49-F238E27FC236}">
                <a16:creationId xmlns:a16="http://schemas.microsoft.com/office/drawing/2014/main" id="{1FB27827-7491-B1C2-D9C5-975A9FF66EC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8788" y="-22860"/>
            <a:ext cx="3291840" cy="6903720"/>
          </a:xfrm>
        </p:spPr>
        <p:txBody>
          <a:bodyPr lIns="182880" tIns="274320" rIns="182880"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11" name="Объект 3">
            <a:extLst>
              <a:ext uri="{FF2B5EF4-FFF2-40B4-BE49-F238E27FC236}">
                <a16:creationId xmlns:a16="http://schemas.microsoft.com/office/drawing/2014/main" id="{7D4D4555-A25D-09B6-36AF-5977189F2DD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970116" y="2022395"/>
            <a:ext cx="6941703" cy="4297680"/>
          </a:xfrm>
        </p:spPr>
        <p:txBody>
          <a:bodyPr rtlCol="0">
            <a:normAutofit/>
          </a:bodyPr>
          <a:lstStyle>
            <a:lvl1pPr marL="228600" indent="-228600">
              <a:spcBef>
                <a:spcPts val="1000"/>
              </a:spcBef>
              <a:spcAft>
                <a:spcPts val="1500"/>
              </a:spcAft>
              <a:buFont typeface="Arial" panose="020B0604020202020204" pitchFamily="34" charset="0"/>
              <a:buChar char="•"/>
              <a:defRPr sz="1800"/>
            </a:lvl1pPr>
            <a:lvl2pPr>
              <a:spcBef>
                <a:spcPts val="1000"/>
              </a:spcBef>
              <a:spcAft>
                <a:spcPts val="1500"/>
              </a:spcAft>
              <a:defRPr sz="1800"/>
            </a:lvl2pPr>
            <a:lvl3pPr>
              <a:spcBef>
                <a:spcPts val="1000"/>
              </a:spcBef>
              <a:spcAft>
                <a:spcPts val="1500"/>
              </a:spcAft>
              <a:defRPr sz="1800"/>
            </a:lvl3pPr>
            <a:lvl4pPr>
              <a:spcBef>
                <a:spcPts val="1000"/>
              </a:spcBef>
              <a:spcAft>
                <a:spcPts val="1500"/>
              </a:spcAft>
              <a:defRPr sz="1800"/>
            </a:lvl4pPr>
            <a:lvl5pPr>
              <a:spcBef>
                <a:spcPts val="1000"/>
              </a:spcBef>
              <a:spcAft>
                <a:spcPts val="1500"/>
              </a:spcAft>
              <a:defRPr sz="1800"/>
            </a:lvl5pPr>
          </a:lstStyle>
          <a:p>
            <a:pPr lvl="0" rtl="0"/>
            <a:r>
              <a:rPr lang="ru-RU" noProof="0" dirty="0"/>
              <a:t>Текст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587894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10">
            <a:extLst>
              <a:ext uri="{FF2B5EF4-FFF2-40B4-BE49-F238E27FC236}">
                <a16:creationId xmlns:a16="http://schemas.microsoft.com/office/drawing/2014/main" id="{C4293765-78A6-5206-26C2-E8817B283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7470792" cy="6858000"/>
          </a:xfrm>
          <a:custGeom>
            <a:avLst/>
            <a:gdLst>
              <a:gd name="connsiteX0" fmla="*/ 0 w 7470792"/>
              <a:gd name="connsiteY0" fmla="*/ 0 h 6858000"/>
              <a:gd name="connsiteX1" fmla="*/ 7470792 w 7470792"/>
              <a:gd name="connsiteY1" fmla="*/ 0 h 6858000"/>
              <a:gd name="connsiteX2" fmla="*/ 5633197 w 7470792"/>
              <a:gd name="connsiteY2" fmla="*/ 6858000 h 6858000"/>
              <a:gd name="connsiteX3" fmla="*/ 0 w 747079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70792" h="6858000">
                <a:moveTo>
                  <a:pt x="0" y="0"/>
                </a:moveTo>
                <a:lnTo>
                  <a:pt x="7470792" y="0"/>
                </a:lnTo>
                <a:lnTo>
                  <a:pt x="563319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 dirty="0">
              <a:ln>
                <a:noFill/>
              </a:ln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BB4E351F-7451-86A3-5271-0D00B9EFA6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CA860223-A40E-30ED-6832-0825A930B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00B6907E-F17B-783E-D454-DFC62D097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26B12211-7E94-9534-6F2D-2AFD2EBE36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36580245-E985-EC3F-9385-D0F517F0C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B75A82A3-E3DF-978F-4BD7-10E0F1075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9EDC40AE-D1CB-7535-22E2-E6D910FB8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685800"/>
            <a:ext cx="9144000" cy="3136738"/>
          </a:xfrm>
        </p:spPr>
        <p:txBody>
          <a:bodyPr rtlCol="0" anchor="b">
            <a:noAutofit/>
          </a:bodyPr>
          <a:lstStyle>
            <a:lvl1pPr algn="ctr">
              <a:defRPr sz="4400"/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978800"/>
            <a:ext cx="9144000" cy="1965960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b="1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dirty="0"/>
              <a:t>Подзаголовок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1563727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 содержимого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59E49FCE-658C-FF5A-6405-3D10F1AC1B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F903C516-D418-5E3E-1E4E-1DF8464338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D7BF5B15-0E8A-A82C-6E9C-FCF3FBAAD4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354B33CA-9490-C8E1-FE4F-06367AF29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5586824F-3198-FE44-5A4A-70312048DA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5058CD71-6E97-B6A9-11B6-867ED408DE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1E9FDAA6-BDE8-D6C3-17CD-F87BFB54F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 anchor="b" anchorCtr="0">
            <a:noAutofit/>
          </a:bodyPr>
          <a:lstStyle>
            <a:lvl1pPr>
              <a:defRPr sz="3600"/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17" name="Объект 3">
            <a:extLst>
              <a:ext uri="{FF2B5EF4-FFF2-40B4-BE49-F238E27FC236}">
                <a16:creationId xmlns:a16="http://schemas.microsoft.com/office/drawing/2014/main" id="{42A0738D-E9A9-14B7-4739-62E402B0C2D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34961" y="2032663"/>
            <a:ext cx="4463005" cy="4067492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spcAft>
                <a:spcPts val="500"/>
              </a:spcAft>
              <a:buNone/>
              <a:defRPr sz="1800"/>
            </a:lvl1pPr>
            <a:lvl2pPr marL="0">
              <a:spcBef>
                <a:spcPts val="1000"/>
              </a:spcBef>
              <a:spcAft>
                <a:spcPts val="500"/>
              </a:spcAft>
              <a:defRPr sz="1800"/>
            </a:lvl2pPr>
            <a:lvl3pPr marL="457200">
              <a:spcBef>
                <a:spcPts val="1000"/>
              </a:spcBef>
              <a:spcAft>
                <a:spcPts val="500"/>
              </a:spcAft>
              <a:defRPr sz="1800"/>
            </a:lvl3pPr>
            <a:lvl4pPr marL="685800">
              <a:spcBef>
                <a:spcPts val="1000"/>
              </a:spcBef>
              <a:spcAft>
                <a:spcPts val="500"/>
              </a:spcAft>
              <a:defRPr sz="1800"/>
            </a:lvl4pPr>
            <a:lvl5pPr marL="914400">
              <a:spcBef>
                <a:spcPts val="1000"/>
              </a:spcBef>
              <a:spcAft>
                <a:spcPts val="500"/>
              </a:spcAft>
              <a:defRPr sz="1800"/>
            </a:lvl5pPr>
          </a:lstStyle>
          <a:p>
            <a:pPr lvl="0" rtl="0"/>
            <a:r>
              <a:rPr lang="ru-RU" noProof="0" dirty="0"/>
              <a:t>Текст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15" name="Объект 3">
            <a:extLst>
              <a:ext uri="{FF2B5EF4-FFF2-40B4-BE49-F238E27FC236}">
                <a16:creationId xmlns:a16="http://schemas.microsoft.com/office/drawing/2014/main" id="{A766D4CB-8BCE-C6EE-EF57-A8A819EBD366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141720" y="2032663"/>
            <a:ext cx="5212080" cy="4067492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spcAft>
                <a:spcPts val="500"/>
              </a:spcAft>
              <a:buNone/>
              <a:defRPr sz="1800"/>
            </a:lvl1pPr>
            <a:lvl2pPr marL="0">
              <a:spcBef>
                <a:spcPts val="1000"/>
              </a:spcBef>
              <a:spcAft>
                <a:spcPts val="500"/>
              </a:spcAft>
              <a:defRPr sz="1800"/>
            </a:lvl2pPr>
            <a:lvl3pPr marL="457200">
              <a:spcBef>
                <a:spcPts val="1000"/>
              </a:spcBef>
              <a:spcAft>
                <a:spcPts val="500"/>
              </a:spcAft>
              <a:defRPr sz="1800"/>
            </a:lvl3pPr>
            <a:lvl4pPr marL="685800">
              <a:spcBef>
                <a:spcPts val="1000"/>
              </a:spcBef>
              <a:spcAft>
                <a:spcPts val="500"/>
              </a:spcAft>
              <a:defRPr sz="1800"/>
            </a:lvl4pPr>
            <a:lvl5pPr marL="914400">
              <a:spcBef>
                <a:spcPts val="1000"/>
              </a:spcBef>
              <a:spcAft>
                <a:spcPts val="500"/>
              </a:spcAft>
              <a:defRPr sz="1800"/>
            </a:lvl5pPr>
          </a:lstStyle>
          <a:p>
            <a:pPr lvl="0" rtl="0"/>
            <a:r>
              <a:rPr lang="ru-RU" noProof="0" dirty="0"/>
              <a:t>Текст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1D972B9-D29C-4410-9572-A3CF43EFF749}" type="datetime1">
              <a:rPr lang="ru-RU" noProof="0" smtClean="0"/>
              <a:t>09.10.2025</a:t>
            </a:fld>
            <a:endParaRPr lang="ru-RU" noProof="0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D12358-51D2-46B3-9BDE-DF29528B9454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505290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 объекта содержимого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FDD9208B-0FD2-A7E3-5202-0F18392AE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004010E2-9C6F-C582-1E3A-F5D43D0FFB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B3D2B8AF-94DE-C211-EAE7-0971C111B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A247A2AC-F284-077E-9A14-EB7D1DE62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A0E91F1F-5151-2442-2B89-CE0AB11785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3FBD82AC-3C5B-819E-E0FF-157D74B84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7F299648-2E6E-FA0D-85E4-8884BE34A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 anchor="b" anchorCtr="0">
            <a:noAutofit/>
          </a:bodyPr>
          <a:lstStyle>
            <a:lvl1pPr>
              <a:defRPr sz="3600"/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17" name="Объект 3">
            <a:extLst>
              <a:ext uri="{FF2B5EF4-FFF2-40B4-BE49-F238E27FC236}">
                <a16:creationId xmlns:a16="http://schemas.microsoft.com/office/drawing/2014/main" id="{07BD0263-5D42-E696-F170-1F9CF5FF2A74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8199" y="2078963"/>
            <a:ext cx="3435628" cy="4067492"/>
          </a:xfrm>
        </p:spPr>
        <p:txBody>
          <a:bodyPr rtlCol="0">
            <a:normAutofit/>
          </a:bodyPr>
          <a:lstStyle>
            <a:lvl1pPr marL="457200" indent="-457200">
              <a:spcBef>
                <a:spcPts val="1000"/>
              </a:spcBef>
              <a:spcAft>
                <a:spcPts val="500"/>
              </a:spcAft>
              <a:buFont typeface="+mj-lt"/>
              <a:buAutoNum type="arabicPeriod"/>
              <a:defRPr sz="1800"/>
            </a:lvl1pPr>
            <a:lvl2pPr marL="914400" indent="-457200">
              <a:spcBef>
                <a:spcPts val="1000"/>
              </a:spcBef>
              <a:spcAft>
                <a:spcPts val="500"/>
              </a:spcAft>
              <a:buFont typeface="+mj-lt"/>
              <a:buAutoNum type="alphaLcPeriod"/>
              <a:defRPr sz="1800"/>
            </a:lvl2pPr>
            <a:lvl3pPr marL="1371600" indent="-457200">
              <a:spcBef>
                <a:spcPts val="1000"/>
              </a:spcBef>
              <a:spcAft>
                <a:spcPts val="500"/>
              </a:spcAft>
              <a:buFont typeface="+mj-lt"/>
              <a:buAutoNum type="arabicParenR"/>
              <a:defRPr sz="1800"/>
            </a:lvl3pPr>
            <a:lvl4pPr marL="1828800" indent="-457200">
              <a:spcBef>
                <a:spcPts val="1000"/>
              </a:spcBef>
              <a:spcAft>
                <a:spcPts val="500"/>
              </a:spcAft>
              <a:buFont typeface="+mj-lt"/>
              <a:buAutoNum type="alphaLcParenR"/>
              <a:defRPr sz="1800"/>
            </a:lvl4pPr>
            <a:lvl5pPr marL="2228850" indent="-457200">
              <a:spcBef>
                <a:spcPts val="1000"/>
              </a:spcBef>
              <a:spcAft>
                <a:spcPts val="500"/>
              </a:spcAft>
              <a:buFont typeface="+mj-lt"/>
              <a:buAutoNum type="romanLcPeriod"/>
              <a:defRPr sz="1800"/>
            </a:lvl5pPr>
          </a:lstStyle>
          <a:p>
            <a:pPr lvl="0" rtl="0"/>
            <a:r>
              <a:rPr lang="ru-RU" noProof="0" dirty="0"/>
              <a:t>Текст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16" name="Объект 3">
            <a:extLst>
              <a:ext uri="{FF2B5EF4-FFF2-40B4-BE49-F238E27FC236}">
                <a16:creationId xmlns:a16="http://schemas.microsoft.com/office/drawing/2014/main" id="{1BEE7174-135F-6F9F-11B9-3C3F2F9CDEA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965539" y="2087315"/>
            <a:ext cx="6007261" cy="4067492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spcAft>
                <a:spcPts val="0"/>
              </a:spcAft>
              <a:buNone/>
              <a:defRPr sz="1800"/>
            </a:lvl1pPr>
            <a:lvl2pPr marL="0">
              <a:spcBef>
                <a:spcPts val="1000"/>
              </a:spcBef>
              <a:spcAft>
                <a:spcPts val="500"/>
              </a:spcAft>
              <a:defRPr sz="1800"/>
            </a:lvl2pPr>
            <a:lvl3pPr marL="457200">
              <a:spcBef>
                <a:spcPts val="1000"/>
              </a:spcBef>
              <a:spcAft>
                <a:spcPts val="500"/>
              </a:spcAft>
              <a:defRPr sz="1800"/>
            </a:lvl3pPr>
            <a:lvl4pPr marL="685800">
              <a:spcBef>
                <a:spcPts val="1000"/>
              </a:spcBef>
              <a:spcAft>
                <a:spcPts val="500"/>
              </a:spcAft>
              <a:defRPr sz="1800"/>
            </a:lvl4pPr>
            <a:lvl5pPr marL="914400">
              <a:spcBef>
                <a:spcPts val="1000"/>
              </a:spcBef>
              <a:spcAft>
                <a:spcPts val="500"/>
              </a:spcAft>
              <a:defRPr sz="1800"/>
            </a:lvl5pPr>
          </a:lstStyle>
          <a:p>
            <a:pPr lvl="0" rtl="0"/>
            <a:r>
              <a:rPr lang="ru-RU" noProof="0" dirty="0"/>
              <a:t>Текст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BE0F14A-E99F-4269-9F1E-1866BA5B80FE}" type="datetime1">
              <a:rPr lang="ru-RU" noProof="0" smtClean="0"/>
              <a:t>09.10.2025</a:t>
            </a:fld>
            <a:endParaRPr lang="ru-RU" noProof="0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D12358-51D2-46B3-9BDE-DF29528B9454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657852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+ рисун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700B3A65-BB60-F2B4-4CF4-19A7C53F18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3F1DB8D5-B954-BFC9-C8D8-F0491CCBE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5507D69F-27D7-2C68-A17D-3F1399C8BE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6645965" cy="1325563"/>
          </a:xfrm>
        </p:spPr>
        <p:txBody>
          <a:bodyPr rtlCol="0" anchor="b" anchorCtr="0">
            <a:noAutofit/>
          </a:bodyPr>
          <a:lstStyle>
            <a:lvl1pPr>
              <a:defRPr sz="3600"/>
            </a:lvl1pPr>
          </a:lstStyle>
          <a:p>
            <a:pPr rtl="0"/>
            <a:endParaRPr lang="ru-RU" noProof="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1" y="2055813"/>
            <a:ext cx="5781261" cy="4067492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spcAft>
                <a:spcPts val="500"/>
              </a:spcAft>
              <a:buNone/>
              <a:defRPr sz="1800"/>
            </a:lvl1pPr>
            <a:lvl2pPr>
              <a:spcBef>
                <a:spcPts val="1000"/>
              </a:spcBef>
              <a:spcAft>
                <a:spcPts val="500"/>
              </a:spcAft>
              <a:defRPr sz="1600"/>
            </a:lvl2pPr>
            <a:lvl3pPr>
              <a:spcBef>
                <a:spcPts val="1000"/>
              </a:spcBef>
              <a:spcAft>
                <a:spcPts val="500"/>
              </a:spcAft>
              <a:defRPr sz="1400"/>
            </a:lvl3pPr>
            <a:lvl4pPr>
              <a:spcBef>
                <a:spcPts val="1000"/>
              </a:spcBef>
              <a:spcAft>
                <a:spcPts val="500"/>
              </a:spcAft>
              <a:defRPr sz="1200"/>
            </a:lvl4pPr>
            <a:lvl5pPr>
              <a:spcBef>
                <a:spcPts val="1000"/>
              </a:spcBef>
              <a:spcAft>
                <a:spcPts val="500"/>
              </a:spcAft>
              <a:defRPr sz="1200"/>
            </a:lvl5pPr>
          </a:lstStyle>
          <a:p>
            <a:pPr lvl="0" rtl="0"/>
            <a:r>
              <a:rPr lang="ru-RU" noProof="0" dirty="0"/>
              <a:t>Текст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BC013AD6-0EF3-2B25-DDBD-2DF706123AE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566991" y="-22860"/>
            <a:ext cx="4625008" cy="6903720"/>
          </a:xfrm>
        </p:spPr>
        <p:txBody>
          <a:bodyPr tIns="274320"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7690398-C035-4147-AA8E-E91FCBDCC4C1}" type="datetime1">
              <a:rPr lang="ru-RU" noProof="0" smtClean="0"/>
              <a:t>09.10.2025</a:t>
            </a:fld>
            <a:endParaRPr lang="ru-RU" noProof="0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D12358-51D2-46B3-9BDE-DF29528B9454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845438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+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BC45A11E-9896-BD8B-8CC6-A79C124D8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11575"/>
            <a:ext cx="3119718" cy="68580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B386022B-53D6-6CE0-2093-873FC64A5D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11575"/>
            <a:ext cx="903768" cy="65436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0BD4BD8F-684C-A145-3376-9E69B0E5B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42863" y="5802775"/>
            <a:ext cx="6286501" cy="1066801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6E7C1DA9-2A25-EE21-085B-8857DC1AD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8462964" y="5859925"/>
            <a:ext cx="3729036" cy="100965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AF236BB3-E567-A8A9-5EC2-BCEF79CFC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11543158" y="1659400"/>
            <a:ext cx="648842" cy="52101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D4A87C9F-C765-C63C-951E-70721DDAC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81554" y="11575"/>
            <a:ext cx="1410446" cy="425834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74425665-0C9C-3899-9DB9-ED05D91E26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6529388" y="6812"/>
            <a:ext cx="5662612" cy="9319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330405" cy="1325563"/>
          </a:xfrm>
        </p:spPr>
        <p:txBody>
          <a:bodyPr rtlCol="0" anchor="b" anchorCtr="0">
            <a:noAutofit/>
          </a:bodyPr>
          <a:lstStyle>
            <a:lvl1pPr>
              <a:defRPr sz="3600"/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2137059"/>
            <a:ext cx="2816352" cy="3986246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spcAft>
                <a:spcPts val="500"/>
              </a:spcAft>
              <a:buNone/>
              <a:defRPr sz="1800"/>
            </a:lvl1pPr>
            <a:lvl2pPr>
              <a:spcBef>
                <a:spcPts val="1000"/>
              </a:spcBef>
              <a:spcAft>
                <a:spcPts val="500"/>
              </a:spcAft>
              <a:defRPr sz="1600"/>
            </a:lvl2pPr>
            <a:lvl3pPr>
              <a:spcBef>
                <a:spcPts val="1000"/>
              </a:spcBef>
              <a:spcAft>
                <a:spcPts val="500"/>
              </a:spcAft>
              <a:defRPr sz="1400"/>
            </a:lvl3pPr>
            <a:lvl4pPr>
              <a:spcBef>
                <a:spcPts val="1000"/>
              </a:spcBef>
              <a:spcAft>
                <a:spcPts val="500"/>
              </a:spcAft>
              <a:defRPr sz="1200"/>
            </a:lvl4pPr>
            <a:lvl5pPr>
              <a:spcBef>
                <a:spcPts val="1000"/>
              </a:spcBef>
              <a:spcAft>
                <a:spcPts val="500"/>
              </a:spcAft>
              <a:defRPr sz="1200"/>
            </a:lvl5pPr>
          </a:lstStyle>
          <a:p>
            <a:pPr lvl="0" rtl="0"/>
            <a:r>
              <a:rPr lang="ru-RU" noProof="0" dirty="0"/>
              <a:t>Текст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8" name="Местозаполнитель таблицы 7">
            <a:extLst>
              <a:ext uri="{FF2B5EF4-FFF2-40B4-BE49-F238E27FC236}">
                <a16:creationId xmlns:a16="http://schemas.microsoft.com/office/drawing/2014/main" id="{423FEB60-8FB5-7F10-EDD7-8AB4B3139EF6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4109014" y="2137059"/>
            <a:ext cx="7059592" cy="398624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dirty="0"/>
            </a:lvl1pPr>
          </a:lstStyle>
          <a:p>
            <a:pPr rtl="0"/>
            <a:r>
              <a:rPr lang="ru-RU" noProof="0" dirty="0"/>
              <a:t>Щелкните значок, чтобы добавить таблицу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74ADA34-82FD-4BF1-AEA8-F535C18F9BCC}" type="datetime1">
              <a:rPr lang="ru-RU" noProof="0" smtClean="0"/>
              <a:t>09.10.2025</a:t>
            </a:fld>
            <a:endParaRPr lang="ru-RU" noProof="0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D12358-51D2-46B3-9BDE-DF29528B9454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80815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 объекта содержимого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949C8ABD-000F-7A94-A7B0-9589F4FEF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11575"/>
            <a:ext cx="3119718" cy="68580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3DC3A554-E5A9-B3CB-913D-45DBFBA79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11575"/>
            <a:ext cx="903768" cy="65436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E3A8DF3-F55A-2494-C55D-8FB94BBC6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42863" y="5802775"/>
            <a:ext cx="6286501" cy="1066801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779DC86E-6F8A-B036-5CB2-AA8A79837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8462964" y="5859925"/>
            <a:ext cx="3729036" cy="100965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9B9E0C03-C633-9356-4E28-678BAB7A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11543158" y="1659400"/>
            <a:ext cx="648842" cy="52101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20C8A4F7-6C4C-719B-298F-3B81223D1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81554" y="11575"/>
            <a:ext cx="1410446" cy="425834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2E7E5D8B-D6BC-19AE-C0C9-249A556170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6529388" y="6812"/>
            <a:ext cx="5662612" cy="9319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 anchor="b" anchorCtr="0">
            <a:noAutofit/>
          </a:bodyPr>
          <a:lstStyle>
            <a:lvl1pPr>
              <a:defRPr sz="3600"/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15" name="Объект 3">
            <a:extLst>
              <a:ext uri="{FF2B5EF4-FFF2-40B4-BE49-F238E27FC236}">
                <a16:creationId xmlns:a16="http://schemas.microsoft.com/office/drawing/2014/main" id="{7A6C5266-7ECA-B150-2C0F-8670F43AC82D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38200" y="1987669"/>
            <a:ext cx="6974711" cy="4297679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spcAft>
                <a:spcPts val="0"/>
              </a:spcAft>
              <a:buNone/>
              <a:defRPr sz="1800"/>
            </a:lvl1pPr>
            <a:lvl2pPr>
              <a:spcBef>
                <a:spcPts val="1000"/>
              </a:spcBef>
              <a:spcAft>
                <a:spcPts val="500"/>
              </a:spcAft>
              <a:defRPr sz="1800"/>
            </a:lvl2pPr>
            <a:lvl3pPr>
              <a:spcBef>
                <a:spcPts val="1000"/>
              </a:spcBef>
              <a:spcAft>
                <a:spcPts val="500"/>
              </a:spcAft>
              <a:defRPr sz="1800"/>
            </a:lvl3pPr>
            <a:lvl4pPr>
              <a:spcBef>
                <a:spcPts val="1000"/>
              </a:spcBef>
              <a:spcAft>
                <a:spcPts val="500"/>
              </a:spcAft>
              <a:defRPr sz="1800"/>
            </a:lvl4pPr>
            <a:lvl5pPr>
              <a:spcBef>
                <a:spcPts val="1000"/>
              </a:spcBef>
              <a:spcAft>
                <a:spcPts val="500"/>
              </a:spcAft>
              <a:defRPr sz="1800"/>
            </a:lvl5pPr>
          </a:lstStyle>
          <a:p>
            <a:pPr lvl="0" rtl="0"/>
            <a:r>
              <a:rPr lang="ru-RU" noProof="0" dirty="0"/>
              <a:t>Текст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917085" y="1987670"/>
            <a:ext cx="3436716" cy="4297680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spcAft>
                <a:spcPts val="500"/>
              </a:spcAft>
              <a:buNone/>
              <a:defRPr sz="1800"/>
            </a:lvl1pPr>
            <a:lvl2pPr>
              <a:spcBef>
                <a:spcPts val="1000"/>
              </a:spcBef>
              <a:spcAft>
                <a:spcPts val="500"/>
              </a:spcAft>
              <a:defRPr sz="1600"/>
            </a:lvl2pPr>
            <a:lvl3pPr>
              <a:spcBef>
                <a:spcPts val="1000"/>
              </a:spcBef>
              <a:spcAft>
                <a:spcPts val="500"/>
              </a:spcAft>
              <a:defRPr sz="1400"/>
            </a:lvl3pPr>
            <a:lvl4pPr>
              <a:spcBef>
                <a:spcPts val="1000"/>
              </a:spcBef>
              <a:spcAft>
                <a:spcPts val="500"/>
              </a:spcAft>
              <a:defRPr sz="1200"/>
            </a:lvl4pPr>
            <a:lvl5pPr>
              <a:spcBef>
                <a:spcPts val="1000"/>
              </a:spcBef>
              <a:spcAft>
                <a:spcPts val="500"/>
              </a:spcAft>
              <a:defRPr sz="1200"/>
            </a:lvl5pPr>
          </a:lstStyle>
          <a:p>
            <a:pPr lvl="0" rtl="0"/>
            <a:r>
              <a:rPr lang="ru-RU" noProof="0" dirty="0"/>
              <a:t>Текст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2BB5977-0A28-4AB9-98DC-E6F33870A0AF}" type="datetime1">
              <a:rPr lang="ru-RU" noProof="0" smtClean="0"/>
              <a:t>09.10.2025</a:t>
            </a:fld>
            <a:endParaRPr lang="ru-RU" noProof="0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D12358-51D2-46B3-9BDE-DF29528B9454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377039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37588714-FE55-FCEF-78C2-2A4D11ECD7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11575"/>
            <a:ext cx="3119718" cy="68580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BAF6BF02-4CD8-261B-BE58-05677EB94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11575"/>
            <a:ext cx="903768" cy="65436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61AF1F17-7A1F-BCA2-15C0-417928B4E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42863" y="5802775"/>
            <a:ext cx="6286501" cy="1066801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FF0ADE0B-D150-E72B-EE9A-E5EFDBC6F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8462964" y="5859925"/>
            <a:ext cx="3729036" cy="100965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ABBCDD5A-A3C4-DF4F-74AD-CAF0F465BD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11543158" y="1659400"/>
            <a:ext cx="648842" cy="52101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49430AE4-C878-DFAB-EDA5-36B97176D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81554" y="11575"/>
            <a:ext cx="1410446" cy="425834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F61487B2-0348-2FFC-03FB-6508B6FD3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6529388" y="6812"/>
            <a:ext cx="5662612" cy="9319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 anchor="b" anchorCtr="0">
            <a:noAutofit/>
          </a:bodyPr>
          <a:lstStyle>
            <a:lvl1pPr>
              <a:defRPr sz="3600"/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8" name="Таблица 7">
            <a:extLst>
              <a:ext uri="{FF2B5EF4-FFF2-40B4-BE49-F238E27FC236}">
                <a16:creationId xmlns:a16="http://schemas.microsoft.com/office/drawing/2014/main" id="{0CEAFE70-86D3-8690-31CA-F9A1FBA494D0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838199" y="2125262"/>
            <a:ext cx="10515600" cy="3675944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 dirty="0"/>
              <a:t>Щелкните значок, чтобы добавить таблицу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4261BD0-E7BF-49DD-9A22-152A48698AC6}" type="datetime1">
              <a:rPr lang="ru-RU" noProof="0" smtClean="0"/>
              <a:t>09.10.2025</a:t>
            </a:fld>
            <a:endParaRPr lang="ru-RU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D12358-51D2-46B3-9BDE-DF29528B9454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6260992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3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11843C0D-8C0B-0B3C-7014-7B7217C008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F7B715CF-E60F-DDAE-369E-BCC2CE4FF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F2BD8F5F-4228-6BB9-5EA6-5535908982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9F721F95-97C0-7151-B9F6-C088CEA1A7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Рисунок 13">
            <a:extLst>
              <a:ext uri="{FF2B5EF4-FFF2-40B4-BE49-F238E27FC236}">
                <a16:creationId xmlns:a16="http://schemas.microsoft.com/office/drawing/2014/main" id="{978AD50A-9C6A-454B-0CAD-EAB51844014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810" y="0"/>
            <a:ext cx="7816995" cy="6858000"/>
          </a:xfrm>
          <a:custGeom>
            <a:avLst/>
            <a:gdLst>
              <a:gd name="connsiteX0" fmla="*/ 0 w 7813675"/>
              <a:gd name="connsiteY0" fmla="*/ 0 h 6903720"/>
              <a:gd name="connsiteX1" fmla="*/ 7813675 w 7813675"/>
              <a:gd name="connsiteY1" fmla="*/ 0 h 6903720"/>
              <a:gd name="connsiteX2" fmla="*/ 7813675 w 7813675"/>
              <a:gd name="connsiteY2" fmla="*/ 6903720 h 6903720"/>
              <a:gd name="connsiteX3" fmla="*/ 0 w 7813675"/>
              <a:gd name="connsiteY3" fmla="*/ 6903720 h 6903720"/>
              <a:gd name="connsiteX4" fmla="*/ 0 w 7813675"/>
              <a:gd name="connsiteY4" fmla="*/ 0 h 6903720"/>
              <a:gd name="connsiteX0" fmla="*/ 0 w 7813675"/>
              <a:gd name="connsiteY0" fmla="*/ 0 h 6903720"/>
              <a:gd name="connsiteX1" fmla="*/ 7813675 w 7813675"/>
              <a:gd name="connsiteY1" fmla="*/ 0 h 6903720"/>
              <a:gd name="connsiteX2" fmla="*/ 7813675 w 7813675"/>
              <a:gd name="connsiteY2" fmla="*/ 6903720 h 6903720"/>
              <a:gd name="connsiteX3" fmla="*/ 798854 w 7813675"/>
              <a:gd name="connsiteY3" fmla="*/ 6867163 h 6903720"/>
              <a:gd name="connsiteX4" fmla="*/ 0 w 7813675"/>
              <a:gd name="connsiteY4" fmla="*/ 6903720 h 6903720"/>
              <a:gd name="connsiteX5" fmla="*/ 0 w 7813675"/>
              <a:gd name="connsiteY5" fmla="*/ 0 h 6903720"/>
              <a:gd name="connsiteX0" fmla="*/ 0 w 7813675"/>
              <a:gd name="connsiteY0" fmla="*/ 0 h 6907803"/>
              <a:gd name="connsiteX1" fmla="*/ 7813675 w 7813675"/>
              <a:gd name="connsiteY1" fmla="*/ 0 h 6907803"/>
              <a:gd name="connsiteX2" fmla="*/ 7813675 w 7813675"/>
              <a:gd name="connsiteY2" fmla="*/ 6903720 h 6907803"/>
              <a:gd name="connsiteX3" fmla="*/ 809014 w 7813675"/>
              <a:gd name="connsiteY3" fmla="*/ 6907803 h 6907803"/>
              <a:gd name="connsiteX4" fmla="*/ 0 w 7813675"/>
              <a:gd name="connsiteY4" fmla="*/ 6903720 h 6907803"/>
              <a:gd name="connsiteX5" fmla="*/ 0 w 7813675"/>
              <a:gd name="connsiteY5" fmla="*/ 0 h 6907803"/>
              <a:gd name="connsiteX0" fmla="*/ 0 w 7813675"/>
              <a:gd name="connsiteY0" fmla="*/ 0 h 6903720"/>
              <a:gd name="connsiteX1" fmla="*/ 7813675 w 7813675"/>
              <a:gd name="connsiteY1" fmla="*/ 0 h 6903720"/>
              <a:gd name="connsiteX2" fmla="*/ 7813675 w 7813675"/>
              <a:gd name="connsiteY2" fmla="*/ 6903720 h 6903720"/>
              <a:gd name="connsiteX3" fmla="*/ 809014 w 7813675"/>
              <a:gd name="connsiteY3" fmla="*/ 6887483 h 6903720"/>
              <a:gd name="connsiteX4" fmla="*/ 0 w 7813675"/>
              <a:gd name="connsiteY4" fmla="*/ 6903720 h 6903720"/>
              <a:gd name="connsiteX5" fmla="*/ 0 w 7813675"/>
              <a:gd name="connsiteY5" fmla="*/ 0 h 6903720"/>
              <a:gd name="connsiteX0" fmla="*/ 0 w 7813675"/>
              <a:gd name="connsiteY0" fmla="*/ 0 h 6903720"/>
              <a:gd name="connsiteX1" fmla="*/ 7813675 w 7813675"/>
              <a:gd name="connsiteY1" fmla="*/ 0 h 6903720"/>
              <a:gd name="connsiteX2" fmla="*/ 7813675 w 7813675"/>
              <a:gd name="connsiteY2" fmla="*/ 6903720 h 6903720"/>
              <a:gd name="connsiteX3" fmla="*/ 809014 w 7813675"/>
              <a:gd name="connsiteY3" fmla="*/ 6887483 h 6903720"/>
              <a:gd name="connsiteX4" fmla="*/ 0 w 7813675"/>
              <a:gd name="connsiteY4" fmla="*/ 6903720 h 6903720"/>
              <a:gd name="connsiteX5" fmla="*/ 0 w 7813675"/>
              <a:gd name="connsiteY5" fmla="*/ 0 h 6903720"/>
              <a:gd name="connsiteX0" fmla="*/ 0 w 7813675"/>
              <a:gd name="connsiteY0" fmla="*/ 0 h 6903720"/>
              <a:gd name="connsiteX1" fmla="*/ 7813675 w 7813675"/>
              <a:gd name="connsiteY1" fmla="*/ 0 h 6903720"/>
              <a:gd name="connsiteX2" fmla="*/ 7813675 w 7813675"/>
              <a:gd name="connsiteY2" fmla="*/ 6903720 h 6903720"/>
              <a:gd name="connsiteX3" fmla="*/ 809014 w 7813675"/>
              <a:gd name="connsiteY3" fmla="*/ 6898913 h 6903720"/>
              <a:gd name="connsiteX4" fmla="*/ 0 w 7813675"/>
              <a:gd name="connsiteY4" fmla="*/ 6903720 h 6903720"/>
              <a:gd name="connsiteX5" fmla="*/ 0 w 7813675"/>
              <a:gd name="connsiteY5" fmla="*/ 0 h 6903720"/>
              <a:gd name="connsiteX0" fmla="*/ 0 w 7813675"/>
              <a:gd name="connsiteY0" fmla="*/ 0 h 6903720"/>
              <a:gd name="connsiteX1" fmla="*/ 7813675 w 7813675"/>
              <a:gd name="connsiteY1" fmla="*/ 0 h 6903720"/>
              <a:gd name="connsiteX2" fmla="*/ 7813675 w 7813675"/>
              <a:gd name="connsiteY2" fmla="*/ 6903720 h 6903720"/>
              <a:gd name="connsiteX3" fmla="*/ 740434 w 7813675"/>
              <a:gd name="connsiteY3" fmla="*/ 6898913 h 6903720"/>
              <a:gd name="connsiteX4" fmla="*/ 0 w 7813675"/>
              <a:gd name="connsiteY4" fmla="*/ 6903720 h 6903720"/>
              <a:gd name="connsiteX5" fmla="*/ 0 w 7813675"/>
              <a:gd name="connsiteY5" fmla="*/ 0 h 6903720"/>
              <a:gd name="connsiteX0" fmla="*/ 0 w 7813675"/>
              <a:gd name="connsiteY0" fmla="*/ 0 h 6907385"/>
              <a:gd name="connsiteX1" fmla="*/ 7813675 w 7813675"/>
              <a:gd name="connsiteY1" fmla="*/ 0 h 6907385"/>
              <a:gd name="connsiteX2" fmla="*/ 7813675 w 7813675"/>
              <a:gd name="connsiteY2" fmla="*/ 6903720 h 6907385"/>
              <a:gd name="connsiteX3" fmla="*/ 6359380 w 7813675"/>
              <a:gd name="connsiteY3" fmla="*/ 6907385 h 6907385"/>
              <a:gd name="connsiteX4" fmla="*/ 740434 w 7813675"/>
              <a:gd name="connsiteY4" fmla="*/ 6898913 h 6907385"/>
              <a:gd name="connsiteX5" fmla="*/ 0 w 7813675"/>
              <a:gd name="connsiteY5" fmla="*/ 6903720 h 6907385"/>
              <a:gd name="connsiteX6" fmla="*/ 0 w 7813675"/>
              <a:gd name="connsiteY6" fmla="*/ 0 h 6907385"/>
              <a:gd name="connsiteX0" fmla="*/ 3320 w 7816995"/>
              <a:gd name="connsiteY0" fmla="*/ 0 h 6907385"/>
              <a:gd name="connsiteX1" fmla="*/ 7816995 w 7816995"/>
              <a:gd name="connsiteY1" fmla="*/ 0 h 6907385"/>
              <a:gd name="connsiteX2" fmla="*/ 7816995 w 7816995"/>
              <a:gd name="connsiteY2" fmla="*/ 6903720 h 6907385"/>
              <a:gd name="connsiteX3" fmla="*/ 6362700 w 7816995"/>
              <a:gd name="connsiteY3" fmla="*/ 6907385 h 6907385"/>
              <a:gd name="connsiteX4" fmla="*/ 743754 w 7816995"/>
              <a:gd name="connsiteY4" fmla="*/ 6898913 h 6907385"/>
              <a:gd name="connsiteX5" fmla="*/ 3320 w 7816995"/>
              <a:gd name="connsiteY5" fmla="*/ 6903720 h 6907385"/>
              <a:gd name="connsiteX6" fmla="*/ 0 w 7816995"/>
              <a:gd name="connsiteY6" fmla="*/ 2510645 h 6907385"/>
              <a:gd name="connsiteX7" fmla="*/ 3320 w 7816995"/>
              <a:gd name="connsiteY7" fmla="*/ 0 h 6907385"/>
              <a:gd name="connsiteX0" fmla="*/ 3320 w 7816995"/>
              <a:gd name="connsiteY0" fmla="*/ 0 h 6907385"/>
              <a:gd name="connsiteX1" fmla="*/ 7816995 w 7816995"/>
              <a:gd name="connsiteY1" fmla="*/ 0 h 6907385"/>
              <a:gd name="connsiteX2" fmla="*/ 7816995 w 7816995"/>
              <a:gd name="connsiteY2" fmla="*/ 6903720 h 6907385"/>
              <a:gd name="connsiteX3" fmla="*/ 6362700 w 7816995"/>
              <a:gd name="connsiteY3" fmla="*/ 6907385 h 6907385"/>
              <a:gd name="connsiteX4" fmla="*/ 743754 w 7816995"/>
              <a:gd name="connsiteY4" fmla="*/ 6898913 h 6907385"/>
              <a:gd name="connsiteX5" fmla="*/ 2876060 w 7816995"/>
              <a:gd name="connsiteY5" fmla="*/ 4644390 h 6907385"/>
              <a:gd name="connsiteX6" fmla="*/ 0 w 7816995"/>
              <a:gd name="connsiteY6" fmla="*/ 2510645 h 6907385"/>
              <a:gd name="connsiteX7" fmla="*/ 3320 w 7816995"/>
              <a:gd name="connsiteY7" fmla="*/ 0 h 6907385"/>
              <a:gd name="connsiteX0" fmla="*/ 3320 w 7816995"/>
              <a:gd name="connsiteY0" fmla="*/ 0 h 6907385"/>
              <a:gd name="connsiteX1" fmla="*/ 7816995 w 7816995"/>
              <a:gd name="connsiteY1" fmla="*/ 0 h 6907385"/>
              <a:gd name="connsiteX2" fmla="*/ 7816995 w 7816995"/>
              <a:gd name="connsiteY2" fmla="*/ 6903720 h 6907385"/>
              <a:gd name="connsiteX3" fmla="*/ 6362700 w 7816995"/>
              <a:gd name="connsiteY3" fmla="*/ 6907385 h 6907385"/>
              <a:gd name="connsiteX4" fmla="*/ 743754 w 7816995"/>
              <a:gd name="connsiteY4" fmla="*/ 6898913 h 6907385"/>
              <a:gd name="connsiteX5" fmla="*/ 2876060 w 7816995"/>
              <a:gd name="connsiteY5" fmla="*/ 4644390 h 6907385"/>
              <a:gd name="connsiteX6" fmla="*/ 0 w 7816995"/>
              <a:gd name="connsiteY6" fmla="*/ 2510645 h 6907385"/>
              <a:gd name="connsiteX7" fmla="*/ 3320 w 7816995"/>
              <a:gd name="connsiteY7" fmla="*/ 0 h 6907385"/>
              <a:gd name="connsiteX0" fmla="*/ 3320 w 7816995"/>
              <a:gd name="connsiteY0" fmla="*/ 0 h 6907385"/>
              <a:gd name="connsiteX1" fmla="*/ 7816995 w 7816995"/>
              <a:gd name="connsiteY1" fmla="*/ 0 h 6907385"/>
              <a:gd name="connsiteX2" fmla="*/ 7816995 w 7816995"/>
              <a:gd name="connsiteY2" fmla="*/ 6903720 h 6907385"/>
              <a:gd name="connsiteX3" fmla="*/ 6362700 w 7816995"/>
              <a:gd name="connsiteY3" fmla="*/ 6907385 h 6907385"/>
              <a:gd name="connsiteX4" fmla="*/ 743754 w 7816995"/>
              <a:gd name="connsiteY4" fmla="*/ 6898913 h 6907385"/>
              <a:gd name="connsiteX5" fmla="*/ 2876060 w 7816995"/>
              <a:gd name="connsiteY5" fmla="*/ 4644390 h 6907385"/>
              <a:gd name="connsiteX6" fmla="*/ 0 w 7816995"/>
              <a:gd name="connsiteY6" fmla="*/ 2510645 h 6907385"/>
              <a:gd name="connsiteX7" fmla="*/ 3320 w 7816995"/>
              <a:gd name="connsiteY7" fmla="*/ 0 h 6907385"/>
              <a:gd name="connsiteX0" fmla="*/ 3320 w 7816995"/>
              <a:gd name="connsiteY0" fmla="*/ 0 h 6907385"/>
              <a:gd name="connsiteX1" fmla="*/ 7816995 w 7816995"/>
              <a:gd name="connsiteY1" fmla="*/ 0 h 6907385"/>
              <a:gd name="connsiteX2" fmla="*/ 2899555 w 7816995"/>
              <a:gd name="connsiteY2" fmla="*/ 4648200 h 6907385"/>
              <a:gd name="connsiteX3" fmla="*/ 6362700 w 7816995"/>
              <a:gd name="connsiteY3" fmla="*/ 6907385 h 6907385"/>
              <a:gd name="connsiteX4" fmla="*/ 743754 w 7816995"/>
              <a:gd name="connsiteY4" fmla="*/ 6898913 h 6907385"/>
              <a:gd name="connsiteX5" fmla="*/ 2876060 w 7816995"/>
              <a:gd name="connsiteY5" fmla="*/ 4644390 h 6907385"/>
              <a:gd name="connsiteX6" fmla="*/ 0 w 7816995"/>
              <a:gd name="connsiteY6" fmla="*/ 2510645 h 6907385"/>
              <a:gd name="connsiteX7" fmla="*/ 3320 w 7816995"/>
              <a:gd name="connsiteY7" fmla="*/ 0 h 6907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16995" h="6907385">
                <a:moveTo>
                  <a:pt x="3320" y="0"/>
                </a:moveTo>
                <a:lnTo>
                  <a:pt x="7816995" y="0"/>
                </a:lnTo>
                <a:lnTo>
                  <a:pt x="2899555" y="4648200"/>
                </a:lnTo>
                <a:lnTo>
                  <a:pt x="6362700" y="6907385"/>
                </a:lnTo>
                <a:lnTo>
                  <a:pt x="743754" y="6898913"/>
                </a:lnTo>
                <a:lnTo>
                  <a:pt x="2876060" y="4644390"/>
                </a:lnTo>
                <a:cubicBezTo>
                  <a:pt x="1610033" y="3689302"/>
                  <a:pt x="1117437" y="3324763"/>
                  <a:pt x="0" y="2510645"/>
                </a:cubicBezTo>
                <a:cubicBezTo>
                  <a:pt x="1107" y="1673763"/>
                  <a:pt x="2213" y="836882"/>
                  <a:pt x="3320" y="0"/>
                </a:cubicBezTo>
                <a:close/>
              </a:path>
            </a:pathLst>
          </a:custGeom>
          <a:solidFill>
            <a:schemeClr val="tx2"/>
          </a:solidFill>
          <a:ln w="22225">
            <a:noFill/>
          </a:ln>
        </p:spPr>
        <p:txBody>
          <a:bodyPr lIns="274320" tIns="274320" rtlCol="0">
            <a:normAutofit/>
          </a:bodyPr>
          <a:lstStyle>
            <a:lvl1pPr marL="0" indent="0">
              <a:buNone/>
              <a:defRPr sz="2000"/>
            </a:lvl1pPr>
          </a:lstStyle>
          <a:p>
            <a:pPr rtl="0"/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992" y="731562"/>
            <a:ext cx="4902843" cy="3526778"/>
          </a:xfrm>
          <a:noFill/>
        </p:spPr>
        <p:txBody>
          <a:bodyPr rtlCol="0" anchor="b">
            <a:noAutofit/>
          </a:bodyPr>
          <a:lstStyle/>
          <a:p>
            <a:pPr rtl="0"/>
            <a:endParaRPr lang="ru-RU" noProof="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80992" y="4373217"/>
            <a:ext cx="4902843" cy="1753221"/>
          </a:xfrm>
        </p:spPr>
        <p:txBody>
          <a:bodyPr rtlCol="0" anchor="t" anchorCtr="0">
            <a:normAutofit/>
          </a:bodyPr>
          <a:lstStyle>
            <a:lvl1pPr marL="0" indent="0">
              <a:spcBef>
                <a:spcPts val="1000"/>
              </a:spcBef>
              <a:buNone/>
              <a:defRPr sz="1800">
                <a:solidFill>
                  <a:schemeClr val="tx1"/>
                </a:solidFill>
              </a:defRPr>
            </a:lvl1pPr>
            <a:lvl2pPr>
              <a:spcBef>
                <a:spcPts val="1000"/>
              </a:spcBef>
              <a:defRPr sz="1600">
                <a:solidFill>
                  <a:schemeClr val="tx1"/>
                </a:solidFill>
              </a:defRPr>
            </a:lvl2pPr>
            <a:lvl3pPr>
              <a:spcBef>
                <a:spcPts val="10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10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10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 dirty="0"/>
              <a:t>Текст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162967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D97564-C310-6E8C-8689-CE18881B4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AD99FA-26D9-873B-BE7F-26FEC5C233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19819E-0266-97DD-DFD1-BAAA06AE32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rtl="0"/>
            <a:fld id="{954AD8BA-12A1-40A0-B5A6-C36392043198}" type="datetime1">
              <a:rPr lang="ru-RU" noProof="0" smtClean="0"/>
              <a:t>09.10.2025</a:t>
            </a:fld>
            <a:endParaRPr lang="ru-RU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FD19C9-01CE-9E2A-CDA5-C15940F055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rtl="0"/>
            <a:endParaRPr lang="ru-RU" noProof="0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801085-7B28-048D-E3D3-9C3614268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rtl="0"/>
            <a:fld id="{CBD12358-51D2-46B3-9BDE-DF29528B9454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965934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60" r:id="rId2"/>
    <p:sldLayoutId id="2147483658" r:id="rId3"/>
    <p:sldLayoutId id="2147483659" r:id="rId4"/>
    <p:sldLayoutId id="2147483650" r:id="rId5"/>
    <p:sldLayoutId id="2147483649" r:id="rId6"/>
    <p:sldLayoutId id="2147483662" r:id="rId7"/>
    <p:sldLayoutId id="2147483663" r:id="rId8"/>
    <p:sldLayoutId id="2147483652" r:id="rId9"/>
    <p:sldLayoutId id="2147483666" r:id="rId10"/>
    <p:sldLayoutId id="2147483664" r:id="rId11"/>
    <p:sldLayoutId id="2147483665" r:id="rId12"/>
    <p:sldLayoutId id="2147483661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i="1" kern="1200" cap="all" baseline="0">
          <a:solidFill>
            <a:schemeClr val="accent1"/>
          </a:solidFill>
          <a:latin typeface="Times New Roman" panose="020206030504050203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hyperlink" Target="tel:2024123456" TargetMode="Externa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hanvalad@mail.ru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04D0FF-15D0-8B8B-2564-6C3AF88779F6}"/>
              </a:ext>
            </a:extLst>
          </p:cNvPr>
          <p:cNvSpPr/>
          <p:nvPr/>
        </p:nvSpPr>
        <p:spPr>
          <a:xfrm>
            <a:off x="-136187" y="0"/>
            <a:ext cx="12723778" cy="1199761"/>
          </a:xfrm>
          <a:prstGeom prst="rect">
            <a:avLst/>
          </a:prstGeom>
          <a:solidFill>
            <a:srgbClr val="F1ECED"/>
          </a:solidFill>
          <a:ln>
            <a:solidFill>
              <a:srgbClr val="C9B3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6FEC93CF-2672-7D78-F278-58C5E012E0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1476" y="1926076"/>
            <a:ext cx="5427584" cy="2120877"/>
          </a:xfrm>
        </p:spPr>
        <p:txBody>
          <a:bodyPr rtlCol="0"/>
          <a:lstStyle/>
          <a:p>
            <a:pPr rtl="0"/>
            <a:r>
              <a:rPr lang="ru-RU" dirty="0" err="1"/>
              <a:t>Безпилот</a:t>
            </a:r>
            <a:br>
              <a:rPr lang="ru-RU" dirty="0"/>
            </a:br>
            <a:r>
              <a:rPr lang="ru-RU" sz="2400" dirty="0"/>
              <a:t>система мониторинга городской среды с использованием беспилотников</a:t>
            </a:r>
            <a:endParaRPr lang="ru" sz="2400" dirty="0"/>
          </a:p>
        </p:txBody>
      </p:sp>
      <p:pic>
        <p:nvPicPr>
          <p:cNvPr id="7" name="Рисунок 6" descr="Вид на город с небоскребами">
            <a:extLst>
              <a:ext uri="{FF2B5EF4-FFF2-40B4-BE49-F238E27FC236}">
                <a16:creationId xmlns:a16="http://schemas.microsoft.com/office/drawing/2014/main" id="{ED21B7CD-3D69-26B5-8A0B-52A19A6B0A2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" r="72"/>
          <a:stretch/>
        </p:blipFill>
        <p:spPr>
          <a:xfrm>
            <a:off x="6775991" y="1199761"/>
            <a:ext cx="5427584" cy="5688102"/>
          </a:xfr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CA0CF2D-7E57-138B-CFF4-F688F1E78B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3464" y="84491"/>
            <a:ext cx="11667685" cy="1095815"/>
          </a:xfrm>
          <a:prstGeom prst="rect">
            <a:avLst/>
          </a:prstGeom>
        </p:spPr>
      </p:pic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449BC403-886F-86CB-B4AF-AC550C591343}"/>
              </a:ext>
            </a:extLst>
          </p:cNvPr>
          <p:cNvSpPr/>
          <p:nvPr/>
        </p:nvSpPr>
        <p:spPr>
          <a:xfrm>
            <a:off x="233464" y="5970671"/>
            <a:ext cx="2823210" cy="594129"/>
          </a:xfrm>
          <a:prstGeom prst="roundRect">
            <a:avLst/>
          </a:prstGeom>
          <a:solidFill>
            <a:srgbClr val="F1ECED"/>
          </a:solidFill>
          <a:ln>
            <a:solidFill>
              <a:srgbClr val="C9B3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B6A231A-1558-C628-40D5-04F87FD800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954" y="5957533"/>
            <a:ext cx="2729251" cy="60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994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C2181D-911C-1343-7267-E35AC86CC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026" y="509286"/>
            <a:ext cx="3396574" cy="5617193"/>
          </a:xfrm>
          <a:noFill/>
        </p:spPr>
        <p:txBody>
          <a:bodyPr rtlCol="0">
            <a:noAutofit/>
          </a:bodyPr>
          <a:lstStyle/>
          <a:p>
            <a:pPr rtl="0"/>
            <a:r>
              <a:rPr lang="ru" dirty="0"/>
              <a:t>Проблема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EA8735-F1DC-1DE6-0A38-429B2F660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162" y="1212899"/>
            <a:ext cx="4732162" cy="4858662"/>
          </a:xfrm>
          <a:noFill/>
        </p:spPr>
        <p:txBody>
          <a:bodyPr rtlCol="0" anchor="ctr">
            <a:normAutofit/>
          </a:bodyPr>
          <a:lstStyle/>
          <a:p>
            <a:pPr rtl="0"/>
            <a:r>
              <a:rPr lang="ru-RU" b="0" i="0" dirty="0">
                <a:effectLst/>
              </a:rPr>
              <a:t>	Муниципальные службы и управляющие компании сталкиваются с неэффективным, затратным и медленным мониторингом состояния городской инфраструктуры (дороги, освещение, объекты благоустройства).</a:t>
            </a:r>
            <a:br>
              <a:rPr lang="ru-RU" b="0" i="0" dirty="0">
                <a:effectLst/>
              </a:rPr>
            </a:br>
            <a:r>
              <a:rPr lang="ru-RU" b="0" i="0" dirty="0">
                <a:effectLst/>
              </a:rPr>
              <a:t>	Внезапное отключение уличного освещения в спальном районе фиксируется только после массовых жалоб жителей, а не в режиме реального времени.</a:t>
            </a:r>
            <a:endParaRPr lang="ru" dirty="0"/>
          </a:p>
        </p:txBody>
      </p:sp>
      <p:pic>
        <p:nvPicPr>
          <p:cNvPr id="25" name="Рисунок 6" descr="Силуэт города">
            <a:extLst>
              <a:ext uri="{FF2B5EF4-FFF2-40B4-BE49-F238E27FC236}">
                <a16:creationId xmlns:a16="http://schemas.microsoft.com/office/drawing/2014/main" id="{086C9520-C924-5732-CC82-F0C4A533D4E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" r="38"/>
          <a:stretch/>
        </p:blipFill>
        <p:spPr>
          <a:xfrm>
            <a:off x="9352344" y="1199760"/>
            <a:ext cx="2848229" cy="5681099"/>
          </a:xfr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DCE2245-5D88-C1AC-4447-3C65DD773002}"/>
              </a:ext>
            </a:extLst>
          </p:cNvPr>
          <p:cNvSpPr/>
          <p:nvPr/>
        </p:nvSpPr>
        <p:spPr>
          <a:xfrm>
            <a:off x="-136187" y="0"/>
            <a:ext cx="12723778" cy="1199761"/>
          </a:xfrm>
          <a:prstGeom prst="rect">
            <a:avLst/>
          </a:prstGeom>
          <a:solidFill>
            <a:srgbClr val="F1ECED"/>
          </a:solidFill>
          <a:ln>
            <a:solidFill>
              <a:srgbClr val="C9B3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A7E8DEC-29B7-23B0-54FC-D45CC69BE7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3464" y="84491"/>
            <a:ext cx="11667685" cy="1095815"/>
          </a:xfrm>
          <a:prstGeom prst="rect">
            <a:avLst/>
          </a:prstGeom>
        </p:spPr>
      </p:pic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2ADD6E19-E322-6C6D-5AD0-737A94F088AC}"/>
              </a:ext>
            </a:extLst>
          </p:cNvPr>
          <p:cNvSpPr/>
          <p:nvPr/>
        </p:nvSpPr>
        <p:spPr>
          <a:xfrm>
            <a:off x="6356114" y="6077210"/>
            <a:ext cx="2823210" cy="594129"/>
          </a:xfrm>
          <a:prstGeom prst="roundRect">
            <a:avLst/>
          </a:prstGeom>
          <a:solidFill>
            <a:srgbClr val="FFFFFF"/>
          </a:solidFill>
          <a:ln>
            <a:solidFill>
              <a:srgbClr val="C9B3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579AB3F-F4F5-F6D4-E6B5-530B0D702C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2604" y="6064072"/>
            <a:ext cx="2729251" cy="60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351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0034E89-1952-5288-08A0-70A4A73BE3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84252"/>
            <a:ext cx="9144000" cy="812755"/>
          </a:xfrm>
          <a:noFill/>
        </p:spPr>
        <p:txBody>
          <a:bodyPr rtlCol="0" anchor="b"/>
          <a:lstStyle/>
          <a:p>
            <a:pPr rtl="0"/>
            <a:r>
              <a:rPr lang="ru" dirty="0"/>
              <a:t>Решение</a:t>
            </a:r>
          </a:p>
        </p:txBody>
      </p:sp>
      <p:pic>
        <p:nvPicPr>
          <p:cNvPr id="17" name="Рисунок 16" descr="Город с высокими зданиями">
            <a:extLst>
              <a:ext uri="{FF2B5EF4-FFF2-40B4-BE49-F238E27FC236}">
                <a16:creationId xmlns:a16="http://schemas.microsoft.com/office/drawing/2014/main" id="{4D6EE8D1-247A-B95F-BD1A-A2D76964CF3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" r="13"/>
          <a:stretch/>
        </p:blipFill>
        <p:spPr/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E50CB82-B16A-57F2-1B20-0B78A5B55A4F}"/>
              </a:ext>
            </a:extLst>
          </p:cNvPr>
          <p:cNvSpPr/>
          <p:nvPr/>
        </p:nvSpPr>
        <p:spPr>
          <a:xfrm>
            <a:off x="-447472" y="0"/>
            <a:ext cx="13035063" cy="1199761"/>
          </a:xfrm>
          <a:prstGeom prst="rect">
            <a:avLst/>
          </a:prstGeom>
          <a:solidFill>
            <a:schemeClr val="bg1"/>
          </a:solidFill>
          <a:ln>
            <a:solidFill>
              <a:srgbClr val="C9B3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EEF0F07-BB49-25F0-7B97-52D326D61AD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3464" y="84491"/>
            <a:ext cx="11667685" cy="1095815"/>
          </a:xfrm>
          <a:prstGeom prst="rect">
            <a:avLst/>
          </a:prstGeom>
        </p:spPr>
      </p:pic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29231F96-1BA6-18AB-CD46-76179D5F0D6D}"/>
              </a:ext>
            </a:extLst>
          </p:cNvPr>
          <p:cNvSpPr/>
          <p:nvPr/>
        </p:nvSpPr>
        <p:spPr>
          <a:xfrm>
            <a:off x="233464" y="6120709"/>
            <a:ext cx="2823210" cy="594129"/>
          </a:xfrm>
          <a:prstGeom prst="roundRect">
            <a:avLst/>
          </a:prstGeom>
          <a:solidFill>
            <a:srgbClr val="FFFFFF">
              <a:alpha val="58937"/>
            </a:srgbClr>
          </a:solidFill>
          <a:ln>
            <a:solidFill>
              <a:srgbClr val="C9B3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36C0FA9-9B8E-8E3B-4A83-0B7D58D5DB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954" y="6107571"/>
            <a:ext cx="2729251" cy="60726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ACCE055-76E5-C99F-8569-37D791947504}"/>
              </a:ext>
            </a:extLst>
          </p:cNvPr>
          <p:cNvSpPr txBox="1"/>
          <p:nvPr/>
        </p:nvSpPr>
        <p:spPr>
          <a:xfrm>
            <a:off x="924614" y="2330353"/>
            <a:ext cx="104247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effectLst/>
              </a:rPr>
              <a:t>«</a:t>
            </a:r>
            <a:r>
              <a:rPr lang="ru-RU" b="0" i="0" dirty="0" err="1">
                <a:effectLst/>
              </a:rPr>
              <a:t>Бе</a:t>
            </a:r>
            <a:r>
              <a:rPr lang="ru-RU" dirty="0" err="1"/>
              <a:t>з</a:t>
            </a:r>
            <a:r>
              <a:rPr lang="ru-RU" b="0" i="0" dirty="0" err="1">
                <a:effectLst/>
              </a:rPr>
              <a:t>Пилот</a:t>
            </a:r>
            <a:r>
              <a:rPr lang="ru-RU" b="0" i="0" dirty="0">
                <a:effectLst/>
              </a:rPr>
              <a:t>» — это программно-аппаратный комплекс на основе беспилотников и искусственного интеллекта для автоматического сбора и анализа данных о городской среде.</a:t>
            </a:r>
          </a:p>
          <a:p>
            <a:r>
              <a:rPr lang="ru-RU" b="0" i="0" dirty="0">
                <a:effectLst/>
              </a:rPr>
              <a:t>Преимущества решения:</a:t>
            </a:r>
            <a:br>
              <a:rPr lang="ru-RU" dirty="0"/>
            </a:br>
            <a:r>
              <a:rPr lang="ru-RU" b="0" i="0" dirty="0">
                <a:effectLst/>
              </a:rPr>
              <a:t>    * Скорость: Облёт территории 1000 Га занимает менее 3 часов.</a:t>
            </a:r>
            <a:br>
              <a:rPr lang="ru-RU" dirty="0"/>
            </a:br>
            <a:r>
              <a:rPr lang="ru-RU" b="0" i="0" dirty="0">
                <a:effectLst/>
              </a:rPr>
              <a:t>    * Точность: ИИ-алгоритмы детектируют дефекты с точностью свыше 95%.</a:t>
            </a:r>
            <a:br>
              <a:rPr lang="ru-RU" dirty="0"/>
            </a:br>
            <a:r>
              <a:rPr lang="ru-RU" b="0" i="0" dirty="0">
                <a:effectLst/>
              </a:rPr>
              <a:t>    * Экономичность: Снижение затрат на мониторинг до 40% за счет автоматизации.</a:t>
            </a:r>
          </a:p>
          <a:p>
            <a:r>
              <a:rPr lang="ru-RU" b="0" i="0" dirty="0">
                <a:effectLst/>
              </a:rPr>
              <a:t>В пилотном проекте система за 2 недели выявила 15 потенциальных аварийных участков дорожного полотна, которые были устранены до возникновения колдобин.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1088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4ABE40-AA00-F366-A36A-B3F1AADBF0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5072" y="1345443"/>
            <a:ext cx="5028566" cy="853008"/>
          </a:xfrm>
          <a:noFill/>
        </p:spPr>
        <p:txBody>
          <a:bodyPr rtlCol="0">
            <a:noAutofit/>
          </a:bodyPr>
          <a:lstStyle/>
          <a:p>
            <a:pPr rtl="0"/>
            <a:r>
              <a:rPr lang="ru" dirty="0"/>
              <a:t>Конкуренты</a:t>
            </a:r>
          </a:p>
        </p:txBody>
      </p:sp>
      <p:pic>
        <p:nvPicPr>
          <p:cNvPr id="43" name="Рисунок 42" descr="Самолет, летящий над городом">
            <a:extLst>
              <a:ext uri="{FF2B5EF4-FFF2-40B4-BE49-F238E27FC236}">
                <a16:creationId xmlns:a16="http://schemas.microsoft.com/office/drawing/2014/main" id="{9100BC91-12A3-DE75-3F38-9C17D39DC5E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39"/>
          <a:stretch/>
        </p:blipFill>
        <p:spPr>
          <a:xfrm>
            <a:off x="7906182" y="1202001"/>
            <a:ext cx="4297393" cy="5709598"/>
          </a:xfr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84D8FE6-76EA-F288-ADBF-39D5F0CE84B7}"/>
              </a:ext>
            </a:extLst>
          </p:cNvPr>
          <p:cNvSpPr/>
          <p:nvPr/>
        </p:nvSpPr>
        <p:spPr>
          <a:xfrm>
            <a:off x="-447472" y="0"/>
            <a:ext cx="13035063" cy="1199761"/>
          </a:xfrm>
          <a:prstGeom prst="rect">
            <a:avLst/>
          </a:prstGeom>
          <a:solidFill>
            <a:schemeClr val="bg1"/>
          </a:solidFill>
          <a:ln>
            <a:solidFill>
              <a:srgbClr val="C9B3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353B689-E0DE-8897-09D8-F4620229F89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3464" y="84491"/>
            <a:ext cx="11667685" cy="1095815"/>
          </a:xfrm>
          <a:prstGeom prst="rect">
            <a:avLst/>
          </a:prstGeom>
        </p:spPr>
      </p:pic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0BE8652F-6977-88C6-9EE7-9586852CC450}"/>
              </a:ext>
            </a:extLst>
          </p:cNvPr>
          <p:cNvSpPr/>
          <p:nvPr/>
        </p:nvSpPr>
        <p:spPr>
          <a:xfrm>
            <a:off x="233464" y="5994735"/>
            <a:ext cx="2823210" cy="594129"/>
          </a:xfrm>
          <a:prstGeom prst="roundRect">
            <a:avLst/>
          </a:prstGeom>
          <a:solidFill>
            <a:srgbClr val="FFFFFF"/>
          </a:solidFill>
          <a:ln>
            <a:solidFill>
              <a:srgbClr val="C9B3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DAEF18B-70A3-8F62-0D2A-E2C4CB61EA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954" y="5981597"/>
            <a:ext cx="2729251" cy="607267"/>
          </a:xfrm>
          <a:prstGeom prst="rect">
            <a:avLst/>
          </a:prstGeom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3A8A5B91-A413-A7CD-08FD-145312342C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2967907"/>
              </p:ext>
            </p:extLst>
          </p:nvPr>
        </p:nvGraphicFramePr>
        <p:xfrm>
          <a:off x="978823" y="3555299"/>
          <a:ext cx="7499168" cy="237744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992978">
                  <a:extLst>
                    <a:ext uri="{9D8B030D-6E8A-4147-A177-3AD203B41FA5}">
                      <a16:colId xmlns:a16="http://schemas.microsoft.com/office/drawing/2014/main" val="3842107699"/>
                    </a:ext>
                  </a:extLst>
                </a:gridCol>
                <a:gridCol w="1756606">
                  <a:extLst>
                    <a:ext uri="{9D8B030D-6E8A-4147-A177-3AD203B41FA5}">
                      <a16:colId xmlns:a16="http://schemas.microsoft.com/office/drawing/2014/main" val="150638382"/>
                    </a:ext>
                  </a:extLst>
                </a:gridCol>
                <a:gridCol w="1874792">
                  <a:extLst>
                    <a:ext uri="{9D8B030D-6E8A-4147-A177-3AD203B41FA5}">
                      <a16:colId xmlns:a16="http://schemas.microsoft.com/office/drawing/2014/main" val="931542154"/>
                    </a:ext>
                  </a:extLst>
                </a:gridCol>
                <a:gridCol w="1874792">
                  <a:extLst>
                    <a:ext uri="{9D8B030D-6E8A-4147-A177-3AD203B41FA5}">
                      <a16:colId xmlns:a16="http://schemas.microsoft.com/office/drawing/2014/main" val="1049126536"/>
                    </a:ext>
                  </a:extLst>
                </a:gridCol>
              </a:tblGrid>
              <a:tr h="485163">
                <a:tc>
                  <a:txBody>
                    <a:bodyPr/>
                    <a:lstStyle/>
                    <a:p>
                      <a:r>
                        <a:rPr lang="ru-RU" dirty="0"/>
                        <a:t>Характеристика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БезПилот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Стационарные камеры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Спутниковые данные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536137"/>
                  </a:ext>
                </a:extLst>
              </a:tr>
              <a:tr h="485163">
                <a:tc>
                  <a:txBody>
                    <a:bodyPr/>
                    <a:lstStyle/>
                    <a:p>
                      <a:r>
                        <a:rPr lang="ru-RU" dirty="0"/>
                        <a:t>Оперативность данных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Высокая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Средняя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Низкая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695500"/>
                  </a:ext>
                </a:extLst>
              </a:tr>
              <a:tr h="277236">
                <a:tc>
                  <a:txBody>
                    <a:bodyPr/>
                    <a:lstStyle/>
                    <a:p>
                      <a:r>
                        <a:rPr lang="ru-RU" dirty="0"/>
                        <a:t>Детализация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Высокая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Средняя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Низкая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960804"/>
                  </a:ext>
                </a:extLst>
              </a:tr>
              <a:tr h="277236">
                <a:tc>
                  <a:txBody>
                    <a:bodyPr/>
                    <a:lstStyle/>
                    <a:p>
                      <a:r>
                        <a:rPr lang="ru-RU" dirty="0"/>
                        <a:t>Гибкость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Высокая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Низкая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Низкая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495525"/>
                  </a:ext>
                </a:extLst>
              </a:tr>
              <a:tr h="277236">
                <a:tc>
                  <a:txBody>
                    <a:bodyPr/>
                    <a:lstStyle/>
                    <a:p>
                      <a:r>
                        <a:rPr lang="ru-RU" dirty="0"/>
                        <a:t>Стоимость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Средняя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Высокая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Низкая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978590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587E42C-0D3C-5A44-98C9-86900B0338D8}"/>
              </a:ext>
            </a:extLst>
          </p:cNvPr>
          <p:cNvSpPr txBox="1"/>
          <p:nvPr/>
        </p:nvSpPr>
        <p:spPr>
          <a:xfrm>
            <a:off x="978823" y="2287544"/>
            <a:ext cx="686758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0" i="0" dirty="0">
                <a:effectLst/>
              </a:rPr>
              <a:t>Основные конкуренты:</a:t>
            </a:r>
            <a:br>
              <a:rPr lang="ru-RU" b="0" i="0" dirty="0">
                <a:effectLst/>
              </a:rPr>
            </a:br>
            <a:r>
              <a:rPr lang="ru-RU" b="0" i="0" dirty="0">
                <a:effectLst/>
              </a:rPr>
              <a:t>    * Стационарные системы видеонаблюдения (</a:t>
            </a:r>
            <a:r>
              <a:rPr lang="en" b="0" i="0" dirty="0" err="1">
                <a:effectLst/>
              </a:rPr>
              <a:t>Vion</a:t>
            </a:r>
            <a:r>
              <a:rPr lang="en" b="0" i="0" dirty="0">
                <a:effectLst/>
              </a:rPr>
              <a:t>, Micro-M).</a:t>
            </a:r>
            <a:br>
              <a:rPr lang="en" b="0" i="0" dirty="0">
                <a:effectLst/>
              </a:rPr>
            </a:br>
            <a:r>
              <a:rPr lang="en" b="0" i="0" dirty="0">
                <a:effectLst/>
              </a:rPr>
              <a:t>    * </a:t>
            </a:r>
            <a:r>
              <a:rPr lang="ru-RU" b="0" i="0" dirty="0">
                <a:effectLst/>
              </a:rPr>
              <a:t>Спутниковый мониторинг (</a:t>
            </a:r>
            <a:r>
              <a:rPr lang="en" b="0" i="0" dirty="0" err="1">
                <a:effectLst/>
              </a:rPr>
              <a:t>ScanEx</a:t>
            </a:r>
            <a:r>
              <a:rPr lang="en" b="0" i="0" dirty="0">
                <a:effectLst/>
              </a:rPr>
              <a:t>).</a:t>
            </a:r>
            <a:br>
              <a:rPr lang="ru-RU" b="0" i="0" dirty="0">
                <a:effectLst/>
              </a:rPr>
            </a:br>
            <a:r>
              <a:rPr lang="ru-RU" b="0" i="0" dirty="0">
                <a:effectLst/>
              </a:rPr>
              <a:t>Сравнительный анализ: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2039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FA2BDC93-1F54-546C-87C4-C7F43BD146D5}"/>
              </a:ext>
            </a:extLst>
          </p:cNvPr>
          <p:cNvSpPr/>
          <p:nvPr/>
        </p:nvSpPr>
        <p:spPr>
          <a:xfrm>
            <a:off x="8995410" y="6115050"/>
            <a:ext cx="2823210" cy="594129"/>
          </a:xfrm>
          <a:prstGeom prst="roundRect">
            <a:avLst/>
          </a:prstGeom>
          <a:solidFill>
            <a:srgbClr val="FFFFFF"/>
          </a:solidFill>
          <a:ln>
            <a:solidFill>
              <a:srgbClr val="C9B3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0117" y="1313604"/>
            <a:ext cx="6930838" cy="787571"/>
          </a:xfrm>
          <a:noFill/>
        </p:spPr>
        <p:txBody>
          <a:bodyPr rtlCol="0"/>
          <a:lstStyle/>
          <a:p>
            <a:pPr rtl="0"/>
            <a:r>
              <a:rPr lang="ru" dirty="0"/>
              <a:t>Рынок</a:t>
            </a:r>
            <a:endParaRPr lang="en-US" dirty="0"/>
          </a:p>
        </p:txBody>
      </p:sp>
      <p:pic>
        <p:nvPicPr>
          <p:cNvPr id="24" name="Рисунок 7" descr="Вид на высокие здания">
            <a:extLst>
              <a:ext uri="{FF2B5EF4-FFF2-40B4-BE49-F238E27FC236}">
                <a16:creationId xmlns:a16="http://schemas.microsoft.com/office/drawing/2014/main" id="{A672B903-78EE-718A-C122-69D51207883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" b="61"/>
          <a:stretch/>
        </p:blipFill>
        <p:spPr>
          <a:xfrm>
            <a:off x="-18788" y="1180306"/>
            <a:ext cx="2988710" cy="5700554"/>
          </a:xfrm>
          <a:noFill/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98606" y="2215018"/>
            <a:ext cx="7707544" cy="4297680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pPr marL="0" indent="0" rtl="0">
              <a:buNone/>
            </a:pPr>
            <a:r>
              <a:rPr lang="ru-RU" b="0" i="0" dirty="0">
                <a:effectLst/>
              </a:rPr>
              <a:t>Размер рынка:</a:t>
            </a:r>
            <a:br>
              <a:rPr lang="ru-RU" dirty="0"/>
            </a:br>
            <a:r>
              <a:rPr lang="ru-RU" b="0" i="0" dirty="0">
                <a:effectLst/>
              </a:rPr>
              <a:t>    </a:t>
            </a:r>
            <a:r>
              <a:rPr lang="en" b="0" i="0" dirty="0">
                <a:effectLst/>
              </a:rPr>
              <a:t>TAM (Total Addressable Market): </a:t>
            </a:r>
            <a:r>
              <a:rPr lang="ru-RU" b="0" i="0" dirty="0">
                <a:effectLst/>
              </a:rPr>
              <a:t>Российский рынок услуг для «умных городов» оценивается в ~85 млрд руб.</a:t>
            </a:r>
            <a:br>
              <a:rPr lang="ru-RU" dirty="0"/>
            </a:br>
            <a:r>
              <a:rPr lang="ru-RU" b="0" i="0" dirty="0">
                <a:effectLst/>
              </a:rPr>
              <a:t>    </a:t>
            </a:r>
            <a:r>
              <a:rPr lang="en" b="0" i="0" dirty="0">
                <a:effectLst/>
              </a:rPr>
              <a:t>SAM (Serviceable Available Market): </a:t>
            </a:r>
            <a:r>
              <a:rPr lang="ru-RU" b="0" i="0" dirty="0">
                <a:effectLst/>
              </a:rPr>
              <a:t>Рынок мониторинга инфраструктуры в городах с населением &gt;500 тыс. человек — ~12 млрд руб.</a:t>
            </a:r>
            <a:br>
              <a:rPr lang="ru-RU" dirty="0"/>
            </a:br>
            <a:r>
              <a:rPr lang="ru-RU" b="0" i="0" dirty="0">
                <a:effectLst/>
              </a:rPr>
              <a:t>    </a:t>
            </a:r>
            <a:r>
              <a:rPr lang="en" b="0" i="0" dirty="0">
                <a:effectLst/>
              </a:rPr>
              <a:t>SOM (Serviceable &amp; Obtainable Market): </a:t>
            </a:r>
            <a:r>
              <a:rPr lang="ru-RU" b="0" i="0" dirty="0">
                <a:effectLst/>
              </a:rPr>
              <a:t>Потенциальная доля на старте — 300 млн руб. (охват 3-5 крупных городов).</a:t>
            </a:r>
            <a:br>
              <a:rPr lang="ru-RU" dirty="0"/>
            </a:br>
            <a:r>
              <a:rPr lang="ru-RU" b="0" i="0" dirty="0">
                <a:effectLst/>
              </a:rPr>
              <a:t>Темпы роста: Рынок «умного города» растет на 15-20% в год.</a:t>
            </a:r>
            <a:br>
              <a:rPr lang="ru-RU" dirty="0"/>
            </a:br>
            <a:r>
              <a:rPr lang="ru-RU" b="0" i="0" dirty="0">
                <a:effectLst/>
              </a:rPr>
              <a:t>Тенденции и драйверы: Государственная программа «Умный город», цифровизация ЖКХ, рост парка БПЛА.</a:t>
            </a:r>
            <a:br>
              <a:rPr lang="ru-RU" dirty="0"/>
            </a:br>
            <a:r>
              <a:rPr lang="ru-RU" b="0" i="0" dirty="0">
                <a:effectLst/>
              </a:rPr>
              <a:t>Целевая аудитория: Муниципалитеты крупных городов, управляющие компании ТСЖ, службы эксплуатации инфраструктуры.</a:t>
            </a:r>
            <a:br>
              <a:rPr lang="ru-RU" dirty="0"/>
            </a:br>
            <a:r>
              <a:rPr lang="ru-RU" b="0" i="0" dirty="0">
                <a:effectLst/>
              </a:rPr>
              <a:t>Географические особенности: Фокус на города-миллионники с высокой концентрацией инфраструктурных объектов.</a:t>
            </a:r>
            <a:endParaRPr lang="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9C7205C-98EE-2408-572F-8106DAB4C95A}"/>
              </a:ext>
            </a:extLst>
          </p:cNvPr>
          <p:cNvSpPr/>
          <p:nvPr/>
        </p:nvSpPr>
        <p:spPr>
          <a:xfrm>
            <a:off x="-447472" y="0"/>
            <a:ext cx="13035063" cy="1199761"/>
          </a:xfrm>
          <a:prstGeom prst="rect">
            <a:avLst/>
          </a:prstGeom>
          <a:solidFill>
            <a:schemeClr val="bg1"/>
          </a:solidFill>
          <a:ln>
            <a:solidFill>
              <a:srgbClr val="C9B3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2C434A0-32E2-C4CB-1F3E-1F35BD35AD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3464" y="84491"/>
            <a:ext cx="11667685" cy="109581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E64D3CA-7EE6-A1E1-AEFC-4532426F32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1900" y="6101912"/>
            <a:ext cx="2729251" cy="60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674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CD0442E-2328-9923-CD60-E4C037728D55}"/>
              </a:ext>
            </a:extLst>
          </p:cNvPr>
          <p:cNvSpPr/>
          <p:nvPr/>
        </p:nvSpPr>
        <p:spPr>
          <a:xfrm>
            <a:off x="-136187" y="0"/>
            <a:ext cx="7595078" cy="1199761"/>
          </a:xfrm>
          <a:prstGeom prst="rect">
            <a:avLst/>
          </a:prstGeom>
          <a:solidFill>
            <a:srgbClr val="F1ECED"/>
          </a:solidFill>
          <a:ln>
            <a:solidFill>
              <a:srgbClr val="C9B3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6D80C0B-2946-281D-6ED8-04D169522140}"/>
              </a:ext>
            </a:extLst>
          </p:cNvPr>
          <p:cNvSpPr/>
          <p:nvPr/>
        </p:nvSpPr>
        <p:spPr>
          <a:xfrm>
            <a:off x="7458891" y="-2068"/>
            <a:ext cx="4950823" cy="1199761"/>
          </a:xfrm>
          <a:prstGeom prst="rect">
            <a:avLst/>
          </a:prstGeom>
          <a:solidFill>
            <a:srgbClr val="FFFFFF"/>
          </a:solidFill>
          <a:ln>
            <a:solidFill>
              <a:srgbClr val="C9B3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Треугольник 9">
            <a:extLst>
              <a:ext uri="{FF2B5EF4-FFF2-40B4-BE49-F238E27FC236}">
                <a16:creationId xmlns:a16="http://schemas.microsoft.com/office/drawing/2014/main" id="{843235B4-634D-D880-2318-2CE2AC562C52}"/>
              </a:ext>
            </a:extLst>
          </p:cNvPr>
          <p:cNvSpPr/>
          <p:nvPr/>
        </p:nvSpPr>
        <p:spPr>
          <a:xfrm>
            <a:off x="7157259" y="38003"/>
            <a:ext cx="613954" cy="1142303"/>
          </a:xfrm>
          <a:prstGeom prst="triangle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463CB3-2956-E8D2-C23D-A3BAA7295D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50004"/>
            <a:ext cx="9144000" cy="831715"/>
          </a:xfrm>
          <a:noFill/>
        </p:spPr>
        <p:txBody>
          <a:bodyPr rtlCol="0"/>
          <a:lstStyle/>
          <a:p>
            <a:pPr rtl="0"/>
            <a:r>
              <a:rPr lang="ru" dirty="0"/>
              <a:t>Бизнес-модель</a:t>
            </a:r>
            <a:endParaRPr lang="en-US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A6BC2B2-1110-D414-B9F0-559EE394FE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464" y="84491"/>
            <a:ext cx="11667685" cy="1095815"/>
          </a:xfrm>
          <a:prstGeom prst="rect">
            <a:avLst/>
          </a:prstGeom>
        </p:spPr>
      </p:pic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5E1C6465-2B4E-43CB-B92D-98D739E1760C}"/>
              </a:ext>
            </a:extLst>
          </p:cNvPr>
          <p:cNvSpPr/>
          <p:nvPr/>
        </p:nvSpPr>
        <p:spPr>
          <a:xfrm>
            <a:off x="8995410" y="6115050"/>
            <a:ext cx="2823210" cy="594129"/>
          </a:xfrm>
          <a:prstGeom prst="roundRect">
            <a:avLst/>
          </a:prstGeom>
          <a:solidFill>
            <a:srgbClr val="FFFFFF"/>
          </a:solidFill>
          <a:ln>
            <a:solidFill>
              <a:srgbClr val="C9B3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2578BD8-EC0E-E7BB-0E4D-6799F218E5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1900" y="6101912"/>
            <a:ext cx="2729251" cy="60726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7385078-2B9A-EA43-5BFF-A8B04605FCE6}"/>
              </a:ext>
            </a:extLst>
          </p:cNvPr>
          <p:cNvSpPr txBox="1"/>
          <p:nvPr/>
        </p:nvSpPr>
        <p:spPr>
          <a:xfrm>
            <a:off x="1219200" y="2419350"/>
            <a:ext cx="996315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effectLst/>
              </a:rPr>
              <a:t>Модель монетизации: </a:t>
            </a:r>
            <a:r>
              <a:rPr lang="en" b="0" i="0" dirty="0">
                <a:effectLst/>
              </a:rPr>
              <a:t>SaaS (Software as a Service)</a:t>
            </a:r>
            <a:br>
              <a:rPr lang="ru-RU" b="0" i="0" dirty="0">
                <a:effectLst/>
              </a:rPr>
            </a:br>
            <a:r>
              <a:rPr lang="ru-RU" b="0" i="0" dirty="0">
                <a:effectLst/>
              </a:rPr>
              <a:t>Каналы реализации: Прямые продажи (</a:t>
            </a:r>
            <a:r>
              <a:rPr lang="en" b="0" i="0" dirty="0">
                <a:effectLst/>
              </a:rPr>
              <a:t>B2G, B2B).</a:t>
            </a:r>
            <a:br>
              <a:rPr lang="ru-RU" b="0" i="0" dirty="0">
                <a:effectLst/>
              </a:rPr>
            </a:br>
            <a:r>
              <a:rPr lang="ru-RU" b="0" i="0" dirty="0">
                <a:effectLst/>
              </a:rPr>
              <a:t>Структура основных затрат:</a:t>
            </a:r>
            <a:br>
              <a:rPr lang="ru-RU" dirty="0"/>
            </a:br>
            <a:r>
              <a:rPr lang="ru-RU" b="0" i="0" dirty="0">
                <a:effectLst/>
              </a:rPr>
              <a:t>    Разработка и поддержка ПО.</a:t>
            </a:r>
            <a:br>
              <a:rPr lang="ru-RU" dirty="0"/>
            </a:br>
            <a:r>
              <a:rPr lang="ru-RU" b="0" i="0" dirty="0">
                <a:effectLst/>
              </a:rPr>
              <a:t>    Закупка и обслуживание БПЛА.</a:t>
            </a:r>
            <a:br>
              <a:rPr lang="ru-RU" dirty="0"/>
            </a:br>
            <a:r>
              <a:rPr lang="ru-RU" b="0" i="0" dirty="0">
                <a:effectLst/>
              </a:rPr>
              <a:t>    Оплата труда операторов и аналитиков.</a:t>
            </a:r>
            <a:br>
              <a:rPr lang="ru-RU" dirty="0"/>
            </a:br>
            <a:r>
              <a:rPr lang="ru-RU" b="0" i="0" dirty="0">
                <a:effectLst/>
              </a:rPr>
              <a:t>Ключевые партнеры: Производители БПЛА, вендоры систем аналитики, юридические компании для работы с госзаказом.</a:t>
            </a:r>
            <a:br>
              <a:rPr lang="ru-RU" dirty="0"/>
            </a:br>
            <a:r>
              <a:rPr lang="en" b="0" i="0" dirty="0">
                <a:effectLst/>
              </a:rPr>
              <a:t>Unit-</a:t>
            </a:r>
            <a:r>
              <a:rPr lang="ru-RU" b="0" i="0" dirty="0">
                <a:effectLst/>
              </a:rPr>
              <a:t>экономика:</a:t>
            </a:r>
            <a:br>
              <a:rPr lang="ru-RU" dirty="0"/>
            </a:br>
            <a:r>
              <a:rPr lang="ru-RU" b="0" i="0" dirty="0">
                <a:effectLst/>
              </a:rPr>
              <a:t>    </a:t>
            </a:r>
            <a:r>
              <a:rPr lang="en" b="0" i="0" dirty="0">
                <a:effectLst/>
              </a:rPr>
              <a:t>LTV (Lifetime Value): ~1,2 </a:t>
            </a:r>
            <a:r>
              <a:rPr lang="ru-RU" b="0" i="0" dirty="0">
                <a:effectLst/>
              </a:rPr>
              <a:t>млн руб. с одного муниципального контракта.</a:t>
            </a:r>
            <a:br>
              <a:rPr lang="ru-RU" dirty="0"/>
            </a:br>
            <a:r>
              <a:rPr lang="ru-RU" b="0" i="0" dirty="0">
                <a:effectLst/>
              </a:rPr>
              <a:t>    </a:t>
            </a:r>
            <a:r>
              <a:rPr lang="en" b="0" i="0" dirty="0">
                <a:effectLst/>
              </a:rPr>
              <a:t>CAC (Customer Acquisition Cost): ~150 </a:t>
            </a:r>
            <a:r>
              <a:rPr lang="ru-RU" b="0" i="0" dirty="0">
                <a:effectLst/>
              </a:rPr>
              <a:t>тыс. руб.</a:t>
            </a:r>
            <a:br>
              <a:rPr lang="ru-RU" dirty="0"/>
            </a:br>
            <a:r>
              <a:rPr lang="ru-RU" b="0" i="0" dirty="0">
                <a:effectLst/>
              </a:rPr>
              <a:t>    Окупаемость (</a:t>
            </a:r>
            <a:r>
              <a:rPr lang="en" b="0" i="0" dirty="0">
                <a:effectLst/>
              </a:rPr>
              <a:t>PBP): 6-8 </a:t>
            </a:r>
            <a:r>
              <a:rPr lang="ru-RU" b="0" i="0" dirty="0">
                <a:effectLst/>
              </a:rPr>
              <a:t>месяцев.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5195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A9874B-BCA9-8420-1595-EDD1865A0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6426" y="1143337"/>
            <a:ext cx="9797374" cy="918926"/>
          </a:xfrm>
          <a:noFill/>
        </p:spPr>
        <p:txBody>
          <a:bodyPr rtlCol="0"/>
          <a:lstStyle/>
          <a:p>
            <a:pPr rtl="0"/>
            <a:r>
              <a:rPr lang="ru" dirty="0"/>
              <a:t>Дорожная карта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46FE75D-5515-1DBA-5DA3-4DBAEA090016}"/>
              </a:ext>
            </a:extLst>
          </p:cNvPr>
          <p:cNvSpPr/>
          <p:nvPr/>
        </p:nvSpPr>
        <p:spPr>
          <a:xfrm>
            <a:off x="-447472" y="0"/>
            <a:ext cx="13035063" cy="1199761"/>
          </a:xfrm>
          <a:prstGeom prst="rect">
            <a:avLst/>
          </a:prstGeom>
          <a:solidFill>
            <a:schemeClr val="bg1"/>
          </a:solidFill>
          <a:ln>
            <a:solidFill>
              <a:srgbClr val="C9B3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8054361-FE58-F950-D5C1-C8F6934204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464" y="84491"/>
            <a:ext cx="11667685" cy="1095815"/>
          </a:xfrm>
          <a:prstGeom prst="rect">
            <a:avLst/>
          </a:prstGeom>
        </p:spPr>
      </p:pic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594A9320-7A6B-E14D-B447-F98D6F5967BC}"/>
              </a:ext>
            </a:extLst>
          </p:cNvPr>
          <p:cNvSpPr/>
          <p:nvPr/>
        </p:nvSpPr>
        <p:spPr>
          <a:xfrm>
            <a:off x="8995410" y="6115050"/>
            <a:ext cx="2823210" cy="594129"/>
          </a:xfrm>
          <a:prstGeom prst="roundRect">
            <a:avLst/>
          </a:prstGeom>
          <a:solidFill>
            <a:srgbClr val="FFFFFF"/>
          </a:solidFill>
          <a:ln>
            <a:solidFill>
              <a:srgbClr val="C9B3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6172A56-A91A-03AA-28E7-7FFDAFFB2C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1900" y="6101912"/>
            <a:ext cx="2729251" cy="60726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949DD13-8BA6-AA0F-8B47-E8CF01C25265}"/>
              </a:ext>
            </a:extLst>
          </p:cNvPr>
          <p:cNvSpPr txBox="1"/>
          <p:nvPr/>
        </p:nvSpPr>
        <p:spPr>
          <a:xfrm>
            <a:off x="1156449" y="2420470"/>
            <a:ext cx="1019735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effectLst/>
              </a:rPr>
              <a:t>Этапы и временные рамки:  </a:t>
            </a:r>
            <a:br>
              <a:rPr lang="ru-RU" b="0" i="0" dirty="0">
                <a:effectLst/>
              </a:rPr>
            </a:br>
            <a:r>
              <a:rPr lang="ru-RU" b="0" i="0" dirty="0">
                <a:effectLst/>
              </a:rPr>
              <a:t>01.09.2025 - 01.03.2026: Создание </a:t>
            </a:r>
            <a:r>
              <a:rPr lang="en" b="0" i="0" dirty="0">
                <a:effectLst/>
              </a:rPr>
              <a:t>MVP, </a:t>
            </a:r>
            <a:r>
              <a:rPr lang="ru-RU" b="0" i="0" dirty="0">
                <a:effectLst/>
              </a:rPr>
              <a:t>проведение пилотных испытаний. </a:t>
            </a:r>
            <a:br>
              <a:rPr lang="ru-RU" dirty="0"/>
            </a:br>
            <a:r>
              <a:rPr lang="ru-RU" b="0" i="0" dirty="0">
                <a:effectLst/>
              </a:rPr>
              <a:t>01.03.2026 - 01.09.2026: Регистрация ООО, привлечение посевных инвестиций, заключение 2-х пилотных контрактов. </a:t>
            </a:r>
            <a:br>
              <a:rPr lang="ru-RU" dirty="0"/>
            </a:br>
            <a:r>
              <a:rPr lang="ru-RU" b="0" i="0" dirty="0">
                <a:effectLst/>
              </a:rPr>
              <a:t>01.09.2026 - 01.06.2027 (Ближайшее будущее): Масштабирование на 3 региона, доработка ПО по фидбэку клиентов. </a:t>
            </a:r>
            <a:br>
              <a:rPr lang="ru-RU" dirty="0"/>
            </a:br>
            <a:r>
              <a:rPr lang="ru-RU" b="0" i="0" dirty="0">
                <a:effectLst/>
              </a:rPr>
              <a:t>2027-2028 (Стратегическая перспектива): Выход на 10 городов, внедрение модуля экологического мониторинга.</a:t>
            </a:r>
            <a:br>
              <a:rPr lang="ru-RU" b="0" i="0" dirty="0">
                <a:effectLst/>
              </a:rPr>
            </a:br>
            <a:r>
              <a:rPr lang="ru-RU" b="0" i="0" dirty="0">
                <a:effectLst/>
              </a:rPr>
              <a:t>Ожидаемые результаты:</a:t>
            </a:r>
            <a:br>
              <a:rPr lang="ru-RU" dirty="0"/>
            </a:br>
            <a:r>
              <a:rPr lang="ru-RU" b="0" i="0" dirty="0">
                <a:effectLst/>
              </a:rPr>
              <a:t>    Заключение контрактов на сумму 15+ млн руб.</a:t>
            </a:r>
            <a:br>
              <a:rPr lang="ru-RU" dirty="0"/>
            </a:br>
            <a:r>
              <a:rPr lang="ru-RU" b="0" i="0" dirty="0">
                <a:effectLst/>
              </a:rPr>
              <a:t>    Формирование устойчивого потока повторных продаж.</a:t>
            </a:r>
            <a:br>
              <a:rPr lang="ru-RU" dirty="0"/>
            </a:br>
            <a:r>
              <a:rPr lang="ru-RU" b="0" i="0" dirty="0">
                <a:effectLst/>
              </a:rPr>
              <a:t>    Повышение узнаваемости бренда в профессиональной среде.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7402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A9874B-BCA9-8420-1595-EDD1865A0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6426" y="1143337"/>
            <a:ext cx="9797374" cy="918926"/>
          </a:xfrm>
          <a:noFill/>
        </p:spPr>
        <p:txBody>
          <a:bodyPr rtlCol="0"/>
          <a:lstStyle/>
          <a:p>
            <a:pPr rtl="0"/>
            <a:r>
              <a:rPr lang="ru" dirty="0"/>
              <a:t>Дорожная карта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46FE75D-5515-1DBA-5DA3-4DBAEA090016}"/>
              </a:ext>
            </a:extLst>
          </p:cNvPr>
          <p:cNvSpPr/>
          <p:nvPr/>
        </p:nvSpPr>
        <p:spPr>
          <a:xfrm>
            <a:off x="-447472" y="0"/>
            <a:ext cx="13035063" cy="1199761"/>
          </a:xfrm>
          <a:prstGeom prst="rect">
            <a:avLst/>
          </a:prstGeom>
          <a:solidFill>
            <a:schemeClr val="bg1"/>
          </a:solidFill>
          <a:ln>
            <a:solidFill>
              <a:srgbClr val="C9B3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8054361-FE58-F950-D5C1-C8F6934204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464" y="84491"/>
            <a:ext cx="11667685" cy="1095815"/>
          </a:xfrm>
          <a:prstGeom prst="rect">
            <a:avLst/>
          </a:prstGeom>
        </p:spPr>
      </p:pic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594A9320-7A6B-E14D-B447-F98D6F5967BC}"/>
              </a:ext>
            </a:extLst>
          </p:cNvPr>
          <p:cNvSpPr/>
          <p:nvPr/>
        </p:nvSpPr>
        <p:spPr>
          <a:xfrm>
            <a:off x="8995410" y="6115050"/>
            <a:ext cx="2823210" cy="594129"/>
          </a:xfrm>
          <a:prstGeom prst="roundRect">
            <a:avLst/>
          </a:prstGeom>
          <a:solidFill>
            <a:srgbClr val="FFFFFF"/>
          </a:solidFill>
          <a:ln>
            <a:solidFill>
              <a:srgbClr val="C9B3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6172A56-A91A-03AA-28E7-7FFDAFFB2C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1900" y="6101912"/>
            <a:ext cx="2729251" cy="60726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9D95079-264B-A91B-3E7D-673F6252FC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869" y="1284252"/>
            <a:ext cx="9438261" cy="4658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559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4C27C8-165C-5513-DB4B-9D840097C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0782" y="1221154"/>
            <a:ext cx="9953017" cy="938381"/>
          </a:xfrm>
          <a:noFill/>
        </p:spPr>
        <p:txBody>
          <a:bodyPr rtlCol="0"/>
          <a:lstStyle/>
          <a:p>
            <a:pPr rtl="0"/>
            <a:r>
              <a:rPr lang="ru" dirty="0"/>
              <a:t>Финансы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2D20739-1E15-8BEE-438E-496154283A69}"/>
              </a:ext>
            </a:extLst>
          </p:cNvPr>
          <p:cNvSpPr/>
          <p:nvPr/>
        </p:nvSpPr>
        <p:spPr>
          <a:xfrm>
            <a:off x="-447472" y="0"/>
            <a:ext cx="13035063" cy="1199761"/>
          </a:xfrm>
          <a:prstGeom prst="rect">
            <a:avLst/>
          </a:prstGeom>
          <a:solidFill>
            <a:schemeClr val="bg1"/>
          </a:solidFill>
          <a:ln>
            <a:solidFill>
              <a:srgbClr val="C9B3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624E8BE-DF73-7414-6C2C-B88BADF22B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464" y="84491"/>
            <a:ext cx="11667685" cy="1095815"/>
          </a:xfrm>
          <a:prstGeom prst="rect">
            <a:avLst/>
          </a:prstGeom>
        </p:spPr>
      </p:pic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27F7F303-FDC9-FDB3-7A01-B07706B117EE}"/>
              </a:ext>
            </a:extLst>
          </p:cNvPr>
          <p:cNvSpPr/>
          <p:nvPr/>
        </p:nvSpPr>
        <p:spPr>
          <a:xfrm>
            <a:off x="8995410" y="6115050"/>
            <a:ext cx="2823210" cy="594129"/>
          </a:xfrm>
          <a:prstGeom prst="roundRect">
            <a:avLst/>
          </a:prstGeom>
          <a:solidFill>
            <a:srgbClr val="FFFFFF"/>
          </a:solidFill>
          <a:ln>
            <a:solidFill>
              <a:srgbClr val="C9B3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5C8B06E-294B-26C2-F5F5-9C8F4BC972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1900" y="6101912"/>
            <a:ext cx="2729251" cy="60726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88F8900-61EB-DC18-1ED5-104B80180FF9}"/>
              </a:ext>
            </a:extLst>
          </p:cNvPr>
          <p:cNvSpPr txBox="1"/>
          <p:nvPr/>
        </p:nvSpPr>
        <p:spPr>
          <a:xfrm>
            <a:off x="1452282" y="2608729"/>
            <a:ext cx="61587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effectLst/>
              </a:rPr>
              <a:t>Ключевые финансовые показатели (прогноз на 3 года):</a:t>
            </a:r>
            <a:br>
              <a:rPr lang="ru-RU" dirty="0"/>
            </a:br>
            <a:r>
              <a:rPr lang="ru-RU" b="0" i="0" dirty="0">
                <a:effectLst/>
              </a:rPr>
              <a:t>    * Выручка: 2025 – 25 млн руб., 2026 – 65 млн руб., 2027 – 120 млн руб.</a:t>
            </a:r>
            <a:br>
              <a:rPr lang="ru-RU" dirty="0"/>
            </a:br>
            <a:r>
              <a:rPr lang="ru-RU" b="0" i="0" dirty="0">
                <a:effectLst/>
              </a:rPr>
              <a:t>    * Чистая прибыль: 2025 – 4 млн руб., 2026 – 15 млн руб., 2027 – 35 млн руб.</a:t>
            </a:r>
            <a:br>
              <a:rPr lang="ru-RU" dirty="0"/>
            </a:br>
            <a:r>
              <a:rPr lang="ru-RU" b="0" i="0" dirty="0">
                <a:effectLst/>
              </a:rPr>
              <a:t>    * Рентабельность по чистой прибыли: 16% (2025) → 23% (2026) → 29% (2027).</a:t>
            </a:r>
            <a:br>
              <a:rPr lang="ru-RU" dirty="0"/>
            </a:br>
            <a:r>
              <a:rPr lang="ru-RU" b="0" i="0" dirty="0">
                <a:effectLst/>
              </a:rPr>
              <a:t>* </a:t>
            </a:r>
            <a:r>
              <a:rPr lang="en" b="0" i="0" dirty="0">
                <a:effectLst/>
              </a:rPr>
              <a:t>CAGR </a:t>
            </a:r>
            <a:r>
              <a:rPr lang="ru-RU" b="0" i="0" dirty="0">
                <a:effectLst/>
              </a:rPr>
              <a:t>выручки (2025-2027): ~120%.</a:t>
            </a:r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0453A86-6345-D8FF-2D5C-386A6FD6DB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5610" y="2329619"/>
            <a:ext cx="3298189" cy="3298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6091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8A15DE-D135-0710-9984-A0A55E960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5909" y="896750"/>
            <a:ext cx="6645965" cy="1325563"/>
          </a:xfrm>
          <a:noFill/>
        </p:spPr>
        <p:txBody>
          <a:bodyPr rtlCol="0"/>
          <a:lstStyle/>
          <a:p>
            <a:pPr rtl="0"/>
            <a:r>
              <a:rPr lang="ru-RU" dirty="0"/>
              <a:t>С</a:t>
            </a:r>
            <a:r>
              <a:rPr lang="ru" dirty="0"/>
              <a:t>лайд для инвесторов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C8AA23-D8D0-93BE-5C5F-103A750B0D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4526" y="2566173"/>
            <a:ext cx="7032911" cy="4067492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ru-RU" b="0" i="0" dirty="0">
                <a:effectLst/>
              </a:rPr>
              <a:t>Инвестиционный запрос: 15 млн руб.</a:t>
            </a:r>
            <a:br>
              <a:rPr lang="ru-RU" dirty="0"/>
            </a:br>
            <a:r>
              <a:rPr lang="ru-RU" b="0" i="0" dirty="0">
                <a:effectLst/>
              </a:rPr>
              <a:t>Цели привлечения инвестиций:</a:t>
            </a:r>
            <a:br>
              <a:rPr lang="ru-RU" dirty="0"/>
            </a:br>
            <a:r>
              <a:rPr lang="ru-RU" b="0" i="0" dirty="0">
                <a:effectLst/>
              </a:rPr>
              <a:t>    Техническая доработка продукта (40%): Развитие </a:t>
            </a:r>
            <a:r>
              <a:rPr lang="en" b="0" i="0" dirty="0">
                <a:effectLst/>
              </a:rPr>
              <a:t>AI-</a:t>
            </a:r>
            <a:r>
              <a:rPr lang="ru-RU" b="0" i="0" dirty="0">
                <a:effectLst/>
              </a:rPr>
              <a:t>алгоритмов и модуля интеграции.</a:t>
            </a:r>
            <a:br>
              <a:rPr lang="ru-RU" dirty="0"/>
            </a:br>
            <a:r>
              <a:rPr lang="ru-RU" b="0" i="0" dirty="0">
                <a:effectLst/>
              </a:rPr>
              <a:t>    Маркетинг и продажи (35%): Формирование отдела продаж, участие в тендерах и выставках.</a:t>
            </a:r>
            <a:br>
              <a:rPr lang="ru-RU" dirty="0"/>
            </a:br>
            <a:r>
              <a:rPr lang="ru-RU" b="0" i="0" dirty="0">
                <a:effectLst/>
              </a:rPr>
              <a:t>    Операционные расходы (25%): Аренда, зарплаты, юридическое сопровождение.</a:t>
            </a:r>
            <a:br>
              <a:rPr lang="ru-RU" dirty="0"/>
            </a:br>
            <a:r>
              <a:rPr lang="ru-RU" b="0" i="0" dirty="0">
                <a:effectLst/>
              </a:rPr>
              <a:t>Формат привлечения: Продажа доли в проекте (10-15%).</a:t>
            </a:r>
            <a:br>
              <a:rPr lang="ru-RU" dirty="0"/>
            </a:br>
            <a:r>
              <a:rPr lang="ru-RU" b="0" i="0" dirty="0">
                <a:effectLst/>
              </a:rPr>
              <a:t>Потенциал возврата инвестиций: Выход на операционную окупаемость через 18 месяцев. Потенциальная доходность для инвестора: 5</a:t>
            </a:r>
            <a:r>
              <a:rPr lang="en" b="0" i="0" dirty="0">
                <a:effectLst/>
              </a:rPr>
              <a:t>x </a:t>
            </a:r>
            <a:r>
              <a:rPr lang="ru-RU" b="0" i="0" dirty="0">
                <a:effectLst/>
              </a:rPr>
              <a:t>за 3-4 года.</a:t>
            </a:r>
            <a:endParaRPr lang="ru" dirty="0"/>
          </a:p>
        </p:txBody>
      </p:sp>
      <p:pic>
        <p:nvPicPr>
          <p:cNvPr id="20" name="Рисунок 19" descr="Городские огни ночью">
            <a:extLst>
              <a:ext uri="{FF2B5EF4-FFF2-40B4-BE49-F238E27FC236}">
                <a16:creationId xmlns:a16="http://schemas.microsoft.com/office/drawing/2014/main" id="{E5D7764F-CE06-1A00-3555-ACAE6ACDFE1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8373028" y="1180305"/>
            <a:ext cx="3818972" cy="5700555"/>
          </a:xfr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EE3510B-616D-FE75-A095-92F278AFF8A7}"/>
              </a:ext>
            </a:extLst>
          </p:cNvPr>
          <p:cNvSpPr/>
          <p:nvPr/>
        </p:nvSpPr>
        <p:spPr>
          <a:xfrm>
            <a:off x="-447472" y="0"/>
            <a:ext cx="13035063" cy="1199761"/>
          </a:xfrm>
          <a:prstGeom prst="rect">
            <a:avLst/>
          </a:prstGeom>
          <a:solidFill>
            <a:schemeClr val="bg1"/>
          </a:solidFill>
          <a:ln>
            <a:solidFill>
              <a:srgbClr val="C9B3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2F554DD-420C-37B4-5806-7739409E42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3464" y="84491"/>
            <a:ext cx="11667685" cy="1095815"/>
          </a:xfrm>
          <a:prstGeom prst="rect">
            <a:avLst/>
          </a:prstGeom>
        </p:spPr>
      </p:pic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6086DF14-50BC-5084-6D4D-D64796C0E5C9}"/>
              </a:ext>
            </a:extLst>
          </p:cNvPr>
          <p:cNvSpPr/>
          <p:nvPr/>
        </p:nvSpPr>
        <p:spPr>
          <a:xfrm>
            <a:off x="233464" y="6039536"/>
            <a:ext cx="2823210" cy="594129"/>
          </a:xfrm>
          <a:prstGeom prst="roundRect">
            <a:avLst/>
          </a:prstGeom>
          <a:solidFill>
            <a:srgbClr val="FFFFFF"/>
          </a:solidFill>
          <a:ln>
            <a:solidFill>
              <a:srgbClr val="C9B3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FE1819B-83A0-F3D7-B869-5DA2DE6CA1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954" y="6026398"/>
            <a:ext cx="2729251" cy="60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241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FC59F6-9B22-C211-4B4C-A2FD4B914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5911" y="927690"/>
            <a:ext cx="10515600" cy="1325563"/>
          </a:xfrm>
          <a:noFill/>
        </p:spPr>
        <p:txBody>
          <a:bodyPr rtlCol="0"/>
          <a:lstStyle/>
          <a:p>
            <a:pPr rtl="0"/>
            <a:r>
              <a:rPr lang="ru" dirty="0"/>
              <a:t>Структура правовой охраны продукта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F0B7561-8BA0-68FE-41C5-C3B16AFC821F}"/>
              </a:ext>
            </a:extLst>
          </p:cNvPr>
          <p:cNvSpPr/>
          <p:nvPr/>
        </p:nvSpPr>
        <p:spPr>
          <a:xfrm>
            <a:off x="-447472" y="0"/>
            <a:ext cx="13035063" cy="1199761"/>
          </a:xfrm>
          <a:prstGeom prst="rect">
            <a:avLst/>
          </a:prstGeom>
          <a:solidFill>
            <a:schemeClr val="bg1"/>
          </a:solidFill>
          <a:ln>
            <a:solidFill>
              <a:srgbClr val="C9B3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70A6EBE-88BB-85CE-18BF-D95D5C3470B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464" y="84491"/>
            <a:ext cx="11667685" cy="1095815"/>
          </a:xfrm>
          <a:prstGeom prst="rect">
            <a:avLst/>
          </a:prstGeom>
        </p:spPr>
      </p:pic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6EA963A8-2CEF-9CAF-0C20-0DC11AED4D61}"/>
              </a:ext>
            </a:extLst>
          </p:cNvPr>
          <p:cNvSpPr/>
          <p:nvPr/>
        </p:nvSpPr>
        <p:spPr>
          <a:xfrm>
            <a:off x="8995410" y="6115050"/>
            <a:ext cx="2823210" cy="594129"/>
          </a:xfrm>
          <a:prstGeom prst="roundRect">
            <a:avLst/>
          </a:prstGeom>
          <a:solidFill>
            <a:srgbClr val="FFFFFF"/>
          </a:solidFill>
          <a:ln>
            <a:solidFill>
              <a:srgbClr val="C9B3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18E1D4A-E6B4-2B07-93B5-51320F5D80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1900" y="6101912"/>
            <a:ext cx="2729251" cy="6072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C15D83A-15FC-74A5-2831-EA291337D6A8}"/>
              </a:ext>
            </a:extLst>
          </p:cNvPr>
          <p:cNvSpPr txBox="1"/>
          <p:nvPr/>
        </p:nvSpPr>
        <p:spPr>
          <a:xfrm>
            <a:off x="1237129" y="2716306"/>
            <a:ext cx="970877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effectLst/>
              </a:rPr>
              <a:t>Патенты: Подана заявка на патент №</a:t>
            </a:r>
            <a:r>
              <a:rPr lang="ru-RU" b="0" i="0" u="none" strike="noStrike" dirty="0">
                <a:effectLst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2024123456</a:t>
            </a:r>
            <a:r>
              <a:rPr lang="ru-RU" b="0" i="0" dirty="0">
                <a:effectLst/>
              </a:rPr>
              <a:t> на «Способ автоматического детектирования дефектов городской инфраструктуры с использованием данных БПЛА».</a:t>
            </a:r>
            <a:br>
              <a:rPr lang="ru-RU" dirty="0"/>
            </a:br>
            <a:r>
              <a:rPr lang="ru-RU" b="0" i="0" dirty="0">
                <a:effectLst/>
              </a:rPr>
              <a:t>* Программное обеспечение: Зарегистрированы исключительные права на программу для ЭВМ «Бе</a:t>
            </a:r>
            <a:r>
              <a:rPr lang="en" b="0" i="0" dirty="0">
                <a:effectLst/>
              </a:rPr>
              <a:t>Z</a:t>
            </a:r>
            <a:r>
              <a:rPr lang="ru-RU" b="0" i="0" dirty="0">
                <a:effectLst/>
              </a:rPr>
              <a:t>Пилот-Аналитика» (свидетельство №567890).</a:t>
            </a:r>
            <a:br>
              <a:rPr lang="ru-RU" dirty="0"/>
            </a:br>
            <a:r>
              <a:rPr lang="ru-RU" b="0" i="0" dirty="0">
                <a:effectLst/>
              </a:rPr>
              <a:t>* Коммерческая тайна: Ноу-хау — уникальные обучающие выборки для нейросетей и алгоритмы постобработки данных.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4630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545968-70F7-0180-6448-3547E442E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261" y="1364580"/>
            <a:ext cx="7689688" cy="782739"/>
          </a:xfrm>
          <a:noFill/>
        </p:spPr>
        <p:txBody>
          <a:bodyPr rtlCol="0">
            <a:noAutofit/>
          </a:bodyPr>
          <a:lstStyle/>
          <a:p>
            <a:pPr algn="ctr" rtl="0"/>
            <a:r>
              <a:rPr lang="ru" dirty="0"/>
              <a:t>Наша команда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4A71E52-F848-620B-41CB-BB03B03C9AAE}"/>
              </a:ext>
            </a:extLst>
          </p:cNvPr>
          <p:cNvSpPr/>
          <p:nvPr/>
        </p:nvSpPr>
        <p:spPr>
          <a:xfrm>
            <a:off x="-447472" y="0"/>
            <a:ext cx="13035063" cy="1199761"/>
          </a:xfrm>
          <a:prstGeom prst="rect">
            <a:avLst/>
          </a:prstGeom>
          <a:solidFill>
            <a:schemeClr val="bg1"/>
          </a:solidFill>
          <a:ln>
            <a:solidFill>
              <a:srgbClr val="C9B3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39602F3-82A7-3ED2-D589-DC6709298C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464" y="84491"/>
            <a:ext cx="11667685" cy="1095815"/>
          </a:xfrm>
          <a:prstGeom prst="rect">
            <a:avLst/>
          </a:prstGeom>
        </p:spPr>
      </p:pic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8A9B0B0E-5E9C-F8ED-6D30-66C9C4C15EA6}"/>
              </a:ext>
            </a:extLst>
          </p:cNvPr>
          <p:cNvSpPr/>
          <p:nvPr/>
        </p:nvSpPr>
        <p:spPr>
          <a:xfrm>
            <a:off x="680273" y="2530549"/>
            <a:ext cx="2646383" cy="3684869"/>
          </a:xfrm>
          <a:prstGeom prst="roundRect">
            <a:avLst/>
          </a:prstGeom>
          <a:solidFill>
            <a:srgbClr val="FFFFFF"/>
          </a:solidFill>
          <a:ln>
            <a:solidFill>
              <a:srgbClr val="C9B3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248AF756-C3B5-90A0-2622-E48D55BD3A92}"/>
              </a:ext>
            </a:extLst>
          </p:cNvPr>
          <p:cNvSpPr/>
          <p:nvPr/>
        </p:nvSpPr>
        <p:spPr>
          <a:xfrm>
            <a:off x="3429021" y="2530549"/>
            <a:ext cx="2646383" cy="3684869"/>
          </a:xfrm>
          <a:prstGeom prst="roundRect">
            <a:avLst/>
          </a:prstGeom>
          <a:solidFill>
            <a:srgbClr val="FFFFFF"/>
          </a:solidFill>
          <a:ln>
            <a:solidFill>
              <a:srgbClr val="C9B3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85F36755-80C6-FDF2-0782-3BC77BB0FEFC}"/>
              </a:ext>
            </a:extLst>
          </p:cNvPr>
          <p:cNvSpPr/>
          <p:nvPr/>
        </p:nvSpPr>
        <p:spPr>
          <a:xfrm>
            <a:off x="6177769" y="2530549"/>
            <a:ext cx="2646383" cy="3684869"/>
          </a:xfrm>
          <a:prstGeom prst="roundRect">
            <a:avLst/>
          </a:prstGeom>
          <a:solidFill>
            <a:srgbClr val="FFFFFF"/>
          </a:solidFill>
          <a:ln>
            <a:solidFill>
              <a:srgbClr val="C9B3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13640394-BF93-B5D9-DCF8-EAB85058F817}"/>
              </a:ext>
            </a:extLst>
          </p:cNvPr>
          <p:cNvSpPr/>
          <p:nvPr/>
        </p:nvSpPr>
        <p:spPr>
          <a:xfrm>
            <a:off x="8921839" y="2530549"/>
            <a:ext cx="2646383" cy="3684869"/>
          </a:xfrm>
          <a:prstGeom prst="roundRect">
            <a:avLst/>
          </a:prstGeom>
          <a:solidFill>
            <a:srgbClr val="FFFFFF"/>
          </a:solidFill>
          <a:ln>
            <a:solidFill>
              <a:srgbClr val="C9B3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E0F9E08C-81AC-D3FA-4C8A-9126C0977946}"/>
              </a:ext>
            </a:extLst>
          </p:cNvPr>
          <p:cNvSpPr/>
          <p:nvPr/>
        </p:nvSpPr>
        <p:spPr>
          <a:xfrm>
            <a:off x="1302605" y="2719137"/>
            <a:ext cx="1401717" cy="1653845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>
            <a:solidFill>
              <a:srgbClr val="C9B3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B624DD87-4092-C82D-E17E-520E01B6B5C3}"/>
              </a:ext>
            </a:extLst>
          </p:cNvPr>
          <p:cNvSpPr/>
          <p:nvPr/>
        </p:nvSpPr>
        <p:spPr>
          <a:xfrm>
            <a:off x="4111148" y="2719137"/>
            <a:ext cx="1307014" cy="1653845"/>
          </a:xfrm>
          <a:prstGeom prst="roundRect">
            <a:avLst/>
          </a:prstGeom>
          <a:blipFill>
            <a:blip r:embed="rId5"/>
            <a:stretch>
              <a:fillRect/>
            </a:stretch>
          </a:blipFill>
          <a:ln>
            <a:solidFill>
              <a:srgbClr val="C9B3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E1E949B3-591A-430C-451E-4437AED98791}"/>
              </a:ext>
            </a:extLst>
          </p:cNvPr>
          <p:cNvSpPr/>
          <p:nvPr/>
        </p:nvSpPr>
        <p:spPr>
          <a:xfrm>
            <a:off x="6757531" y="2719137"/>
            <a:ext cx="1390253" cy="1653845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solidFill>
              <a:srgbClr val="C9B3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326F4173-E1B6-D8C4-206D-6A4EF560C1AC}"/>
              </a:ext>
            </a:extLst>
          </p:cNvPr>
          <p:cNvSpPr/>
          <p:nvPr/>
        </p:nvSpPr>
        <p:spPr>
          <a:xfrm>
            <a:off x="9521705" y="2719137"/>
            <a:ext cx="1521317" cy="1653845"/>
          </a:xfrm>
          <a:prstGeom prst="roundRect">
            <a:avLst/>
          </a:prstGeom>
          <a:blipFill>
            <a:blip r:embed="rId7"/>
            <a:stretch>
              <a:fillRect/>
            </a:stretch>
          </a:blipFill>
          <a:ln>
            <a:solidFill>
              <a:srgbClr val="C9B3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E852AC4-6ED9-B7D4-A664-2B9B6BCB2840}"/>
              </a:ext>
            </a:extLst>
          </p:cNvPr>
          <p:cNvSpPr txBox="1"/>
          <p:nvPr/>
        </p:nvSpPr>
        <p:spPr>
          <a:xfrm>
            <a:off x="681630" y="4590106"/>
            <a:ext cx="264367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Бабаев </a:t>
            </a:r>
            <a:r>
              <a:rPr lang="ru-RU" dirty="0" err="1"/>
              <a:t>Ханвалад</a:t>
            </a:r>
            <a:endParaRPr lang="ru-RU" dirty="0"/>
          </a:p>
          <a:p>
            <a:pPr algn="ctr"/>
            <a:r>
              <a:rPr lang="ru-RU" dirty="0"/>
              <a:t>Лидер</a:t>
            </a:r>
            <a:br>
              <a:rPr lang="ru-RU" dirty="0"/>
            </a:br>
            <a:r>
              <a:rPr lang="ru-RU" dirty="0"/>
              <a:t>Разработчик (</a:t>
            </a:r>
            <a:r>
              <a:rPr lang="en-US" dirty="0"/>
              <a:t>back-end)</a:t>
            </a:r>
          </a:p>
          <a:p>
            <a:pPr algn="ctr"/>
            <a:r>
              <a:rPr lang="ru-RU" dirty="0"/>
              <a:t>Тимлид</a:t>
            </a:r>
          </a:p>
          <a:p>
            <a:pPr algn="ctr"/>
            <a:r>
              <a:rPr lang="ru-RU" dirty="0"/>
              <a:t>Тестировщик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18A4BE5-03EF-4913-160D-B099864518AA}"/>
              </a:ext>
            </a:extLst>
          </p:cNvPr>
          <p:cNvSpPr txBox="1"/>
          <p:nvPr/>
        </p:nvSpPr>
        <p:spPr>
          <a:xfrm>
            <a:off x="3533769" y="4543939"/>
            <a:ext cx="243688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Ермолин Иван</a:t>
            </a:r>
          </a:p>
          <a:p>
            <a:pPr algn="ctr"/>
            <a:r>
              <a:rPr lang="ru-RU" dirty="0"/>
              <a:t>Администратор</a:t>
            </a:r>
          </a:p>
          <a:p>
            <a:pPr algn="ctr"/>
            <a:r>
              <a:rPr lang="ru-RU" dirty="0"/>
              <a:t>Мастер презентаций</a:t>
            </a:r>
          </a:p>
          <a:p>
            <a:pPr algn="ctr"/>
            <a:r>
              <a:rPr lang="ru-RU" dirty="0"/>
              <a:t>Менеджер</a:t>
            </a:r>
          </a:p>
          <a:p>
            <a:pPr algn="ctr"/>
            <a:r>
              <a:rPr lang="ru-RU" dirty="0"/>
              <a:t>Логист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075F55D-4AEF-17C6-7C4E-D0AFC8C7994C}"/>
              </a:ext>
            </a:extLst>
          </p:cNvPr>
          <p:cNvSpPr txBox="1"/>
          <p:nvPr/>
        </p:nvSpPr>
        <p:spPr>
          <a:xfrm>
            <a:off x="6443618" y="4543939"/>
            <a:ext cx="21146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err="1"/>
              <a:t>Алдохин</a:t>
            </a:r>
            <a:r>
              <a:rPr lang="ru-RU" dirty="0"/>
              <a:t> Сергей</a:t>
            </a:r>
          </a:p>
          <a:p>
            <a:pPr algn="ctr"/>
            <a:r>
              <a:rPr lang="ru-RU" dirty="0"/>
              <a:t>Системный админ</a:t>
            </a:r>
          </a:p>
          <a:p>
            <a:pPr algn="ctr"/>
            <a:r>
              <a:rPr lang="ru-RU" dirty="0"/>
              <a:t>Дизайнер</a:t>
            </a:r>
          </a:p>
          <a:p>
            <a:pPr algn="ctr"/>
            <a:r>
              <a:rPr lang="ru-RU" dirty="0"/>
              <a:t>Аналитик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7757312-76F4-6589-CB43-7FAE7125D350}"/>
              </a:ext>
            </a:extLst>
          </p:cNvPr>
          <p:cNvSpPr txBox="1"/>
          <p:nvPr/>
        </p:nvSpPr>
        <p:spPr>
          <a:xfrm>
            <a:off x="8916783" y="4543939"/>
            <a:ext cx="265649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err="1"/>
              <a:t>Мантеев</a:t>
            </a:r>
            <a:r>
              <a:rPr lang="ru-RU" dirty="0"/>
              <a:t> </a:t>
            </a:r>
            <a:r>
              <a:rPr lang="ru-RU" dirty="0" err="1"/>
              <a:t>Хонгр</a:t>
            </a:r>
            <a:endParaRPr lang="ru-RU" dirty="0"/>
          </a:p>
          <a:p>
            <a:pPr algn="ctr"/>
            <a:r>
              <a:rPr lang="ru-RU" dirty="0"/>
              <a:t>Системный админ</a:t>
            </a:r>
          </a:p>
          <a:p>
            <a:pPr algn="ctr"/>
            <a:r>
              <a:rPr lang="ru-RU" dirty="0"/>
              <a:t>Разработчик (</a:t>
            </a:r>
            <a:r>
              <a:rPr lang="en-US" dirty="0"/>
              <a:t>front-end)</a:t>
            </a:r>
          </a:p>
          <a:p>
            <a:pPr algn="ctr"/>
            <a:r>
              <a:rPr lang="ru-RU" dirty="0"/>
              <a:t>Разработчик (</a:t>
            </a:r>
            <a:r>
              <a:rPr lang="en-US" dirty="0" err="1"/>
              <a:t>fullstack</a:t>
            </a:r>
            <a:r>
              <a:rPr lang="en-US" dirty="0"/>
              <a:t>)</a:t>
            </a:r>
          </a:p>
          <a:p>
            <a:pPr algn="ctr"/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88F97DC6-1C4A-92A5-C798-13107FE1E6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4114" y="1437894"/>
            <a:ext cx="3258250" cy="724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9771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030A76-B788-B363-104E-266B7C7F7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506" y="930933"/>
            <a:ext cx="10515600" cy="1325563"/>
          </a:xfrm>
          <a:noFill/>
        </p:spPr>
        <p:txBody>
          <a:bodyPr rtlCol="0"/>
          <a:lstStyle/>
          <a:p>
            <a:pPr algn="ctr" rtl="0"/>
            <a:r>
              <a:rPr lang="ru-RU" dirty="0"/>
              <a:t>контакты</a:t>
            </a:r>
            <a:endParaRPr lang="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948542-FCE1-3AE6-C6C9-17975609DF7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8200" y="2560319"/>
            <a:ext cx="10515600" cy="336674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pPr algn="ctr" rtl="0"/>
            <a:r>
              <a:rPr lang="ru" sz="3200" dirty="0"/>
              <a:t>Электронная почта:</a:t>
            </a:r>
            <a:br>
              <a:rPr lang="ru" sz="3200" dirty="0"/>
            </a:br>
            <a:r>
              <a:rPr lang="en-US" sz="3200" dirty="0">
                <a:hlinkClick r:id="rId3"/>
              </a:rPr>
              <a:t>hanvalad@mail.ru</a:t>
            </a:r>
            <a:endParaRPr lang="en-US" sz="3200" dirty="0"/>
          </a:p>
          <a:p>
            <a:pPr algn="ctr" rtl="0"/>
            <a:r>
              <a:rPr lang="ru-RU" sz="3200" dirty="0"/>
              <a:t>Контактный телефон:</a:t>
            </a:r>
          </a:p>
          <a:p>
            <a:pPr algn="ctr" rtl="0"/>
            <a:r>
              <a:rPr lang="ru-RU" sz="3200" dirty="0"/>
              <a:t>+7 (925) 492 74 00</a:t>
            </a:r>
          </a:p>
          <a:p>
            <a:pPr rtl="0"/>
            <a:endParaRPr lang="en-US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41FA174-EB87-C84B-C993-80339DEBF4D5}"/>
              </a:ext>
            </a:extLst>
          </p:cNvPr>
          <p:cNvSpPr/>
          <p:nvPr/>
        </p:nvSpPr>
        <p:spPr>
          <a:xfrm>
            <a:off x="-447472" y="0"/>
            <a:ext cx="13035063" cy="1199761"/>
          </a:xfrm>
          <a:prstGeom prst="rect">
            <a:avLst/>
          </a:prstGeom>
          <a:solidFill>
            <a:schemeClr val="bg1"/>
          </a:solidFill>
          <a:ln>
            <a:solidFill>
              <a:srgbClr val="C9B3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18892F3-A8AB-D621-A534-0F284DDCAC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3464" y="84491"/>
            <a:ext cx="11667685" cy="1095815"/>
          </a:xfrm>
          <a:prstGeom prst="rect">
            <a:avLst/>
          </a:prstGeom>
        </p:spPr>
      </p:pic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7E8FA720-D438-5C22-7FFF-4A3460BC0B6B}"/>
              </a:ext>
            </a:extLst>
          </p:cNvPr>
          <p:cNvSpPr/>
          <p:nvPr/>
        </p:nvSpPr>
        <p:spPr>
          <a:xfrm>
            <a:off x="8995410" y="6115050"/>
            <a:ext cx="2823210" cy="594129"/>
          </a:xfrm>
          <a:prstGeom prst="roundRect">
            <a:avLst/>
          </a:prstGeom>
          <a:solidFill>
            <a:srgbClr val="FFFFFF"/>
          </a:solidFill>
          <a:ln>
            <a:solidFill>
              <a:srgbClr val="C9B3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404BDE1-C400-86D6-FCE8-8DC9EC27FF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1900" y="6101912"/>
            <a:ext cx="2729251" cy="60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7779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5" descr="Крупный план на мост с проводами">
            <a:extLst>
              <a:ext uri="{FF2B5EF4-FFF2-40B4-BE49-F238E27FC236}">
                <a16:creationId xmlns:a16="http://schemas.microsoft.com/office/drawing/2014/main" id="{E461669C-A7BA-D639-22CB-B5FBBE698B3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" r="20"/>
          <a:stretch/>
        </p:blipFill>
        <p:spPr>
          <a:xfrm>
            <a:off x="3810" y="0"/>
            <a:ext cx="7816995" cy="6858000"/>
          </a:xfrm>
          <a:noFill/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BAC361-0D7A-DC05-86B5-6DD77D322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992" y="3253562"/>
            <a:ext cx="4902843" cy="1004777"/>
          </a:xfrm>
          <a:noFill/>
        </p:spPr>
        <p:txBody>
          <a:bodyPr rtlCol="0" anchor="b"/>
          <a:lstStyle/>
          <a:p>
            <a:pPr rtl="0"/>
            <a:r>
              <a:rPr lang="ru" dirty="0"/>
              <a:t>СПАСИБО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E98EFF-197D-3136-70B9-7BBD30A489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0992" y="4373217"/>
            <a:ext cx="4902843" cy="1753221"/>
          </a:xfrm>
          <a:noFill/>
        </p:spPr>
        <p:txBody>
          <a:bodyPr rtlCol="0" anchor="t">
            <a:normAutofit/>
          </a:bodyPr>
          <a:lstStyle/>
          <a:p>
            <a:pPr rtl="0"/>
            <a:r>
              <a:rPr lang="ru" dirty="0"/>
              <a:t>БезПилот </a:t>
            </a:r>
          </a:p>
          <a:p>
            <a:pPr rtl="0"/>
            <a:r>
              <a:rPr lang="ru" sz="1800" dirty="0"/>
              <a:t>С</a:t>
            </a:r>
            <a:r>
              <a:rPr lang="ru-RU" sz="1800" dirty="0" err="1"/>
              <a:t>истема</a:t>
            </a:r>
            <a:r>
              <a:rPr lang="ru-RU" sz="1800" dirty="0"/>
              <a:t> мониторинга городской среды с использованием беспилотников</a:t>
            </a:r>
            <a:endParaRPr lang="ru" dirty="0"/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3979CDD0-117D-D8D4-94D8-421DB8130E37}"/>
              </a:ext>
            </a:extLst>
          </p:cNvPr>
          <p:cNvSpPr/>
          <p:nvPr/>
        </p:nvSpPr>
        <p:spPr>
          <a:xfrm>
            <a:off x="8995410" y="6115050"/>
            <a:ext cx="2823210" cy="594129"/>
          </a:xfrm>
          <a:prstGeom prst="roundRect">
            <a:avLst/>
          </a:prstGeom>
          <a:solidFill>
            <a:srgbClr val="FFFFFF"/>
          </a:solidFill>
          <a:ln>
            <a:solidFill>
              <a:srgbClr val="C9B3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165F64E-B6BC-879A-95B2-C33618BBF4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1900" y="6101912"/>
            <a:ext cx="2729251" cy="60726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F6B1783-2071-C824-D2BF-0CEA5BF021F1}"/>
              </a:ext>
            </a:extLst>
          </p:cNvPr>
          <p:cNvSpPr/>
          <p:nvPr/>
        </p:nvSpPr>
        <p:spPr>
          <a:xfrm>
            <a:off x="-447472" y="0"/>
            <a:ext cx="13035063" cy="1199761"/>
          </a:xfrm>
          <a:prstGeom prst="rect">
            <a:avLst/>
          </a:prstGeom>
          <a:solidFill>
            <a:srgbClr val="F1ECED"/>
          </a:solidFill>
          <a:ln>
            <a:solidFill>
              <a:srgbClr val="C9B3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246C7D0-AAA2-E2E4-A495-91734EDC60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3464" y="84491"/>
            <a:ext cx="11667685" cy="1095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802199"/>
      </p:ext>
    </p:extLst>
  </p:cSld>
  <p:clrMapOvr>
    <a:masterClrMapping/>
  </p:clrMapOvr>
</p:sld>
</file>

<file path=ppt/theme/theme1.xml><?xml version="1.0" encoding="utf-8"?>
<a:theme xmlns:a="http://schemas.openxmlformats.org/drawingml/2006/main" name="AngleLinesVTI">
  <a:themeElements>
    <a:clrScheme name="Custom 43">
      <a:dk1>
        <a:srgbClr val="000000"/>
      </a:dk1>
      <a:lt1>
        <a:srgbClr val="FFFFFF"/>
      </a:lt1>
      <a:dk2>
        <a:srgbClr val="EFEBEB"/>
      </a:dk2>
      <a:lt2>
        <a:srgbClr val="E8E8E8"/>
      </a:lt2>
      <a:accent1>
        <a:srgbClr val="001D2E"/>
      </a:accent1>
      <a:accent2>
        <a:srgbClr val="145766"/>
      </a:accent2>
      <a:accent3>
        <a:srgbClr val="B99B9F"/>
      </a:accent3>
      <a:accent4>
        <a:srgbClr val="A47930"/>
      </a:accent4>
      <a:accent5>
        <a:srgbClr val="0C577C"/>
      </a:accent5>
      <a:accent6>
        <a:srgbClr val="CC836D"/>
      </a:accent6>
      <a:hlink>
        <a:srgbClr val="467886"/>
      </a:hlink>
      <a:folHlink>
        <a:srgbClr val="96607D"/>
      </a:folHlink>
    </a:clrScheme>
    <a:fontScheme name="Custom 98">
      <a:majorFont>
        <a:latin typeface="Walbaum Display Light"/>
        <a:ea typeface=""/>
        <a:cs typeface=""/>
      </a:majorFont>
      <a:minorFont>
        <a:latin typeface="Univer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ngle lines design_Win32_SL_V15" id="{7EDC6EF7-8AD3-4A22-B09A-9C2D96F216F8}" vid="{B0E828C9-6219-42BF-B63C-156B68E5CCE4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1846AD4-435D-4592-8088-FE2831A30D1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6283731-47E9-4F14-86D1-57C1EA2672A1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24D4B218-C04B-41F5-949D-06E9DAE96B0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893</Words>
  <Application>Microsoft Macintosh PowerPoint</Application>
  <PresentationFormat>Широкоэкранный</PresentationFormat>
  <Paragraphs>81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Aptos</vt:lpstr>
      <vt:lpstr>Arial</vt:lpstr>
      <vt:lpstr>Calibri</vt:lpstr>
      <vt:lpstr>Times New Roman</vt:lpstr>
      <vt:lpstr>Univers Light</vt:lpstr>
      <vt:lpstr>AngleLinesVTI</vt:lpstr>
      <vt:lpstr>Безпилот система мониторинга городской среды с использованием беспилотников</vt:lpstr>
      <vt:lpstr>Проблема</vt:lpstr>
      <vt:lpstr>Решение</vt:lpstr>
      <vt:lpstr>Конкуренты</vt:lpstr>
      <vt:lpstr>Рынок</vt:lpstr>
      <vt:lpstr>Бизнес-модель</vt:lpstr>
      <vt:lpstr>Дорожная карта</vt:lpstr>
      <vt:lpstr>Дорожная карта</vt:lpstr>
      <vt:lpstr>Финансы</vt:lpstr>
      <vt:lpstr>Слайд для инвесторов</vt:lpstr>
      <vt:lpstr>Структура правовой охраны продукта</vt:lpstr>
      <vt:lpstr>Наша команда</vt:lpstr>
      <vt:lpstr>контакты</vt:lpstr>
      <vt:lpstr>СПАСИБО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2023-12-10T21:10:30Z</dcterms:created>
  <dcterms:modified xsi:type="dcterms:W3CDTF">2025-10-10T06:25:05Z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