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  <p:sldMasterId id="2147483683" r:id="rId3"/>
  </p:sldMasterIdLst>
  <p:notesMasterIdLst>
    <p:notesMasterId r:id="rId22"/>
  </p:notesMasterIdLst>
  <p:sldIdLst>
    <p:sldId id="339" r:id="rId4"/>
    <p:sldId id="340" r:id="rId5"/>
    <p:sldId id="342" r:id="rId6"/>
    <p:sldId id="344" r:id="rId7"/>
    <p:sldId id="352" r:id="rId8"/>
    <p:sldId id="341" r:id="rId9"/>
    <p:sldId id="388" r:id="rId10"/>
    <p:sldId id="384" r:id="rId11"/>
    <p:sldId id="396" r:id="rId12"/>
    <p:sldId id="345" r:id="rId13"/>
    <p:sldId id="293" r:id="rId14"/>
    <p:sldId id="389" r:id="rId15"/>
    <p:sldId id="385" r:id="rId16"/>
    <p:sldId id="386" r:id="rId17"/>
    <p:sldId id="387" r:id="rId18"/>
    <p:sldId id="395" r:id="rId19"/>
    <p:sldId id="397" r:id="rId20"/>
    <p:sldId id="398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14"/>
      </p:cViewPr>
      <p:guideLst>
        <p:guide orient="horz" pos="29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pro\Documents\&#1059;&#1043;&#1040;&#1058;&#1059;\&#1041;&#1080;&#1079;&#1085;&#1077;&#1089;-&#1087;&#1083;&#1072;&#1085;&#1080;&#1088;&#1086;&#1074;&#1072;&#1085;&#1080;&#1077;\&#1050;&#1086;&#1085;&#1089;&#1090;&#1088;&#1091;&#1082;&#1090;&#1086;&#1088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6;&#1091;&#1089;&#1083;&#1072;&#1085;\Desktop\7%20&#1089;&#1077;&#1084;&#1072;&#1082;\&#1041;&#1080;&#1079;&#1085;&#1077;&#1089;%20&#1087;&#1083;&#1072;&#1085;&#1080;&#1088;&#1086;&#1074;&#1072;&#1085;&#1080;&#1077;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Лист1!$C$8</c:f>
              <c:strCache>
                <c:ptCount val="1"/>
                <c:pt idx="0">
                  <c:v>НИУ "ВШЭ"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Лист1!$D$7:$I$7</c:f>
              <c:strCache>
                <c:ptCount val="6"/>
                <c:pt idx="0">
                  <c:v>Интуитивная понятность Конструктора</c:v>
                </c:pt>
                <c:pt idx="1">
                  <c:v>Наличие удаленного доступа</c:v>
                </c:pt>
                <c:pt idx="2">
                  <c:v>Система оповещений о необходимости актуализации</c:v>
                </c:pt>
                <c:pt idx="3">
                  <c:v>Система исправления ошибок</c:v>
                </c:pt>
                <c:pt idx="4">
                  <c:v>Возможность удаленной проверки документов</c:v>
                </c:pt>
                <c:pt idx="5">
                  <c:v>Информационная безопасность сайта</c:v>
                </c:pt>
              </c:strCache>
            </c:strRef>
          </c:cat>
          <c:val>
            <c:numRef>
              <c:f>Лист1!$D$8:$I$8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0-FE46-B343-047D10B7B024}"/>
            </c:ext>
          </c:extLst>
        </c:ser>
        <c:ser>
          <c:idx val="1"/>
          <c:order val="1"/>
          <c:tx>
            <c:strRef>
              <c:f>Лист1!$C$9</c:f>
              <c:strCache>
                <c:ptCount val="1"/>
                <c:pt idx="0">
                  <c:v>НИУ "ИТМО"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Лист1!$D$7:$I$7</c:f>
              <c:strCache>
                <c:ptCount val="6"/>
                <c:pt idx="0">
                  <c:v>Интуитивная понятность Конструктора</c:v>
                </c:pt>
                <c:pt idx="1">
                  <c:v>Наличие удаленного доступа</c:v>
                </c:pt>
                <c:pt idx="2">
                  <c:v>Система оповещений о необходимости актуализации</c:v>
                </c:pt>
                <c:pt idx="3">
                  <c:v>Система исправления ошибок</c:v>
                </c:pt>
                <c:pt idx="4">
                  <c:v>Возможность удаленной проверки документов</c:v>
                </c:pt>
                <c:pt idx="5">
                  <c:v>Информационная безопасность сайта</c:v>
                </c:pt>
              </c:strCache>
            </c:strRef>
          </c:cat>
          <c:val>
            <c:numRef>
              <c:f>Лист1!$D$9:$I$9</c:f>
              <c:numCache>
                <c:formatCode>General</c:formatCode>
                <c:ptCount val="6"/>
                <c:pt idx="0">
                  <c:v>9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00-FE46-B343-047D10B7B024}"/>
            </c:ext>
          </c:extLst>
        </c:ser>
        <c:ser>
          <c:idx val="2"/>
          <c:order val="2"/>
          <c:tx>
            <c:strRef>
              <c:f>Лист1!$C$10</c:f>
              <c:strCache>
                <c:ptCount val="1"/>
                <c:pt idx="0">
                  <c:v>Project Tau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Лист1!$D$7:$I$7</c:f>
              <c:strCache>
                <c:ptCount val="6"/>
                <c:pt idx="0">
                  <c:v>Интуитивная понятность Конструктора</c:v>
                </c:pt>
                <c:pt idx="1">
                  <c:v>Наличие удаленного доступа</c:v>
                </c:pt>
                <c:pt idx="2">
                  <c:v>Система оповещений о необходимости актуализации</c:v>
                </c:pt>
                <c:pt idx="3">
                  <c:v>Система исправления ошибок</c:v>
                </c:pt>
                <c:pt idx="4">
                  <c:v>Возможность удаленной проверки документов</c:v>
                </c:pt>
                <c:pt idx="5">
                  <c:v>Информационная безопасность сайта</c:v>
                </c:pt>
              </c:strCache>
            </c:strRef>
          </c:cat>
          <c:val>
            <c:numRef>
              <c:f>Лист1!$D$10:$I$10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7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00-FE46-B343-047D10B7B024}"/>
            </c:ext>
          </c:extLst>
        </c:ser>
        <c:ser>
          <c:idx val="3"/>
          <c:order val="3"/>
          <c:tx>
            <c:strRef>
              <c:f>Лист1!$C$11</c:f>
              <c:strCache>
                <c:ptCount val="1"/>
                <c:pt idx="0">
                  <c:v>СКБ "Кубик-234"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Лист1!$D$7:$I$7</c:f>
              <c:strCache>
                <c:ptCount val="6"/>
                <c:pt idx="0">
                  <c:v>Интуитивная понятность Конструктора</c:v>
                </c:pt>
                <c:pt idx="1">
                  <c:v>Наличие удаленного доступа</c:v>
                </c:pt>
                <c:pt idx="2">
                  <c:v>Система оповещений о необходимости актуализации</c:v>
                </c:pt>
                <c:pt idx="3">
                  <c:v>Система исправления ошибок</c:v>
                </c:pt>
                <c:pt idx="4">
                  <c:v>Возможность удаленной проверки документов</c:v>
                </c:pt>
                <c:pt idx="5">
                  <c:v>Информационная безопасность сайта</c:v>
                </c:pt>
              </c:strCache>
            </c:strRef>
          </c:cat>
          <c:val>
            <c:numRef>
              <c:f>Лист1!$D$11:$I$11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9</c:v>
                </c:pt>
                <c:pt idx="3">
                  <c:v>7</c:v>
                </c:pt>
                <c:pt idx="4">
                  <c:v>7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00-FE46-B343-047D10B7B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0557008"/>
        <c:axId val="-110558640"/>
      </c:radarChart>
      <c:catAx>
        <c:axId val="-11055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10558640"/>
        <c:crosses val="autoZero"/>
        <c:auto val="1"/>
        <c:lblAlgn val="ctr"/>
        <c:lblOffset val="100"/>
        <c:noMultiLvlLbl val="0"/>
      </c:catAx>
      <c:valAx>
        <c:axId val="-110558640"/>
        <c:scaling>
          <c:orientation val="minMax"/>
        </c:scaling>
        <c:delete val="0"/>
        <c:axPos val="l"/>
        <c:majorGridlines>
          <c:spPr>
            <a:ln w="19050" cap="flat" cmpd="sng" algn="ctr">
              <a:solidFill>
                <a:schemeClr val="accent6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10557008"/>
        <c:crosses val="autoZero"/>
        <c:crossBetween val="between"/>
      </c:valAx>
      <c:spPr>
        <a:noFill/>
        <a:ln w="635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НИУ ВШЭ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5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53-254A-B69F-CD97AD21BDAA}"/>
              </c:ext>
            </c:extLst>
          </c:dPt>
          <c:cat>
            <c:strRef>
              <c:f>Лист1!$A$2:$A$7</c:f>
              <c:strCache>
                <c:ptCount val="6"/>
                <c:pt idx="0">
                  <c:v>Интуитивная понятнось </c:v>
                </c:pt>
                <c:pt idx="1">
                  <c:v>Информационная безовасность</c:v>
                </c:pt>
                <c:pt idx="2">
                  <c:v>Возможеость удаленной проверки документа</c:v>
                </c:pt>
                <c:pt idx="3">
                  <c:v>Система исправления ошибок</c:v>
                </c:pt>
                <c:pt idx="4">
                  <c:v>Система оповещения о необходимочти актуализации</c:v>
                </c:pt>
                <c:pt idx="5">
                  <c:v>Наличие удаленного доступа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53-254A-B69F-CD97AD21BDA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НИУ ИТМО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Лист1!$A$2:$A$7</c:f>
              <c:strCache>
                <c:ptCount val="6"/>
                <c:pt idx="0">
                  <c:v>Интуитивная понятнось </c:v>
                </c:pt>
                <c:pt idx="1">
                  <c:v>Информационная безовасность</c:v>
                </c:pt>
                <c:pt idx="2">
                  <c:v>Возможеость удаленной проверки документа</c:v>
                </c:pt>
                <c:pt idx="3">
                  <c:v>Система исправления ошибок</c:v>
                </c:pt>
                <c:pt idx="4">
                  <c:v>Система оповещения о необходимочти актуализации</c:v>
                </c:pt>
                <c:pt idx="5">
                  <c:v>Наличие удаленного доступа 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9</c:v>
                </c:pt>
                <c:pt idx="1">
                  <c:v>9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53-254A-B69F-CD97AD21BDA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Кубик 234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Лист1!$A$2:$A$7</c:f>
              <c:strCache>
                <c:ptCount val="6"/>
                <c:pt idx="0">
                  <c:v>Интуитивная понятнось </c:v>
                </c:pt>
                <c:pt idx="1">
                  <c:v>Информационная безовасность</c:v>
                </c:pt>
                <c:pt idx="2">
                  <c:v>Возможеость удаленной проверки документа</c:v>
                </c:pt>
                <c:pt idx="3">
                  <c:v>Система исправления ошибок</c:v>
                </c:pt>
                <c:pt idx="4">
                  <c:v>Система оповещения о необходимочти актуализации</c:v>
                </c:pt>
                <c:pt idx="5">
                  <c:v>Наличие удаленного доступа 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10</c:v>
                </c:pt>
                <c:pt idx="1">
                  <c:v>9</c:v>
                </c:pt>
                <c:pt idx="2">
                  <c:v>7</c:v>
                </c:pt>
                <c:pt idx="3">
                  <c:v>7</c:v>
                </c:pt>
                <c:pt idx="4">
                  <c:v>9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53-254A-B69F-CD97AD21BDA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1 С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Лист1!$A$2:$A$7</c:f>
              <c:strCache>
                <c:ptCount val="6"/>
                <c:pt idx="0">
                  <c:v>Интуитивная понятнось </c:v>
                </c:pt>
                <c:pt idx="1">
                  <c:v>Информационная безовасность</c:v>
                </c:pt>
                <c:pt idx="2">
                  <c:v>Возможеость удаленной проверки документа</c:v>
                </c:pt>
                <c:pt idx="3">
                  <c:v>Система исправления ошибок</c:v>
                </c:pt>
                <c:pt idx="4">
                  <c:v>Система оповещения о необходимочти актуализации</c:v>
                </c:pt>
                <c:pt idx="5">
                  <c:v>Наличие удаленного доступа 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53-254A-B69F-CD97AD21BDA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Юрайт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Лист1!$A$2:$A$7</c:f>
              <c:strCache>
                <c:ptCount val="6"/>
                <c:pt idx="0">
                  <c:v>Интуитивная понятнось </c:v>
                </c:pt>
                <c:pt idx="1">
                  <c:v>Информационная безовасность</c:v>
                </c:pt>
                <c:pt idx="2">
                  <c:v>Возможеость удаленной проверки документа</c:v>
                </c:pt>
                <c:pt idx="3">
                  <c:v>Система исправления ошибок</c:v>
                </c:pt>
                <c:pt idx="4">
                  <c:v>Система оповещения о необходимочти актуализации</c:v>
                </c:pt>
                <c:pt idx="5">
                  <c:v>Наличие удаленного доступа 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2</c:v>
                </c:pt>
                <c:pt idx="4">
                  <c:v>2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53-254A-B69F-CD97AD21B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0570608"/>
        <c:axId val="-110560816"/>
      </c:radarChart>
      <c:catAx>
        <c:axId val="-11057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10560816"/>
        <c:crosses val="autoZero"/>
        <c:auto val="1"/>
        <c:lblAlgn val="ctr"/>
        <c:lblOffset val="100"/>
        <c:noMultiLvlLbl val="0"/>
      </c:catAx>
      <c:valAx>
        <c:axId val="-110560816"/>
        <c:scaling>
          <c:orientation val="minMax"/>
        </c:scaling>
        <c:delete val="0"/>
        <c:axPos val="l"/>
        <c:majorGridlines>
          <c:spPr>
            <a:ln w="19050" cap="flat" cmpd="sng" algn="ctr">
              <a:solidFill>
                <a:schemeClr val="accent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1057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0126A-B609-DA40-B7AA-AA545B425EFA}" type="doc">
      <dgm:prSet loTypeId="urn:microsoft.com/office/officeart/2005/8/layout/balanc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02E471-4808-F64B-8785-1A406D03AC4D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Издержки</a:t>
          </a:r>
        </a:p>
      </dgm:t>
    </dgm:pt>
    <dgm:pt modelId="{850BE827-2D57-2C46-83A0-3E181AAFC384}" type="parTrans" cxnId="{F315354D-1AD6-9848-B342-6E7C961A026B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2CD6852C-57A6-524F-BDB3-9FC9B154F78F}" type="sibTrans" cxnId="{F315354D-1AD6-9848-B342-6E7C961A026B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302D0020-6FB6-4442-A68F-1652BE6A8B2F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Организация + производство</a:t>
          </a:r>
        </a:p>
      </dgm:t>
    </dgm:pt>
    <dgm:pt modelId="{1069A442-5BB9-B848-8DC1-402430D6013A}" type="parTrans" cxnId="{0C6ACFA4-29D9-4A42-A4C8-A729BAAD5F31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D4DB89DD-20B8-9544-B382-9263D1B54CC8}" type="sibTrans" cxnId="{0C6ACFA4-29D9-4A42-A4C8-A729BAAD5F31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699D9881-B177-B34D-AE09-BDAC6CAF5FF8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160 000 руб.</a:t>
          </a:r>
        </a:p>
      </dgm:t>
    </dgm:pt>
    <dgm:pt modelId="{C2A8EAE0-175A-E348-A396-B64B7F7C51DF}" type="parTrans" cxnId="{0C409EB3-56F3-9E40-8B5E-B4732D16D015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E60DDC9E-2AAC-CA42-866C-056DADB5FDC6}" type="sibTrans" cxnId="{0C409EB3-56F3-9E40-8B5E-B4732D16D015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86ED7101-1416-704A-ADCB-A70C299DFE83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Выручка</a:t>
          </a:r>
        </a:p>
      </dgm:t>
    </dgm:pt>
    <dgm:pt modelId="{DDFC4C74-2AB9-6649-8FDF-546BC7C34695}" type="parTrans" cxnId="{E92B81B4-CAE3-2E44-9497-F511CF82079A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3F52AD4F-1DC0-3B44-B3F2-0F8C7CFA4317}" type="sibTrans" cxnId="{E92B81B4-CAE3-2E44-9497-F511CF82079A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5A98089B-F5CF-1C46-87EB-066907F68EBD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144 500 руб.</a:t>
          </a:r>
        </a:p>
      </dgm:t>
    </dgm:pt>
    <dgm:pt modelId="{A9FB0990-7AF9-584B-8B6C-AF27999BBA98}" type="parTrans" cxnId="{650517E8-F771-174F-9FD5-4B6B51D9238C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30FD3788-E2F3-7140-8D80-EAC507BB1769}" type="sibTrans" cxnId="{650517E8-F771-174F-9FD5-4B6B51D9238C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E85B36EC-B3B8-A043-8E9A-572E42FC446C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1 000 000 руб.</a:t>
          </a:r>
        </a:p>
      </dgm:t>
    </dgm:pt>
    <dgm:pt modelId="{99BC609D-9C57-FC46-AE37-EB23F5AD352A}" type="parTrans" cxnId="{BD82AD6E-8AFE-C44D-8882-E777A4030736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00F72239-A47F-4C47-AC23-AE9CABF45DA9}" type="sibTrans" cxnId="{BD82AD6E-8AFE-C44D-8882-E777A4030736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F5DE9B87-6805-F747-9AA8-BDA5760EA285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От Организаций</a:t>
          </a:r>
        </a:p>
      </dgm:t>
    </dgm:pt>
    <dgm:pt modelId="{A845A78D-CFA5-1A42-B6D8-30C7DA907FC8}" type="parTrans" cxnId="{ADE0B4EC-5511-8D43-B4F2-8188C3C9140E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75979AFC-0AAE-5B42-BCBD-4F75474A741E}" type="sibTrans" cxnId="{ADE0B4EC-5511-8D43-B4F2-8188C3C9140E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9DE49C49-5008-FB4D-8519-88A7279C2B21}">
      <dgm:prSet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От "подписки"</a:t>
          </a:r>
        </a:p>
      </dgm:t>
    </dgm:pt>
    <dgm:pt modelId="{194E3399-6B40-3F49-B419-223C83691930}" type="parTrans" cxnId="{50EB3D9C-5C25-7848-BD60-91DB925CA762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177445EF-93E1-4847-A591-E303292DBA2B}" type="sibTrans" cxnId="{50EB3D9C-5C25-7848-BD60-91DB925CA762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E994C94E-A760-BF4F-9EA7-5D8DD11A722A}">
      <dgm:prSet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Оплата труда  </a:t>
          </a:r>
        </a:p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120 000 руб.</a:t>
          </a:r>
        </a:p>
      </dgm:t>
    </dgm:pt>
    <dgm:pt modelId="{D770C7C1-1BD9-6246-8CF7-897E7AB3F054}" type="parTrans" cxnId="{D0632B9A-EDB3-524D-859C-291CB3E7D026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D2D37EBE-A6EF-2D4A-BDAB-63D5EB0F6E82}" type="sibTrans" cxnId="{D0632B9A-EDB3-524D-859C-291CB3E7D026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01963BB0-C8DE-0A40-B7B0-77992A96F786}" type="pres">
      <dgm:prSet presAssocID="{6E00126A-B609-DA40-B7AA-AA545B425EFA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5705A75E-A4B6-4B4B-AED4-E4E752AEF569}" type="pres">
      <dgm:prSet presAssocID="{6E00126A-B609-DA40-B7AA-AA545B425EFA}" presName="dummyMaxCanvas" presStyleCnt="0"/>
      <dgm:spPr/>
    </dgm:pt>
    <dgm:pt modelId="{60BDB793-9D6E-6D44-B094-E9A6022CB3E2}" type="pres">
      <dgm:prSet presAssocID="{6E00126A-B609-DA40-B7AA-AA545B425EFA}" presName="parentComposite" presStyleCnt="0"/>
      <dgm:spPr/>
    </dgm:pt>
    <dgm:pt modelId="{C38B4AE5-1027-B445-BB9C-4F0979150195}" type="pres">
      <dgm:prSet presAssocID="{6E00126A-B609-DA40-B7AA-AA545B425EFA}" presName="parent1" presStyleLbl="alignAccFollowNode1" presStyleIdx="0" presStyleCnt="4">
        <dgm:presLayoutVars>
          <dgm:chMax val="4"/>
        </dgm:presLayoutVars>
      </dgm:prSet>
      <dgm:spPr/>
    </dgm:pt>
    <dgm:pt modelId="{523FE1CB-7297-D24A-8E55-1B137D8EB85B}" type="pres">
      <dgm:prSet presAssocID="{6E00126A-B609-DA40-B7AA-AA545B425EFA}" presName="parent2" presStyleLbl="alignAccFollowNode1" presStyleIdx="1" presStyleCnt="4">
        <dgm:presLayoutVars>
          <dgm:chMax val="4"/>
        </dgm:presLayoutVars>
      </dgm:prSet>
      <dgm:spPr/>
    </dgm:pt>
    <dgm:pt modelId="{17EA4E1F-EE0A-6843-9647-94AE727DB1A8}" type="pres">
      <dgm:prSet presAssocID="{6E00126A-B609-DA40-B7AA-AA545B425EFA}" presName="childrenComposite" presStyleCnt="0"/>
      <dgm:spPr/>
    </dgm:pt>
    <dgm:pt modelId="{8B30EA7F-D4AF-0A4A-AD5F-17CB95097222}" type="pres">
      <dgm:prSet presAssocID="{6E00126A-B609-DA40-B7AA-AA545B425EFA}" presName="dummyMaxCanvas_ChildArea" presStyleCnt="0"/>
      <dgm:spPr/>
    </dgm:pt>
    <dgm:pt modelId="{4EA0EB37-7685-8448-89B9-AAC27227EED8}" type="pres">
      <dgm:prSet presAssocID="{6E00126A-B609-DA40-B7AA-AA545B425EFA}" presName="fulcrum" presStyleLbl="alignAccFollowNode1" presStyleIdx="2" presStyleCnt="4"/>
      <dgm:spPr/>
    </dgm:pt>
    <dgm:pt modelId="{F42540D4-F17F-3F4B-BBB7-6DCF9FE5F930}" type="pres">
      <dgm:prSet presAssocID="{6E00126A-B609-DA40-B7AA-AA545B425EFA}" presName="balance_34" presStyleLbl="alignAccFollowNode1" presStyleIdx="3" presStyleCnt="4">
        <dgm:presLayoutVars>
          <dgm:bulletEnabled val="1"/>
        </dgm:presLayoutVars>
      </dgm:prSet>
      <dgm:spPr/>
    </dgm:pt>
    <dgm:pt modelId="{30B6FC2E-A1C7-CE4C-A95A-5A5DE2AC2B29}" type="pres">
      <dgm:prSet presAssocID="{6E00126A-B609-DA40-B7AA-AA545B425EFA}" presName="right_34_1" presStyleLbl="node1" presStyleIdx="0" presStyleCnt="7">
        <dgm:presLayoutVars>
          <dgm:bulletEnabled val="1"/>
        </dgm:presLayoutVars>
      </dgm:prSet>
      <dgm:spPr/>
    </dgm:pt>
    <dgm:pt modelId="{5BF250AD-DD4F-324E-88B9-A8E85638F691}" type="pres">
      <dgm:prSet presAssocID="{6E00126A-B609-DA40-B7AA-AA545B425EFA}" presName="right_34_2" presStyleLbl="node1" presStyleIdx="1" presStyleCnt="7">
        <dgm:presLayoutVars>
          <dgm:bulletEnabled val="1"/>
        </dgm:presLayoutVars>
      </dgm:prSet>
      <dgm:spPr/>
    </dgm:pt>
    <dgm:pt modelId="{A2567EB0-A67B-AC4D-A929-31EAA593B3A2}" type="pres">
      <dgm:prSet presAssocID="{6E00126A-B609-DA40-B7AA-AA545B425EFA}" presName="right_34_3" presStyleLbl="node1" presStyleIdx="2" presStyleCnt="7">
        <dgm:presLayoutVars>
          <dgm:bulletEnabled val="1"/>
        </dgm:presLayoutVars>
      </dgm:prSet>
      <dgm:spPr/>
    </dgm:pt>
    <dgm:pt modelId="{C52B9CFD-52B5-1C4D-8C71-00658A204EA2}" type="pres">
      <dgm:prSet presAssocID="{6E00126A-B609-DA40-B7AA-AA545B425EFA}" presName="right_34_4" presStyleLbl="node1" presStyleIdx="3" presStyleCnt="7">
        <dgm:presLayoutVars>
          <dgm:bulletEnabled val="1"/>
        </dgm:presLayoutVars>
      </dgm:prSet>
      <dgm:spPr/>
    </dgm:pt>
    <dgm:pt modelId="{15477BB5-194B-AC4F-89A5-A51B440343C3}" type="pres">
      <dgm:prSet presAssocID="{6E00126A-B609-DA40-B7AA-AA545B425EFA}" presName="left_34_1" presStyleLbl="node1" presStyleIdx="4" presStyleCnt="7">
        <dgm:presLayoutVars>
          <dgm:bulletEnabled val="1"/>
        </dgm:presLayoutVars>
      </dgm:prSet>
      <dgm:spPr/>
    </dgm:pt>
    <dgm:pt modelId="{E6EE842C-576E-5443-A0A1-B3F35ACE0B72}" type="pres">
      <dgm:prSet presAssocID="{6E00126A-B609-DA40-B7AA-AA545B425EFA}" presName="left_34_2" presStyleLbl="node1" presStyleIdx="5" presStyleCnt="7">
        <dgm:presLayoutVars>
          <dgm:bulletEnabled val="1"/>
        </dgm:presLayoutVars>
      </dgm:prSet>
      <dgm:spPr/>
    </dgm:pt>
    <dgm:pt modelId="{3E27363C-CA06-D34F-99A9-02A544EB2A3A}" type="pres">
      <dgm:prSet presAssocID="{6E00126A-B609-DA40-B7AA-AA545B425EFA}" presName="left_34_3" presStyleLbl="node1" presStyleIdx="6" presStyleCnt="7">
        <dgm:presLayoutVars>
          <dgm:bulletEnabled val="1"/>
        </dgm:presLayoutVars>
      </dgm:prSet>
      <dgm:spPr/>
    </dgm:pt>
  </dgm:ptLst>
  <dgm:cxnLst>
    <dgm:cxn modelId="{9D39F40E-D2DB-9F47-9037-AFA89D4F93F9}" type="presOf" srcId="{F5DE9B87-6805-F747-9AA8-BDA5760EA285}" destId="{C52B9CFD-52B5-1C4D-8C71-00658A204EA2}" srcOrd="0" destOrd="0" presId="urn:microsoft.com/office/officeart/2005/8/layout/balance1"/>
    <dgm:cxn modelId="{6D703E25-9D45-C241-9E8F-10EC95DD63A5}" type="presOf" srcId="{E994C94E-A760-BF4F-9EA7-5D8DD11A722A}" destId="{15477BB5-194B-AC4F-89A5-A51B440343C3}" srcOrd="0" destOrd="0" presId="urn:microsoft.com/office/officeart/2005/8/layout/balance1"/>
    <dgm:cxn modelId="{03D20A26-52EB-0346-B757-8D19E3E6A444}" type="presOf" srcId="{E85B36EC-B3B8-A043-8E9A-572E42FC446C}" destId="{A2567EB0-A67B-AC4D-A929-31EAA593B3A2}" srcOrd="0" destOrd="0" presId="urn:microsoft.com/office/officeart/2005/8/layout/balance1"/>
    <dgm:cxn modelId="{5BA8F930-B257-DA4A-B0C9-D21897649440}" type="presOf" srcId="{699D9881-B177-B34D-AE09-BDAC6CAF5FF8}" destId="{E6EE842C-576E-5443-A0A1-B3F35ACE0B72}" srcOrd="0" destOrd="0" presId="urn:microsoft.com/office/officeart/2005/8/layout/balance1"/>
    <dgm:cxn modelId="{F315354D-1AD6-9848-B342-6E7C961A026B}" srcId="{6E00126A-B609-DA40-B7AA-AA545B425EFA}" destId="{E202E471-4808-F64B-8785-1A406D03AC4D}" srcOrd="0" destOrd="0" parTransId="{850BE827-2D57-2C46-83A0-3E181AAFC384}" sibTransId="{2CD6852C-57A6-524F-BDB3-9FC9B154F78F}"/>
    <dgm:cxn modelId="{BD82AD6E-8AFE-C44D-8882-E777A4030736}" srcId="{86ED7101-1416-704A-ADCB-A70C299DFE83}" destId="{E85B36EC-B3B8-A043-8E9A-572E42FC446C}" srcOrd="2" destOrd="0" parTransId="{99BC609D-9C57-FC46-AE37-EB23F5AD352A}" sibTransId="{00F72239-A47F-4C47-AC23-AE9CABF45DA9}"/>
    <dgm:cxn modelId="{5FDF6E51-1E30-7147-BB6D-D590C665DFD4}" type="presOf" srcId="{5A98089B-F5CF-1C46-87EB-066907F68EBD}" destId="{30B6FC2E-A1C7-CE4C-A95A-5A5DE2AC2B29}" srcOrd="0" destOrd="0" presId="urn:microsoft.com/office/officeart/2005/8/layout/balance1"/>
    <dgm:cxn modelId="{50B45B8F-A035-C143-B1B8-1895E1C2595D}" type="presOf" srcId="{9DE49C49-5008-FB4D-8519-88A7279C2B21}" destId="{5BF250AD-DD4F-324E-88B9-A8E85638F691}" srcOrd="0" destOrd="0" presId="urn:microsoft.com/office/officeart/2005/8/layout/balance1"/>
    <dgm:cxn modelId="{D0632B9A-EDB3-524D-859C-291CB3E7D026}" srcId="{E202E471-4808-F64B-8785-1A406D03AC4D}" destId="{E994C94E-A760-BF4F-9EA7-5D8DD11A722A}" srcOrd="0" destOrd="0" parTransId="{D770C7C1-1BD9-6246-8CF7-897E7AB3F054}" sibTransId="{D2D37EBE-A6EF-2D4A-BDAB-63D5EB0F6E82}"/>
    <dgm:cxn modelId="{50EB3D9C-5C25-7848-BD60-91DB925CA762}" srcId="{86ED7101-1416-704A-ADCB-A70C299DFE83}" destId="{9DE49C49-5008-FB4D-8519-88A7279C2B21}" srcOrd="1" destOrd="0" parTransId="{194E3399-6B40-3F49-B419-223C83691930}" sibTransId="{177445EF-93E1-4847-A591-E303292DBA2B}"/>
    <dgm:cxn modelId="{759527A1-5DEF-174D-A4BA-10CCB4133024}" type="presOf" srcId="{E202E471-4808-F64B-8785-1A406D03AC4D}" destId="{C38B4AE5-1027-B445-BB9C-4F0979150195}" srcOrd="0" destOrd="0" presId="urn:microsoft.com/office/officeart/2005/8/layout/balance1"/>
    <dgm:cxn modelId="{0C6ACFA4-29D9-4A42-A4C8-A729BAAD5F31}" srcId="{E202E471-4808-F64B-8785-1A406D03AC4D}" destId="{302D0020-6FB6-4442-A68F-1652BE6A8B2F}" srcOrd="2" destOrd="0" parTransId="{1069A442-5BB9-B848-8DC1-402430D6013A}" sibTransId="{D4DB89DD-20B8-9544-B382-9263D1B54CC8}"/>
    <dgm:cxn modelId="{38C407AD-31AF-484C-8440-7EB6CB5DB6F1}" type="presOf" srcId="{302D0020-6FB6-4442-A68F-1652BE6A8B2F}" destId="{3E27363C-CA06-D34F-99A9-02A544EB2A3A}" srcOrd="0" destOrd="0" presId="urn:microsoft.com/office/officeart/2005/8/layout/balance1"/>
    <dgm:cxn modelId="{0C409EB3-56F3-9E40-8B5E-B4732D16D015}" srcId="{E202E471-4808-F64B-8785-1A406D03AC4D}" destId="{699D9881-B177-B34D-AE09-BDAC6CAF5FF8}" srcOrd="1" destOrd="0" parTransId="{C2A8EAE0-175A-E348-A396-B64B7F7C51DF}" sibTransId="{E60DDC9E-2AAC-CA42-866C-056DADB5FDC6}"/>
    <dgm:cxn modelId="{E92B81B4-CAE3-2E44-9497-F511CF82079A}" srcId="{6E00126A-B609-DA40-B7AA-AA545B425EFA}" destId="{86ED7101-1416-704A-ADCB-A70C299DFE83}" srcOrd="1" destOrd="0" parTransId="{DDFC4C74-2AB9-6649-8FDF-546BC7C34695}" sibTransId="{3F52AD4F-1DC0-3B44-B3F2-0F8C7CFA4317}"/>
    <dgm:cxn modelId="{E4D6D7BA-3B2D-0448-8BDD-DCBF318C6046}" type="presOf" srcId="{86ED7101-1416-704A-ADCB-A70C299DFE83}" destId="{523FE1CB-7297-D24A-8E55-1B137D8EB85B}" srcOrd="0" destOrd="0" presId="urn:microsoft.com/office/officeart/2005/8/layout/balance1"/>
    <dgm:cxn modelId="{650517E8-F771-174F-9FD5-4B6B51D9238C}" srcId="{86ED7101-1416-704A-ADCB-A70C299DFE83}" destId="{5A98089B-F5CF-1C46-87EB-066907F68EBD}" srcOrd="0" destOrd="0" parTransId="{A9FB0990-7AF9-584B-8B6C-AF27999BBA98}" sibTransId="{30FD3788-E2F3-7140-8D80-EAC507BB1769}"/>
    <dgm:cxn modelId="{ADE0B4EC-5511-8D43-B4F2-8188C3C9140E}" srcId="{86ED7101-1416-704A-ADCB-A70C299DFE83}" destId="{F5DE9B87-6805-F747-9AA8-BDA5760EA285}" srcOrd="3" destOrd="0" parTransId="{A845A78D-CFA5-1A42-B6D8-30C7DA907FC8}" sibTransId="{75979AFC-0AAE-5B42-BCBD-4F75474A741E}"/>
    <dgm:cxn modelId="{D5C3DBED-91F0-C24F-A231-2513439F1C8B}" type="presOf" srcId="{6E00126A-B609-DA40-B7AA-AA545B425EFA}" destId="{01963BB0-C8DE-0A40-B7B0-77992A96F786}" srcOrd="0" destOrd="0" presId="urn:microsoft.com/office/officeart/2005/8/layout/balance1"/>
    <dgm:cxn modelId="{99B4FF0B-848D-614B-AE3B-371F272F0F48}" type="presParOf" srcId="{01963BB0-C8DE-0A40-B7B0-77992A96F786}" destId="{5705A75E-A4B6-4B4B-AED4-E4E752AEF569}" srcOrd="0" destOrd="0" presId="urn:microsoft.com/office/officeart/2005/8/layout/balance1"/>
    <dgm:cxn modelId="{51BD9EB6-FE2C-0C4A-B98A-958839498B7C}" type="presParOf" srcId="{01963BB0-C8DE-0A40-B7B0-77992A96F786}" destId="{60BDB793-9D6E-6D44-B094-E9A6022CB3E2}" srcOrd="1" destOrd="0" presId="urn:microsoft.com/office/officeart/2005/8/layout/balance1"/>
    <dgm:cxn modelId="{E81E5603-861B-3940-BA69-812C5CF2421B}" type="presParOf" srcId="{60BDB793-9D6E-6D44-B094-E9A6022CB3E2}" destId="{C38B4AE5-1027-B445-BB9C-4F0979150195}" srcOrd="0" destOrd="0" presId="urn:microsoft.com/office/officeart/2005/8/layout/balance1"/>
    <dgm:cxn modelId="{210C253B-C917-0C4F-987A-0091AABFBBE4}" type="presParOf" srcId="{60BDB793-9D6E-6D44-B094-E9A6022CB3E2}" destId="{523FE1CB-7297-D24A-8E55-1B137D8EB85B}" srcOrd="1" destOrd="0" presId="urn:microsoft.com/office/officeart/2005/8/layout/balance1"/>
    <dgm:cxn modelId="{AF6D3F60-678D-1A41-9362-02DAE4469EF8}" type="presParOf" srcId="{01963BB0-C8DE-0A40-B7B0-77992A96F786}" destId="{17EA4E1F-EE0A-6843-9647-94AE727DB1A8}" srcOrd="2" destOrd="0" presId="urn:microsoft.com/office/officeart/2005/8/layout/balance1"/>
    <dgm:cxn modelId="{6CE91F87-994A-1D45-B18A-2F54F180F270}" type="presParOf" srcId="{17EA4E1F-EE0A-6843-9647-94AE727DB1A8}" destId="{8B30EA7F-D4AF-0A4A-AD5F-17CB95097222}" srcOrd="0" destOrd="0" presId="urn:microsoft.com/office/officeart/2005/8/layout/balance1"/>
    <dgm:cxn modelId="{39F0DDA3-46D2-0748-BEF0-F07653AC4F1B}" type="presParOf" srcId="{17EA4E1F-EE0A-6843-9647-94AE727DB1A8}" destId="{4EA0EB37-7685-8448-89B9-AAC27227EED8}" srcOrd="1" destOrd="0" presId="urn:microsoft.com/office/officeart/2005/8/layout/balance1"/>
    <dgm:cxn modelId="{E4288229-9213-1B48-93A6-270339EA1FD3}" type="presParOf" srcId="{17EA4E1F-EE0A-6843-9647-94AE727DB1A8}" destId="{F42540D4-F17F-3F4B-BBB7-6DCF9FE5F930}" srcOrd="2" destOrd="0" presId="urn:microsoft.com/office/officeart/2005/8/layout/balance1"/>
    <dgm:cxn modelId="{E4881E73-3F87-E846-B916-46511A7C1ED9}" type="presParOf" srcId="{17EA4E1F-EE0A-6843-9647-94AE727DB1A8}" destId="{30B6FC2E-A1C7-CE4C-A95A-5A5DE2AC2B29}" srcOrd="3" destOrd="0" presId="urn:microsoft.com/office/officeart/2005/8/layout/balance1"/>
    <dgm:cxn modelId="{8E1F3B0F-B8AB-334D-AC2F-44A968204277}" type="presParOf" srcId="{17EA4E1F-EE0A-6843-9647-94AE727DB1A8}" destId="{5BF250AD-DD4F-324E-88B9-A8E85638F691}" srcOrd="4" destOrd="0" presId="urn:microsoft.com/office/officeart/2005/8/layout/balance1"/>
    <dgm:cxn modelId="{39832454-034A-BE45-9859-03526F9F0933}" type="presParOf" srcId="{17EA4E1F-EE0A-6843-9647-94AE727DB1A8}" destId="{A2567EB0-A67B-AC4D-A929-31EAA593B3A2}" srcOrd="5" destOrd="0" presId="urn:microsoft.com/office/officeart/2005/8/layout/balance1"/>
    <dgm:cxn modelId="{D0E3F97E-A06B-4F4F-92B9-DFD7DD0ED8CF}" type="presParOf" srcId="{17EA4E1F-EE0A-6843-9647-94AE727DB1A8}" destId="{C52B9CFD-52B5-1C4D-8C71-00658A204EA2}" srcOrd="6" destOrd="0" presId="urn:microsoft.com/office/officeart/2005/8/layout/balance1"/>
    <dgm:cxn modelId="{FA662540-47FF-B944-9CD1-B3806108E436}" type="presParOf" srcId="{17EA4E1F-EE0A-6843-9647-94AE727DB1A8}" destId="{15477BB5-194B-AC4F-89A5-A51B440343C3}" srcOrd="7" destOrd="0" presId="urn:microsoft.com/office/officeart/2005/8/layout/balance1"/>
    <dgm:cxn modelId="{73CAACA9-F936-614B-BF09-B6B8C7BD400B}" type="presParOf" srcId="{17EA4E1F-EE0A-6843-9647-94AE727DB1A8}" destId="{E6EE842C-576E-5443-A0A1-B3F35ACE0B72}" srcOrd="8" destOrd="0" presId="urn:microsoft.com/office/officeart/2005/8/layout/balance1"/>
    <dgm:cxn modelId="{71BE526A-C3CE-BA4E-9615-BDBCA91FC4B3}" type="presParOf" srcId="{17EA4E1F-EE0A-6843-9647-94AE727DB1A8}" destId="{3E27363C-CA06-D34F-99A9-02A544EB2A3A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DA41D6-811F-8E41-B844-3D278F1770F2}" type="doc">
      <dgm:prSet loTypeId="urn:microsoft.com/office/officeart/2005/8/layout/equation2" loCatId="" qsTypeId="urn:microsoft.com/office/officeart/2005/8/quickstyle/simple1" qsCatId="simple" csTypeId="urn:microsoft.com/office/officeart/2005/8/colors/accent1_2" csCatId="accent1" phldr="1"/>
      <dgm:spPr/>
    </dgm:pt>
    <dgm:pt modelId="{C530DB9A-D079-E94B-9A5C-EC4BE8E5FEAD}">
      <dgm:prSet phldrT="[Текст]"/>
      <dgm:spPr/>
      <dgm:t>
        <a:bodyPr/>
        <a:lstStyle/>
        <a:p>
          <a:r>
            <a:rPr lang="ru-RU" b="1" dirty="0">
              <a:solidFill>
                <a:schemeClr val="tx1">
                  <a:lumMod val="50000"/>
                </a:schemeClr>
              </a:solidFill>
            </a:rPr>
            <a:t>Выручка</a:t>
          </a:r>
        </a:p>
      </dgm:t>
    </dgm:pt>
    <dgm:pt modelId="{63E787A3-C48B-A441-A5DC-2C6D39EADCF2}" type="parTrans" cxnId="{3F4F2B46-28C8-F846-82EA-13F238926D74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FB8E8E45-E46A-324A-88A3-39A540019B47}" type="sibTrans" cxnId="{3F4F2B46-28C8-F846-82EA-13F238926D74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0ADFA6C9-CC3A-0447-8D1B-99FA682A69A1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>
                  <a:lumMod val="50000"/>
                </a:schemeClr>
              </a:solidFill>
            </a:rPr>
            <a:t>-Издержки</a:t>
          </a:r>
        </a:p>
      </dgm:t>
    </dgm:pt>
    <dgm:pt modelId="{641A1CD0-D36A-9342-AB31-4791BCB95D78}" type="parTrans" cxnId="{6649C833-7B88-664D-B78C-2ECEB7F25416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031B79CD-4CFB-E644-A4AF-DD3B66627123}" type="sibTrans" cxnId="{6649C833-7B88-664D-B78C-2ECEB7F25416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147D9038-3999-9F4A-BFA4-CC12249DEDAD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tx1">
                  <a:lumMod val="50000"/>
                </a:schemeClr>
              </a:solidFill>
            </a:rPr>
            <a:t>Прибыль = 864 500 руб. </a:t>
          </a:r>
        </a:p>
      </dgm:t>
    </dgm:pt>
    <dgm:pt modelId="{ED12B60A-E21C-2743-8922-F2E28FB169DC}" type="parTrans" cxnId="{DFCEFD49-528B-2846-8AB0-49EBE8C32D15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29D59026-028B-EB47-8791-9FC25BEDE3BF}" type="sibTrans" cxnId="{DFCEFD49-528B-2846-8AB0-49EBE8C32D15}">
      <dgm:prSet/>
      <dgm:spPr/>
      <dgm:t>
        <a:bodyPr/>
        <a:lstStyle/>
        <a:p>
          <a:endParaRPr lang="ru-RU" b="1">
            <a:solidFill>
              <a:schemeClr val="tx1">
                <a:lumMod val="50000"/>
              </a:schemeClr>
            </a:solidFill>
          </a:endParaRPr>
        </a:p>
      </dgm:t>
    </dgm:pt>
    <dgm:pt modelId="{E9514170-4683-F844-920E-3E88BED27236}" type="pres">
      <dgm:prSet presAssocID="{43DA41D6-811F-8E41-B844-3D278F1770F2}" presName="Name0" presStyleCnt="0">
        <dgm:presLayoutVars>
          <dgm:dir/>
          <dgm:resizeHandles val="exact"/>
        </dgm:presLayoutVars>
      </dgm:prSet>
      <dgm:spPr/>
    </dgm:pt>
    <dgm:pt modelId="{0FD8203F-53F6-8140-A45E-7617C91721E3}" type="pres">
      <dgm:prSet presAssocID="{43DA41D6-811F-8E41-B844-3D278F1770F2}" presName="vNodes" presStyleCnt="0"/>
      <dgm:spPr/>
    </dgm:pt>
    <dgm:pt modelId="{900777AE-AC1D-3E41-941D-DF1FC3CDDA27}" type="pres">
      <dgm:prSet presAssocID="{C530DB9A-D079-E94B-9A5C-EC4BE8E5FEAD}" presName="node" presStyleLbl="node1" presStyleIdx="0" presStyleCnt="3">
        <dgm:presLayoutVars>
          <dgm:bulletEnabled val="1"/>
        </dgm:presLayoutVars>
      </dgm:prSet>
      <dgm:spPr/>
    </dgm:pt>
    <dgm:pt modelId="{50C69CF9-81DC-DC45-AB8F-FA1D3F69B1E5}" type="pres">
      <dgm:prSet presAssocID="{FB8E8E45-E46A-324A-88A3-39A540019B47}" presName="spacerT" presStyleCnt="0"/>
      <dgm:spPr/>
    </dgm:pt>
    <dgm:pt modelId="{CFA59C30-8FC3-E34A-B439-3DC0F2345E1C}" type="pres">
      <dgm:prSet presAssocID="{FB8E8E45-E46A-324A-88A3-39A540019B47}" presName="sibTrans" presStyleLbl="sibTrans2D1" presStyleIdx="0" presStyleCnt="2"/>
      <dgm:spPr/>
    </dgm:pt>
    <dgm:pt modelId="{8AF94832-3ABC-C04B-8F2F-40E69F06BC7C}" type="pres">
      <dgm:prSet presAssocID="{FB8E8E45-E46A-324A-88A3-39A540019B47}" presName="spacerB" presStyleCnt="0"/>
      <dgm:spPr/>
    </dgm:pt>
    <dgm:pt modelId="{6F648304-47D4-5449-9B91-35CACD094274}" type="pres">
      <dgm:prSet presAssocID="{0ADFA6C9-CC3A-0447-8D1B-99FA682A69A1}" presName="node" presStyleLbl="node1" presStyleIdx="1" presStyleCnt="3">
        <dgm:presLayoutVars>
          <dgm:bulletEnabled val="1"/>
        </dgm:presLayoutVars>
      </dgm:prSet>
      <dgm:spPr/>
    </dgm:pt>
    <dgm:pt modelId="{71C47C93-4526-2D48-BB71-1D72F409410E}" type="pres">
      <dgm:prSet presAssocID="{43DA41D6-811F-8E41-B844-3D278F1770F2}" presName="sibTransLast" presStyleLbl="sibTrans2D1" presStyleIdx="1" presStyleCnt="2"/>
      <dgm:spPr/>
    </dgm:pt>
    <dgm:pt modelId="{75FAA09C-DB33-2240-99E9-0643F4F80D62}" type="pres">
      <dgm:prSet presAssocID="{43DA41D6-811F-8E41-B844-3D278F1770F2}" presName="connectorText" presStyleLbl="sibTrans2D1" presStyleIdx="1" presStyleCnt="2"/>
      <dgm:spPr/>
    </dgm:pt>
    <dgm:pt modelId="{9B9DD170-BF90-7D49-8570-4D0D06BD9637}" type="pres">
      <dgm:prSet presAssocID="{43DA41D6-811F-8E41-B844-3D278F1770F2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982D1B30-DB33-0F42-8A5E-369A7C96836E}" type="presOf" srcId="{031B79CD-4CFB-E644-A4AF-DD3B66627123}" destId="{75FAA09C-DB33-2240-99E9-0643F4F80D62}" srcOrd="1" destOrd="0" presId="urn:microsoft.com/office/officeart/2005/8/layout/equation2"/>
    <dgm:cxn modelId="{6649C833-7B88-664D-B78C-2ECEB7F25416}" srcId="{43DA41D6-811F-8E41-B844-3D278F1770F2}" destId="{0ADFA6C9-CC3A-0447-8D1B-99FA682A69A1}" srcOrd="1" destOrd="0" parTransId="{641A1CD0-D36A-9342-AB31-4791BCB95D78}" sibTransId="{031B79CD-4CFB-E644-A4AF-DD3B66627123}"/>
    <dgm:cxn modelId="{3F4F2B46-28C8-F846-82EA-13F238926D74}" srcId="{43DA41D6-811F-8E41-B844-3D278F1770F2}" destId="{C530DB9A-D079-E94B-9A5C-EC4BE8E5FEAD}" srcOrd="0" destOrd="0" parTransId="{63E787A3-C48B-A441-A5DC-2C6D39EADCF2}" sibTransId="{FB8E8E45-E46A-324A-88A3-39A540019B47}"/>
    <dgm:cxn modelId="{DFCEFD49-528B-2846-8AB0-49EBE8C32D15}" srcId="{43DA41D6-811F-8E41-B844-3D278F1770F2}" destId="{147D9038-3999-9F4A-BFA4-CC12249DEDAD}" srcOrd="2" destOrd="0" parTransId="{ED12B60A-E21C-2743-8922-F2E28FB169DC}" sibTransId="{29D59026-028B-EB47-8791-9FC25BEDE3BF}"/>
    <dgm:cxn modelId="{EB5A2054-648D-8D41-890C-BD14C2AD3EEA}" type="presOf" srcId="{0ADFA6C9-CC3A-0447-8D1B-99FA682A69A1}" destId="{6F648304-47D4-5449-9B91-35CACD094274}" srcOrd="0" destOrd="0" presId="urn:microsoft.com/office/officeart/2005/8/layout/equation2"/>
    <dgm:cxn modelId="{54998E83-135A-1F46-AC9E-B9A0C518E146}" type="presOf" srcId="{147D9038-3999-9F4A-BFA4-CC12249DEDAD}" destId="{9B9DD170-BF90-7D49-8570-4D0D06BD9637}" srcOrd="0" destOrd="0" presId="urn:microsoft.com/office/officeart/2005/8/layout/equation2"/>
    <dgm:cxn modelId="{4098248D-B5B5-204C-847B-C33BC1422664}" type="presOf" srcId="{43DA41D6-811F-8E41-B844-3D278F1770F2}" destId="{E9514170-4683-F844-920E-3E88BED27236}" srcOrd="0" destOrd="0" presId="urn:microsoft.com/office/officeart/2005/8/layout/equation2"/>
    <dgm:cxn modelId="{16866DA8-B4D4-B34F-B6D7-56CAC3383C70}" type="presOf" srcId="{C530DB9A-D079-E94B-9A5C-EC4BE8E5FEAD}" destId="{900777AE-AC1D-3E41-941D-DF1FC3CDDA27}" srcOrd="0" destOrd="0" presId="urn:microsoft.com/office/officeart/2005/8/layout/equation2"/>
    <dgm:cxn modelId="{7C6482C4-C44E-BE44-A8A8-B1D2A428676A}" type="presOf" srcId="{031B79CD-4CFB-E644-A4AF-DD3B66627123}" destId="{71C47C93-4526-2D48-BB71-1D72F409410E}" srcOrd="0" destOrd="0" presId="urn:microsoft.com/office/officeart/2005/8/layout/equation2"/>
    <dgm:cxn modelId="{0D65B2E0-486E-B14D-AD4F-A0E931861E69}" type="presOf" srcId="{FB8E8E45-E46A-324A-88A3-39A540019B47}" destId="{CFA59C30-8FC3-E34A-B439-3DC0F2345E1C}" srcOrd="0" destOrd="0" presId="urn:microsoft.com/office/officeart/2005/8/layout/equation2"/>
    <dgm:cxn modelId="{F42E0814-312F-D14F-9BAC-3AF24BE65DBC}" type="presParOf" srcId="{E9514170-4683-F844-920E-3E88BED27236}" destId="{0FD8203F-53F6-8140-A45E-7617C91721E3}" srcOrd="0" destOrd="0" presId="urn:microsoft.com/office/officeart/2005/8/layout/equation2"/>
    <dgm:cxn modelId="{C2347045-515B-184F-99F5-E4C3F373F939}" type="presParOf" srcId="{0FD8203F-53F6-8140-A45E-7617C91721E3}" destId="{900777AE-AC1D-3E41-941D-DF1FC3CDDA27}" srcOrd="0" destOrd="0" presId="urn:microsoft.com/office/officeart/2005/8/layout/equation2"/>
    <dgm:cxn modelId="{1F99628A-0DB8-3F42-A50B-F065E5370C1D}" type="presParOf" srcId="{0FD8203F-53F6-8140-A45E-7617C91721E3}" destId="{50C69CF9-81DC-DC45-AB8F-FA1D3F69B1E5}" srcOrd="1" destOrd="0" presId="urn:microsoft.com/office/officeart/2005/8/layout/equation2"/>
    <dgm:cxn modelId="{A9F952B1-0CB1-3045-8289-DAF5B13D3EC3}" type="presParOf" srcId="{0FD8203F-53F6-8140-A45E-7617C91721E3}" destId="{CFA59C30-8FC3-E34A-B439-3DC0F2345E1C}" srcOrd="2" destOrd="0" presId="urn:microsoft.com/office/officeart/2005/8/layout/equation2"/>
    <dgm:cxn modelId="{EB072369-3062-B541-BD48-409C28F28121}" type="presParOf" srcId="{0FD8203F-53F6-8140-A45E-7617C91721E3}" destId="{8AF94832-3ABC-C04B-8F2F-40E69F06BC7C}" srcOrd="3" destOrd="0" presId="urn:microsoft.com/office/officeart/2005/8/layout/equation2"/>
    <dgm:cxn modelId="{1568F710-1F67-CF4B-9977-8F2DECE55752}" type="presParOf" srcId="{0FD8203F-53F6-8140-A45E-7617C91721E3}" destId="{6F648304-47D4-5449-9B91-35CACD094274}" srcOrd="4" destOrd="0" presId="urn:microsoft.com/office/officeart/2005/8/layout/equation2"/>
    <dgm:cxn modelId="{3E94E333-773E-0D40-A660-CD47E109FDD3}" type="presParOf" srcId="{E9514170-4683-F844-920E-3E88BED27236}" destId="{71C47C93-4526-2D48-BB71-1D72F409410E}" srcOrd="1" destOrd="0" presId="urn:microsoft.com/office/officeart/2005/8/layout/equation2"/>
    <dgm:cxn modelId="{B6EAA50D-5603-F949-920B-EDC83F6E9670}" type="presParOf" srcId="{71C47C93-4526-2D48-BB71-1D72F409410E}" destId="{75FAA09C-DB33-2240-99E9-0643F4F80D62}" srcOrd="0" destOrd="0" presId="urn:microsoft.com/office/officeart/2005/8/layout/equation2"/>
    <dgm:cxn modelId="{A783CCDC-D9A6-B24C-BD3B-D92C3815A8AA}" type="presParOf" srcId="{E9514170-4683-F844-920E-3E88BED27236}" destId="{9B9DD170-BF90-7D49-8570-4D0D06BD9637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B4AE5-1027-B445-BB9C-4F0979150195}">
      <dsp:nvSpPr>
        <dsp:cNvPr id="0" name=""/>
        <dsp:cNvSpPr/>
      </dsp:nvSpPr>
      <dsp:spPr>
        <a:xfrm>
          <a:off x="2222813" y="0"/>
          <a:ext cx="1296324" cy="7201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>
                  <a:lumMod val="50000"/>
                </a:schemeClr>
              </a:solidFill>
            </a:rPr>
            <a:t>Издержки</a:t>
          </a:r>
        </a:p>
      </dsp:txBody>
      <dsp:txXfrm>
        <a:off x="2243906" y="21093"/>
        <a:ext cx="1254138" cy="677994"/>
      </dsp:txXfrm>
    </dsp:sp>
    <dsp:sp modelId="{523FE1CB-7297-D24A-8E55-1B137D8EB85B}">
      <dsp:nvSpPr>
        <dsp:cNvPr id="0" name=""/>
        <dsp:cNvSpPr/>
      </dsp:nvSpPr>
      <dsp:spPr>
        <a:xfrm>
          <a:off x="4095281" y="0"/>
          <a:ext cx="1296324" cy="7201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>
                  <a:lumMod val="50000"/>
                </a:schemeClr>
              </a:solidFill>
            </a:rPr>
            <a:t>Выручка</a:t>
          </a:r>
        </a:p>
      </dsp:txBody>
      <dsp:txXfrm>
        <a:off x="4116374" y="21093"/>
        <a:ext cx="1254138" cy="677994"/>
      </dsp:txXfrm>
    </dsp:sp>
    <dsp:sp modelId="{4EA0EB37-7685-8448-89B9-AAC27227EED8}">
      <dsp:nvSpPr>
        <dsp:cNvPr id="0" name=""/>
        <dsp:cNvSpPr/>
      </dsp:nvSpPr>
      <dsp:spPr>
        <a:xfrm>
          <a:off x="3537141" y="3060765"/>
          <a:ext cx="540135" cy="540135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540D4-F17F-3F4B-BBB7-6DCF9FE5F930}">
      <dsp:nvSpPr>
        <dsp:cNvPr id="0" name=""/>
        <dsp:cNvSpPr/>
      </dsp:nvSpPr>
      <dsp:spPr>
        <a:xfrm rot="240000">
          <a:off x="2186309" y="2829311"/>
          <a:ext cx="3241799" cy="22668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B6FC2E-A1C7-CE4C-A95A-5A5DE2AC2B29}">
      <dsp:nvSpPr>
        <dsp:cNvPr id="0" name=""/>
        <dsp:cNvSpPr/>
      </dsp:nvSpPr>
      <dsp:spPr>
        <a:xfrm rot="240000">
          <a:off x="4136216" y="2420922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144 500 руб.</a:t>
          </a:r>
        </a:p>
      </dsp:txBody>
      <dsp:txXfrm>
        <a:off x="4157904" y="2442610"/>
        <a:ext cx="1243095" cy="400899"/>
      </dsp:txXfrm>
    </dsp:sp>
    <dsp:sp modelId="{5BF250AD-DD4F-324E-88B9-A8E85638F691}">
      <dsp:nvSpPr>
        <dsp:cNvPr id="0" name=""/>
        <dsp:cNvSpPr/>
      </dsp:nvSpPr>
      <dsp:spPr>
        <a:xfrm rot="240000">
          <a:off x="4172225" y="1945603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От "подписки"</a:t>
          </a:r>
        </a:p>
      </dsp:txBody>
      <dsp:txXfrm>
        <a:off x="4193913" y="1967291"/>
        <a:ext cx="1243095" cy="400899"/>
      </dsp:txXfrm>
    </dsp:sp>
    <dsp:sp modelId="{A2567EB0-A67B-AC4D-A929-31EAA593B3A2}">
      <dsp:nvSpPr>
        <dsp:cNvPr id="0" name=""/>
        <dsp:cNvSpPr/>
      </dsp:nvSpPr>
      <dsp:spPr>
        <a:xfrm rot="240000">
          <a:off x="4208234" y="1470285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1 000 000 руб.</a:t>
          </a:r>
        </a:p>
      </dsp:txBody>
      <dsp:txXfrm>
        <a:off x="4229922" y="1491973"/>
        <a:ext cx="1243095" cy="400899"/>
      </dsp:txXfrm>
    </dsp:sp>
    <dsp:sp modelId="{C52B9CFD-52B5-1C4D-8C71-00658A204EA2}">
      <dsp:nvSpPr>
        <dsp:cNvPr id="0" name=""/>
        <dsp:cNvSpPr/>
      </dsp:nvSpPr>
      <dsp:spPr>
        <a:xfrm rot="240000">
          <a:off x="4244243" y="994966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От Организаций</a:t>
          </a:r>
        </a:p>
      </dsp:txBody>
      <dsp:txXfrm>
        <a:off x="4265931" y="1016654"/>
        <a:ext cx="1243095" cy="400899"/>
      </dsp:txXfrm>
    </dsp:sp>
    <dsp:sp modelId="{15477BB5-194B-AC4F-89A5-A51B440343C3}">
      <dsp:nvSpPr>
        <dsp:cNvPr id="0" name=""/>
        <dsp:cNvSpPr/>
      </dsp:nvSpPr>
      <dsp:spPr>
        <a:xfrm rot="240000">
          <a:off x="2263748" y="2291290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Оплата труда 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120 000 руб.</a:t>
          </a:r>
        </a:p>
      </dsp:txBody>
      <dsp:txXfrm>
        <a:off x="2285436" y="2312978"/>
        <a:ext cx="1243095" cy="400899"/>
      </dsp:txXfrm>
    </dsp:sp>
    <dsp:sp modelId="{E6EE842C-576E-5443-A0A1-B3F35ACE0B72}">
      <dsp:nvSpPr>
        <dsp:cNvPr id="0" name=""/>
        <dsp:cNvSpPr/>
      </dsp:nvSpPr>
      <dsp:spPr>
        <a:xfrm rot="240000">
          <a:off x="2299757" y="1815971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160 000 руб.</a:t>
          </a:r>
        </a:p>
      </dsp:txBody>
      <dsp:txXfrm>
        <a:off x="2321445" y="1837659"/>
        <a:ext cx="1243095" cy="400899"/>
      </dsp:txXfrm>
    </dsp:sp>
    <dsp:sp modelId="{3E27363C-CA06-D34F-99A9-02A544EB2A3A}">
      <dsp:nvSpPr>
        <dsp:cNvPr id="0" name=""/>
        <dsp:cNvSpPr/>
      </dsp:nvSpPr>
      <dsp:spPr>
        <a:xfrm rot="240000">
          <a:off x="2335766" y="1340652"/>
          <a:ext cx="1286471" cy="444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50000"/>
                </a:schemeClr>
              </a:solidFill>
            </a:rPr>
            <a:t>Организация + производство</a:t>
          </a:r>
        </a:p>
      </dsp:txBody>
      <dsp:txXfrm>
        <a:off x="2357454" y="1362340"/>
        <a:ext cx="1243095" cy="4008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777AE-AC1D-3E41-941D-DF1FC3CDDA27}">
      <dsp:nvSpPr>
        <dsp:cNvPr id="0" name=""/>
        <dsp:cNvSpPr/>
      </dsp:nvSpPr>
      <dsp:spPr>
        <a:xfrm>
          <a:off x="500029" y="1073"/>
          <a:ext cx="1312264" cy="1312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tx1">
                  <a:lumMod val="50000"/>
                </a:schemeClr>
              </a:solidFill>
            </a:rPr>
            <a:t>Выручка</a:t>
          </a:r>
        </a:p>
      </dsp:txBody>
      <dsp:txXfrm>
        <a:off x="692206" y="193250"/>
        <a:ext cx="927910" cy="927910"/>
      </dsp:txXfrm>
    </dsp:sp>
    <dsp:sp modelId="{CFA59C30-8FC3-E34A-B439-3DC0F2345E1C}">
      <dsp:nvSpPr>
        <dsp:cNvPr id="0" name=""/>
        <dsp:cNvSpPr/>
      </dsp:nvSpPr>
      <dsp:spPr>
        <a:xfrm>
          <a:off x="775605" y="1419893"/>
          <a:ext cx="761113" cy="761113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>
            <a:solidFill>
              <a:schemeClr val="tx1">
                <a:lumMod val="50000"/>
              </a:schemeClr>
            </a:solidFill>
          </a:endParaRPr>
        </a:p>
      </dsp:txBody>
      <dsp:txXfrm>
        <a:off x="876491" y="1710943"/>
        <a:ext cx="559341" cy="179013"/>
      </dsp:txXfrm>
    </dsp:sp>
    <dsp:sp modelId="{6F648304-47D4-5449-9B91-35CACD094274}">
      <dsp:nvSpPr>
        <dsp:cNvPr id="0" name=""/>
        <dsp:cNvSpPr/>
      </dsp:nvSpPr>
      <dsp:spPr>
        <a:xfrm>
          <a:off x="500029" y="2287562"/>
          <a:ext cx="1312264" cy="1312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>
                  <a:lumMod val="50000"/>
                </a:schemeClr>
              </a:solidFill>
            </a:rPr>
            <a:t>-Издержки</a:t>
          </a:r>
        </a:p>
      </dsp:txBody>
      <dsp:txXfrm>
        <a:off x="692206" y="2479739"/>
        <a:ext cx="927910" cy="927910"/>
      </dsp:txXfrm>
    </dsp:sp>
    <dsp:sp modelId="{71C47C93-4526-2D48-BB71-1D72F409410E}">
      <dsp:nvSpPr>
        <dsp:cNvPr id="0" name=""/>
        <dsp:cNvSpPr/>
      </dsp:nvSpPr>
      <dsp:spPr>
        <a:xfrm>
          <a:off x="2009133" y="1556368"/>
          <a:ext cx="417300" cy="4881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>
            <a:solidFill>
              <a:schemeClr val="tx1">
                <a:lumMod val="50000"/>
              </a:schemeClr>
            </a:solidFill>
          </a:endParaRPr>
        </a:p>
      </dsp:txBody>
      <dsp:txXfrm>
        <a:off x="2009133" y="1654000"/>
        <a:ext cx="292110" cy="292898"/>
      </dsp:txXfrm>
    </dsp:sp>
    <dsp:sp modelId="{9B9DD170-BF90-7D49-8570-4D0D06BD9637}">
      <dsp:nvSpPr>
        <dsp:cNvPr id="0" name=""/>
        <dsp:cNvSpPr/>
      </dsp:nvSpPr>
      <dsp:spPr>
        <a:xfrm>
          <a:off x="2599652" y="488185"/>
          <a:ext cx="2624528" cy="26245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>
                  <a:lumMod val="50000"/>
                </a:schemeClr>
              </a:solidFill>
            </a:rPr>
            <a:t>Прибыль = 864 500 руб. </a:t>
          </a:r>
        </a:p>
      </dsp:txBody>
      <dsp:txXfrm>
        <a:off x="2984005" y="872538"/>
        <a:ext cx="1855822" cy="1855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998F0-C6F3-4298-AD0A-4142AD4E258F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628C9-7399-4AD1-ADEB-4CE90138F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8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1417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515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9c487f8d59_0_1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9c487f8d59_0_1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368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2600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716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309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951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9c487f8d59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9c487f8d59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36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021600" y="1496133"/>
            <a:ext cx="4702800" cy="17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866400" y="1496133"/>
            <a:ext cx="1952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Font typeface="Montserrat Light"/>
              <a:buNone/>
              <a:defRPr sz="16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021600" y="4316197"/>
            <a:ext cx="3185600" cy="7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 Condensed"/>
              <a:buNone/>
              <a:defRPr sz="3067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3921217" y="-16"/>
            <a:ext cx="0" cy="36716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" name="Google Shape;16;p3"/>
          <p:cNvGrpSpPr/>
          <p:nvPr/>
        </p:nvGrpSpPr>
        <p:grpSpPr>
          <a:xfrm flipH="1">
            <a:off x="1" y="3911633"/>
            <a:ext cx="2726391" cy="2946368"/>
            <a:chOff x="1384075" y="241450"/>
            <a:chExt cx="4822625" cy="5215425"/>
          </a:xfrm>
        </p:grpSpPr>
        <p:sp>
          <p:nvSpPr>
            <p:cNvPr id="17" name="Google Shape;17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" name="Google Shape;61;p3"/>
          <p:cNvGrpSpPr/>
          <p:nvPr/>
        </p:nvGrpSpPr>
        <p:grpSpPr>
          <a:xfrm flipH="1">
            <a:off x="9245454" y="-101599"/>
            <a:ext cx="3048137" cy="3860716"/>
            <a:chOff x="-26858" y="-227337"/>
            <a:chExt cx="2186403" cy="2757917"/>
          </a:xfrm>
        </p:grpSpPr>
        <p:sp>
          <p:nvSpPr>
            <p:cNvPr id="62" name="Google Shape;6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4940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ctrTitle"/>
          </p:nvPr>
        </p:nvSpPr>
        <p:spPr>
          <a:xfrm flipH="1">
            <a:off x="1027633" y="624600"/>
            <a:ext cx="59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04" name="Google Shape;104;p4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4"/>
          <p:cNvSpPr txBox="1">
            <a:spLocks noGrp="1"/>
          </p:cNvSpPr>
          <p:nvPr>
            <p:ph type="subTitle" idx="1"/>
          </p:nvPr>
        </p:nvSpPr>
        <p:spPr>
          <a:xfrm>
            <a:off x="1027600" y="1621567"/>
            <a:ext cx="10216800" cy="45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  <a:defRPr sz="1333"/>
            </a:lvl1pPr>
            <a:lvl2pPr lvl="1" rtl="0">
              <a:spcBef>
                <a:spcPts val="2133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spcBef>
                <a:spcPts val="2133"/>
              </a:spcBef>
              <a:spcAft>
                <a:spcPts val="0"/>
              </a:spcAft>
              <a:buSzPts val="1000"/>
              <a:buAutoNum type="romanLcPeriod"/>
              <a:defRPr sz="1333"/>
            </a:lvl3pPr>
            <a:lvl4pPr lvl="3" rtl="0">
              <a:spcBef>
                <a:spcPts val="2133"/>
              </a:spcBef>
              <a:spcAft>
                <a:spcPts val="0"/>
              </a:spcAft>
              <a:buSzPts val="1000"/>
              <a:buAutoNum type="arabicPeriod"/>
              <a:defRPr sz="1333"/>
            </a:lvl4pPr>
            <a:lvl5pPr lvl="4" rtl="0">
              <a:spcBef>
                <a:spcPts val="2133"/>
              </a:spcBef>
              <a:spcAft>
                <a:spcPts val="0"/>
              </a:spcAft>
              <a:buSzPts val="1000"/>
              <a:buAutoNum type="alphaLcPeriod"/>
              <a:defRPr sz="1333"/>
            </a:lvl5pPr>
            <a:lvl6pPr lvl="5" rtl="0">
              <a:spcBef>
                <a:spcPts val="2133"/>
              </a:spcBef>
              <a:spcAft>
                <a:spcPts val="0"/>
              </a:spcAft>
              <a:buSzPts val="1000"/>
              <a:buAutoNum type="romanLcPeriod"/>
              <a:defRPr sz="1333"/>
            </a:lvl6pPr>
            <a:lvl7pPr lvl="6" rtl="0">
              <a:spcBef>
                <a:spcPts val="2133"/>
              </a:spcBef>
              <a:spcAft>
                <a:spcPts val="0"/>
              </a:spcAft>
              <a:buSzPts val="1000"/>
              <a:buAutoNum type="arabicPeriod"/>
              <a:defRPr sz="1333"/>
            </a:lvl7pPr>
            <a:lvl8pPr lvl="7" rtl="0">
              <a:spcBef>
                <a:spcPts val="2133"/>
              </a:spcBef>
              <a:spcAft>
                <a:spcPts val="0"/>
              </a:spcAft>
              <a:buSzPts val="1000"/>
              <a:buAutoNum type="alphaLcPeriod"/>
              <a:defRPr sz="13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000"/>
              <a:buAutoNum type="romanLcPeriod"/>
              <a:defRPr sz="13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06" name="Google Shape;106;p4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07" name="Google Shape;107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8080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10794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31" name="Google Shape;131;p5"/>
          <p:cNvCxnSpPr/>
          <p:nvPr/>
        </p:nvCxnSpPr>
        <p:spPr>
          <a:xfrm>
            <a:off x="664033" y="-59600"/>
            <a:ext cx="0" cy="14732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5"/>
          <p:cNvSpPr txBox="1">
            <a:spLocks noGrp="1"/>
          </p:cNvSpPr>
          <p:nvPr>
            <p:ph type="subTitle" idx="1"/>
          </p:nvPr>
        </p:nvSpPr>
        <p:spPr>
          <a:xfrm>
            <a:off x="4374417" y="1395000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24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2"/>
          </p:nvPr>
        </p:nvSpPr>
        <p:spPr>
          <a:xfrm>
            <a:off x="4376933" y="2567268"/>
            <a:ext cx="6152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lvl="2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lvl="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lvl="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lvl="5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lvl="6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lvl="7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title" idx="3" hasCustomPrompt="1"/>
          </p:nvPr>
        </p:nvSpPr>
        <p:spPr>
          <a:xfrm>
            <a:off x="7538817" y="1395000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5" name="Google Shape;135;p5"/>
          <p:cNvSpPr txBox="1">
            <a:spLocks noGrp="1"/>
          </p:cNvSpPr>
          <p:nvPr>
            <p:ph type="subTitle" idx="4"/>
          </p:nvPr>
        </p:nvSpPr>
        <p:spPr>
          <a:xfrm>
            <a:off x="4374417" y="2182467"/>
            <a:ext cx="57912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subTitle" idx="5"/>
          </p:nvPr>
        </p:nvSpPr>
        <p:spPr>
          <a:xfrm>
            <a:off x="4374417" y="4004767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Barlow Condensed SemiBold"/>
              <a:buNone/>
              <a:defRPr sz="24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ubTitle" idx="6"/>
          </p:nvPr>
        </p:nvSpPr>
        <p:spPr>
          <a:xfrm>
            <a:off x="4376933" y="5177035"/>
            <a:ext cx="6152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lvl="2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lvl="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lvl="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lvl="5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lvl="6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lvl="7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title" idx="7" hasCustomPrompt="1"/>
          </p:nvPr>
        </p:nvSpPr>
        <p:spPr>
          <a:xfrm>
            <a:off x="7538817" y="4004767"/>
            <a:ext cx="262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8"/>
          </p:nvPr>
        </p:nvSpPr>
        <p:spPr>
          <a:xfrm>
            <a:off x="4374417" y="4792233"/>
            <a:ext cx="57912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Barlow Condensed Medium"/>
              <a:buNone/>
              <a:defRPr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40" name="Google Shape;140;p5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41" name="Google Shape;141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5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5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5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5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5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5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5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5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5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5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5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99771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>
            <a:spLocks noGrp="1"/>
          </p:cNvSpPr>
          <p:nvPr>
            <p:ph type="ctrTitle"/>
          </p:nvPr>
        </p:nvSpPr>
        <p:spPr>
          <a:xfrm>
            <a:off x="6096001" y="624600"/>
            <a:ext cx="5053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165" name="Google Shape;165;p6"/>
          <p:cNvCxnSpPr/>
          <p:nvPr/>
        </p:nvCxnSpPr>
        <p:spPr>
          <a:xfrm>
            <a:off x="11512900" y="-2139533"/>
            <a:ext cx="0" cy="3553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6" name="Google Shape;166;p6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167" name="Google Shape;167;p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6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6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6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6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6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6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6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48556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7140851" y="1921500"/>
            <a:ext cx="3926000" cy="131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subTitle" idx="1"/>
          </p:nvPr>
        </p:nvSpPr>
        <p:spPr>
          <a:xfrm>
            <a:off x="7140851" y="3436900"/>
            <a:ext cx="3926000" cy="14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cxnSp>
        <p:nvCxnSpPr>
          <p:cNvPr id="192" name="Google Shape;192;p7"/>
          <p:cNvCxnSpPr/>
          <p:nvPr/>
        </p:nvCxnSpPr>
        <p:spPr>
          <a:xfrm>
            <a:off x="7147967" y="3336800"/>
            <a:ext cx="50440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3" name="Google Shape;193;p7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194" name="Google Shape;194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78286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2492700" y="2274200"/>
            <a:ext cx="7206800" cy="23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218" name="Google Shape;218;p8"/>
          <p:cNvGrpSpPr/>
          <p:nvPr/>
        </p:nvGrpSpPr>
        <p:grpSpPr>
          <a:xfrm>
            <a:off x="9465601" y="3911633"/>
            <a:ext cx="2726391" cy="2946368"/>
            <a:chOff x="1384075" y="241450"/>
            <a:chExt cx="4822625" cy="5215425"/>
          </a:xfrm>
        </p:grpSpPr>
        <p:sp>
          <p:nvSpPr>
            <p:cNvPr id="219" name="Google Shape;219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3" name="Google Shape;263;p8"/>
          <p:cNvGrpSpPr/>
          <p:nvPr/>
        </p:nvGrpSpPr>
        <p:grpSpPr>
          <a:xfrm>
            <a:off x="-101599" y="-101599"/>
            <a:ext cx="3048137" cy="3860716"/>
            <a:chOff x="-26858" y="-227337"/>
            <a:chExt cx="2186403" cy="2757917"/>
          </a:xfrm>
        </p:grpSpPr>
        <p:sp>
          <p:nvSpPr>
            <p:cNvPr id="264" name="Google Shape;264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8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8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8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8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8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8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8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8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8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8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8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8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8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8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8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8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8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75509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0"/>
          <p:cNvGrpSpPr/>
          <p:nvPr/>
        </p:nvGrpSpPr>
        <p:grpSpPr>
          <a:xfrm>
            <a:off x="-8760" y="691690"/>
            <a:ext cx="3473309" cy="3009300"/>
            <a:chOff x="-8580" y="487809"/>
            <a:chExt cx="2894424" cy="2507193"/>
          </a:xfrm>
        </p:grpSpPr>
        <p:sp>
          <p:nvSpPr>
            <p:cNvPr id="345" name="Google Shape;345;p10"/>
            <p:cNvSpPr/>
            <p:nvPr/>
          </p:nvSpPr>
          <p:spPr>
            <a:xfrm rot="10800000">
              <a:off x="-8580" y="2159250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0"/>
            <p:cNvSpPr/>
            <p:nvPr/>
          </p:nvSpPr>
          <p:spPr>
            <a:xfrm rot="10800000">
              <a:off x="-8580" y="903907"/>
              <a:ext cx="726263" cy="125540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0"/>
            <p:cNvSpPr/>
            <p:nvPr/>
          </p:nvSpPr>
          <p:spPr>
            <a:xfrm rot="10800000">
              <a:off x="-8580" y="487809"/>
              <a:ext cx="722770" cy="835778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0"/>
            <p:cNvSpPr/>
            <p:nvPr/>
          </p:nvSpPr>
          <p:spPr>
            <a:xfrm rot="10800000">
              <a:off x="-8580" y="1739643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0"/>
            <p:cNvSpPr/>
            <p:nvPr/>
          </p:nvSpPr>
          <p:spPr>
            <a:xfrm rot="10800000">
              <a:off x="-8580" y="2159250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0"/>
            <p:cNvSpPr/>
            <p:nvPr/>
          </p:nvSpPr>
          <p:spPr>
            <a:xfrm rot="10800000">
              <a:off x="717603" y="487809"/>
              <a:ext cx="1445514" cy="835778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0"/>
            <p:cNvSpPr/>
            <p:nvPr/>
          </p:nvSpPr>
          <p:spPr>
            <a:xfrm rot="10800000">
              <a:off x="717630" y="903907"/>
              <a:ext cx="722770" cy="125540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0"/>
            <p:cNvSpPr/>
            <p:nvPr/>
          </p:nvSpPr>
          <p:spPr>
            <a:xfrm rot="10800000">
              <a:off x="717630" y="1739643"/>
              <a:ext cx="722770" cy="835752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10"/>
            <p:cNvSpPr/>
            <p:nvPr/>
          </p:nvSpPr>
          <p:spPr>
            <a:xfrm rot="10800000">
              <a:off x="-8580" y="1739643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10"/>
            <p:cNvSpPr/>
            <p:nvPr/>
          </p:nvSpPr>
          <p:spPr>
            <a:xfrm rot="10800000">
              <a:off x="2163100" y="903904"/>
              <a:ext cx="722744" cy="835778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10"/>
            <p:cNvSpPr/>
            <p:nvPr/>
          </p:nvSpPr>
          <p:spPr>
            <a:xfrm rot="10800000" flipH="1">
              <a:off x="1442105" y="903907"/>
              <a:ext cx="722770" cy="125540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6" name="Google Shape;356;p10"/>
          <p:cNvSpPr/>
          <p:nvPr/>
        </p:nvSpPr>
        <p:spPr>
          <a:xfrm flipH="1">
            <a:off x="-1356257" y="1175350"/>
            <a:ext cx="5692168" cy="6590364"/>
          </a:xfrm>
          <a:custGeom>
            <a:avLst/>
            <a:gdLst/>
            <a:ahLst/>
            <a:cxnLst/>
            <a:rect l="l" t="t" r="r" b="b"/>
            <a:pathLst>
              <a:path w="27521" h="31857" extrusionOk="0">
                <a:moveTo>
                  <a:pt x="1" y="0"/>
                </a:moveTo>
                <a:lnTo>
                  <a:pt x="1" y="31857"/>
                </a:lnTo>
                <a:lnTo>
                  <a:pt x="27520" y="1584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7" name="Google Shape;357;p10"/>
          <p:cNvSpPr txBox="1">
            <a:spLocks noGrp="1"/>
          </p:cNvSpPr>
          <p:nvPr>
            <p:ph type="title"/>
          </p:nvPr>
        </p:nvSpPr>
        <p:spPr>
          <a:xfrm>
            <a:off x="950967" y="3095567"/>
            <a:ext cx="2974400" cy="30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8879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>
            <a:spLocks noGrp="1"/>
          </p:cNvSpPr>
          <p:nvPr>
            <p:ph type="title" hasCustomPrompt="1"/>
          </p:nvPr>
        </p:nvSpPr>
        <p:spPr>
          <a:xfrm>
            <a:off x="950967" y="2683417"/>
            <a:ext cx="10290000" cy="121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0" name="Google Shape;360;p11"/>
          <p:cNvSpPr txBox="1">
            <a:spLocks noGrp="1"/>
          </p:cNvSpPr>
          <p:nvPr>
            <p:ph type="subTitle" idx="1"/>
          </p:nvPr>
        </p:nvSpPr>
        <p:spPr>
          <a:xfrm>
            <a:off x="950967" y="3808984"/>
            <a:ext cx="10290000" cy="3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362" name="Google Shape;362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4" name="Google Shape;384;p11"/>
          <p:cNvGrpSpPr/>
          <p:nvPr/>
        </p:nvGrpSpPr>
        <p:grpSpPr>
          <a:xfrm rot="5400000">
            <a:off x="10197380" y="-416962"/>
            <a:ext cx="1613209" cy="2376047"/>
            <a:chOff x="700771" y="-227337"/>
            <a:chExt cx="1458774" cy="2138784"/>
          </a:xfrm>
        </p:grpSpPr>
        <p:sp>
          <p:nvSpPr>
            <p:cNvPr id="385" name="Google Shape;385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1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1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1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1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1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1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1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1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1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1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1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1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1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1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1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1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7508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011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3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5068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407" name="Google Shape;407;p13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8" name="Google Shape;408;p13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409" name="Google Shape;409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1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5598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 txBox="1">
            <a:spLocks noGrp="1"/>
          </p:cNvSpPr>
          <p:nvPr>
            <p:ph type="ctrTitle"/>
          </p:nvPr>
        </p:nvSpPr>
        <p:spPr>
          <a:xfrm>
            <a:off x="5540567" y="2622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3" name="Google Shape;433;p14"/>
          <p:cNvSpPr txBox="1">
            <a:spLocks noGrp="1"/>
          </p:cNvSpPr>
          <p:nvPr>
            <p:ph type="title" idx="2" hasCustomPrompt="1"/>
          </p:nvPr>
        </p:nvSpPr>
        <p:spPr>
          <a:xfrm>
            <a:off x="3092969" y="2622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4" name="Google Shape;434;p14"/>
          <p:cNvSpPr txBox="1">
            <a:spLocks noGrp="1"/>
          </p:cNvSpPr>
          <p:nvPr>
            <p:ph type="ctrTitle" idx="3"/>
          </p:nvPr>
        </p:nvSpPr>
        <p:spPr>
          <a:xfrm>
            <a:off x="5540567" y="3509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5" name="Google Shape;435;p14"/>
          <p:cNvSpPr txBox="1">
            <a:spLocks noGrp="1"/>
          </p:cNvSpPr>
          <p:nvPr>
            <p:ph type="title" idx="4" hasCustomPrompt="1"/>
          </p:nvPr>
        </p:nvSpPr>
        <p:spPr>
          <a:xfrm>
            <a:off x="3092969" y="3509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6" name="Google Shape;436;p14"/>
          <p:cNvSpPr txBox="1">
            <a:spLocks noGrp="1"/>
          </p:cNvSpPr>
          <p:nvPr>
            <p:ph type="ctrTitle" idx="5"/>
          </p:nvPr>
        </p:nvSpPr>
        <p:spPr>
          <a:xfrm>
            <a:off x="5540567" y="4396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7" name="Google Shape;437;p14"/>
          <p:cNvSpPr txBox="1">
            <a:spLocks noGrp="1"/>
          </p:cNvSpPr>
          <p:nvPr>
            <p:ph type="title" idx="6" hasCustomPrompt="1"/>
          </p:nvPr>
        </p:nvSpPr>
        <p:spPr>
          <a:xfrm>
            <a:off x="3092969" y="4396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8" name="Google Shape;438;p14"/>
          <p:cNvSpPr txBox="1">
            <a:spLocks noGrp="1"/>
          </p:cNvSpPr>
          <p:nvPr>
            <p:ph type="ctrTitle" idx="7"/>
          </p:nvPr>
        </p:nvSpPr>
        <p:spPr>
          <a:xfrm>
            <a:off x="5540567" y="5283533"/>
            <a:ext cx="5700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9" name="Google Shape;439;p14"/>
          <p:cNvSpPr txBox="1">
            <a:spLocks noGrp="1"/>
          </p:cNvSpPr>
          <p:nvPr>
            <p:ph type="title" idx="8" hasCustomPrompt="1"/>
          </p:nvPr>
        </p:nvSpPr>
        <p:spPr>
          <a:xfrm>
            <a:off x="3092969" y="5283517"/>
            <a:ext cx="194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40" name="Google Shape;440;p14"/>
          <p:cNvSpPr txBox="1">
            <a:spLocks noGrp="1"/>
          </p:cNvSpPr>
          <p:nvPr>
            <p:ph type="ctrTitle" idx="9"/>
          </p:nvPr>
        </p:nvSpPr>
        <p:spPr>
          <a:xfrm>
            <a:off x="5540567" y="1579733"/>
            <a:ext cx="51848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48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48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441" name="Google Shape;441;p14"/>
          <p:cNvGrpSpPr/>
          <p:nvPr/>
        </p:nvGrpSpPr>
        <p:grpSpPr>
          <a:xfrm rot="-5400000">
            <a:off x="381413" y="4879107"/>
            <a:ext cx="1613209" cy="2376047"/>
            <a:chOff x="700771" y="-227337"/>
            <a:chExt cx="1458774" cy="2138784"/>
          </a:xfrm>
        </p:grpSpPr>
        <p:sp>
          <p:nvSpPr>
            <p:cNvPr id="442" name="Google Shape;442;p1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14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14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14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14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14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14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14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14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14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14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14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14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14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14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14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14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14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14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1" name="Google Shape;461;p14"/>
          <p:cNvGrpSpPr/>
          <p:nvPr/>
        </p:nvGrpSpPr>
        <p:grpSpPr>
          <a:xfrm rot="5400000">
            <a:off x="10151761" y="-923037"/>
            <a:ext cx="1170468" cy="2945455"/>
            <a:chOff x="-26858" y="-227337"/>
            <a:chExt cx="1093215" cy="2757917"/>
          </a:xfrm>
        </p:grpSpPr>
        <p:sp>
          <p:nvSpPr>
            <p:cNvPr id="462" name="Google Shape;462;p1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14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14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14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4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4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14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14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4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4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4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14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14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14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14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14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14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14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94551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6"/>
          <p:cNvSpPr txBox="1">
            <a:spLocks noGrp="1"/>
          </p:cNvSpPr>
          <p:nvPr>
            <p:ph type="title"/>
          </p:nvPr>
        </p:nvSpPr>
        <p:spPr>
          <a:xfrm>
            <a:off x="5742432" y="2715601"/>
            <a:ext cx="438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76" name="Google Shape;576;p16"/>
          <p:cNvSpPr txBox="1">
            <a:spLocks noGrp="1"/>
          </p:cNvSpPr>
          <p:nvPr>
            <p:ph type="subTitle" idx="1"/>
          </p:nvPr>
        </p:nvSpPr>
        <p:spPr>
          <a:xfrm>
            <a:off x="2487167" y="3608833"/>
            <a:ext cx="5364400" cy="1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577" name="Google Shape;577;p16"/>
          <p:cNvGrpSpPr/>
          <p:nvPr/>
        </p:nvGrpSpPr>
        <p:grpSpPr>
          <a:xfrm rot="-5400000" flipH="1">
            <a:off x="381413" y="-416962"/>
            <a:ext cx="1613209" cy="2376047"/>
            <a:chOff x="700771" y="-227337"/>
            <a:chExt cx="1458774" cy="2138784"/>
          </a:xfrm>
        </p:grpSpPr>
        <p:sp>
          <p:nvSpPr>
            <p:cNvPr id="578" name="Google Shape;578;p1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16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16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16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16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16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16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16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16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16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16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16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16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16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16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16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16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16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16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7" name="Google Shape;597;p16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598" name="Google Shape;598;p1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16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16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16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16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16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6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6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16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6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6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16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16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6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6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16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16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16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48943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7"/>
          <p:cNvSpPr txBox="1">
            <a:spLocks noGrp="1"/>
          </p:cNvSpPr>
          <p:nvPr>
            <p:ph type="subTitle" idx="1"/>
          </p:nvPr>
        </p:nvSpPr>
        <p:spPr>
          <a:xfrm>
            <a:off x="1865376" y="2028000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2" name="Google Shape;622;p17"/>
          <p:cNvSpPr txBox="1">
            <a:spLocks noGrp="1"/>
          </p:cNvSpPr>
          <p:nvPr>
            <p:ph type="subTitle" idx="2"/>
          </p:nvPr>
        </p:nvSpPr>
        <p:spPr>
          <a:xfrm>
            <a:off x="950976" y="2389696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3" name="Google Shape;623;p17"/>
          <p:cNvSpPr txBox="1">
            <a:spLocks noGrp="1"/>
          </p:cNvSpPr>
          <p:nvPr>
            <p:ph type="subTitle" idx="3"/>
          </p:nvPr>
        </p:nvSpPr>
        <p:spPr>
          <a:xfrm>
            <a:off x="1865376" y="4251008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4" name="Google Shape;624;p17"/>
          <p:cNvSpPr txBox="1">
            <a:spLocks noGrp="1"/>
          </p:cNvSpPr>
          <p:nvPr>
            <p:ph type="subTitle" idx="4"/>
          </p:nvPr>
        </p:nvSpPr>
        <p:spPr>
          <a:xfrm>
            <a:off x="950976" y="4612704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5" name="Google Shape;625;p17"/>
          <p:cNvSpPr txBox="1">
            <a:spLocks noGrp="1"/>
          </p:cNvSpPr>
          <p:nvPr>
            <p:ph type="subTitle" idx="5"/>
          </p:nvPr>
        </p:nvSpPr>
        <p:spPr>
          <a:xfrm>
            <a:off x="8351520" y="2028000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6" name="Google Shape;626;p17"/>
          <p:cNvSpPr txBox="1">
            <a:spLocks noGrp="1"/>
          </p:cNvSpPr>
          <p:nvPr>
            <p:ph type="subTitle" idx="6"/>
          </p:nvPr>
        </p:nvSpPr>
        <p:spPr>
          <a:xfrm>
            <a:off x="8351520" y="2389696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7" name="Google Shape;627;p17"/>
          <p:cNvSpPr txBox="1">
            <a:spLocks noGrp="1"/>
          </p:cNvSpPr>
          <p:nvPr>
            <p:ph type="subTitle" idx="7"/>
          </p:nvPr>
        </p:nvSpPr>
        <p:spPr>
          <a:xfrm>
            <a:off x="8351520" y="4251008"/>
            <a:ext cx="1975200" cy="5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8" name="Google Shape;628;p17"/>
          <p:cNvSpPr txBox="1">
            <a:spLocks noGrp="1"/>
          </p:cNvSpPr>
          <p:nvPr>
            <p:ph type="subTitle" idx="8"/>
          </p:nvPr>
        </p:nvSpPr>
        <p:spPr>
          <a:xfrm>
            <a:off x="8351520" y="4612704"/>
            <a:ext cx="2889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29" name="Google Shape;629;p17"/>
          <p:cNvSpPr txBox="1">
            <a:spLocks noGrp="1"/>
          </p:cNvSpPr>
          <p:nvPr>
            <p:ph type="ctrTitle"/>
          </p:nvPr>
        </p:nvSpPr>
        <p:spPr>
          <a:xfrm flipH="1">
            <a:off x="1027600" y="624600"/>
            <a:ext cx="5068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30" name="Google Shape;630;p17"/>
          <p:cNvCxnSpPr/>
          <p:nvPr/>
        </p:nvCxnSpPr>
        <p:spPr>
          <a:xfrm>
            <a:off x="664033" y="-85233"/>
            <a:ext cx="0" cy="14988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1" name="Google Shape;631;p17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632" name="Google Shape;632;p1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17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17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17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17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1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17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17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17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17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17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17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17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17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17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17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17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17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17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0462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8"/>
          <p:cNvSpPr txBox="1">
            <a:spLocks noGrp="1"/>
          </p:cNvSpPr>
          <p:nvPr>
            <p:ph type="ctrTitle"/>
          </p:nvPr>
        </p:nvSpPr>
        <p:spPr>
          <a:xfrm>
            <a:off x="6096001" y="624600"/>
            <a:ext cx="5053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56" name="Google Shape;656;p18"/>
          <p:cNvCxnSpPr/>
          <p:nvPr/>
        </p:nvCxnSpPr>
        <p:spPr>
          <a:xfrm>
            <a:off x="11512900" y="-2139533"/>
            <a:ext cx="0" cy="3553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57" name="Google Shape;657;p18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658" name="Google Shape;658;p1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18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18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18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18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1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18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18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18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18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18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18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18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18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18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18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18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18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18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0" name="Google Shape;680;p18"/>
          <p:cNvSpPr txBox="1">
            <a:spLocks noGrp="1"/>
          </p:cNvSpPr>
          <p:nvPr>
            <p:ph type="subTitle" idx="1"/>
          </p:nvPr>
        </p:nvSpPr>
        <p:spPr>
          <a:xfrm>
            <a:off x="2523744" y="1894656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1" name="Google Shape;681;p18"/>
          <p:cNvSpPr txBox="1">
            <a:spLocks noGrp="1"/>
          </p:cNvSpPr>
          <p:nvPr>
            <p:ph type="subTitle" idx="2"/>
          </p:nvPr>
        </p:nvSpPr>
        <p:spPr>
          <a:xfrm>
            <a:off x="2523744" y="2650560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2" name="Google Shape;682;p18"/>
          <p:cNvSpPr txBox="1">
            <a:spLocks noGrp="1"/>
          </p:cNvSpPr>
          <p:nvPr>
            <p:ph type="subTitle" idx="3"/>
          </p:nvPr>
        </p:nvSpPr>
        <p:spPr>
          <a:xfrm>
            <a:off x="2523744" y="3968463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3" name="Google Shape;683;p18"/>
          <p:cNvSpPr txBox="1">
            <a:spLocks noGrp="1"/>
          </p:cNvSpPr>
          <p:nvPr>
            <p:ph type="subTitle" idx="4"/>
          </p:nvPr>
        </p:nvSpPr>
        <p:spPr>
          <a:xfrm>
            <a:off x="2523744" y="4724367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4" name="Google Shape;684;p18"/>
          <p:cNvSpPr txBox="1">
            <a:spLocks noGrp="1"/>
          </p:cNvSpPr>
          <p:nvPr>
            <p:ph type="subTitle" idx="5"/>
          </p:nvPr>
        </p:nvSpPr>
        <p:spPr>
          <a:xfrm>
            <a:off x="7973568" y="1894656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5" name="Google Shape;685;p18"/>
          <p:cNvSpPr txBox="1">
            <a:spLocks noGrp="1"/>
          </p:cNvSpPr>
          <p:nvPr>
            <p:ph type="subTitle" idx="6"/>
          </p:nvPr>
        </p:nvSpPr>
        <p:spPr>
          <a:xfrm>
            <a:off x="7973568" y="2650560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6" name="Google Shape;686;p18"/>
          <p:cNvSpPr txBox="1">
            <a:spLocks noGrp="1"/>
          </p:cNvSpPr>
          <p:nvPr>
            <p:ph type="subTitle" idx="7"/>
          </p:nvPr>
        </p:nvSpPr>
        <p:spPr>
          <a:xfrm>
            <a:off x="7973568" y="3968463"/>
            <a:ext cx="16704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87" name="Google Shape;687;p18"/>
          <p:cNvSpPr txBox="1">
            <a:spLocks noGrp="1"/>
          </p:cNvSpPr>
          <p:nvPr>
            <p:ph type="subTitle" idx="8"/>
          </p:nvPr>
        </p:nvSpPr>
        <p:spPr>
          <a:xfrm>
            <a:off x="7973568" y="4724367"/>
            <a:ext cx="3084400" cy="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95526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Title and four columns 3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9"/>
          <p:cNvSpPr txBox="1">
            <a:spLocks noGrp="1"/>
          </p:cNvSpPr>
          <p:nvPr>
            <p:ph type="ctrTitle"/>
          </p:nvPr>
        </p:nvSpPr>
        <p:spPr>
          <a:xfrm>
            <a:off x="6096001" y="624600"/>
            <a:ext cx="5053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cxnSp>
        <p:nvCxnSpPr>
          <p:cNvPr id="690" name="Google Shape;690;p19"/>
          <p:cNvCxnSpPr/>
          <p:nvPr/>
        </p:nvCxnSpPr>
        <p:spPr>
          <a:xfrm>
            <a:off x="11512900" y="-2139533"/>
            <a:ext cx="0" cy="3553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1" name="Google Shape;691;p19"/>
          <p:cNvGrpSpPr/>
          <p:nvPr/>
        </p:nvGrpSpPr>
        <p:grpSpPr>
          <a:xfrm rot="-5400000">
            <a:off x="887494" y="4815774"/>
            <a:ext cx="1170468" cy="2945455"/>
            <a:chOff x="-26858" y="-227337"/>
            <a:chExt cx="1093215" cy="2757917"/>
          </a:xfrm>
        </p:grpSpPr>
        <p:sp>
          <p:nvSpPr>
            <p:cNvPr id="692" name="Google Shape;692;p19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19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19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19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19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19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19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19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19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19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19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19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19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19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19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19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19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19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19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4" name="Google Shape;714;p19"/>
          <p:cNvSpPr txBox="1">
            <a:spLocks noGrp="1"/>
          </p:cNvSpPr>
          <p:nvPr>
            <p:ph type="subTitle" idx="1"/>
          </p:nvPr>
        </p:nvSpPr>
        <p:spPr>
          <a:xfrm>
            <a:off x="1182624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5" name="Google Shape;715;p19"/>
          <p:cNvSpPr txBox="1">
            <a:spLocks noGrp="1"/>
          </p:cNvSpPr>
          <p:nvPr>
            <p:ph type="subTitle" idx="2"/>
          </p:nvPr>
        </p:nvSpPr>
        <p:spPr>
          <a:xfrm>
            <a:off x="999744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6" name="Google Shape;716;p19"/>
          <p:cNvSpPr txBox="1">
            <a:spLocks noGrp="1"/>
          </p:cNvSpPr>
          <p:nvPr>
            <p:ph type="subTitle" idx="3"/>
          </p:nvPr>
        </p:nvSpPr>
        <p:spPr>
          <a:xfrm>
            <a:off x="9436608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7" name="Google Shape;717;p19"/>
          <p:cNvSpPr txBox="1">
            <a:spLocks noGrp="1"/>
          </p:cNvSpPr>
          <p:nvPr>
            <p:ph type="subTitle" idx="4"/>
          </p:nvPr>
        </p:nvSpPr>
        <p:spPr>
          <a:xfrm>
            <a:off x="9253728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8" name="Google Shape;718;p19"/>
          <p:cNvSpPr txBox="1">
            <a:spLocks noGrp="1"/>
          </p:cNvSpPr>
          <p:nvPr>
            <p:ph type="subTitle" idx="5"/>
          </p:nvPr>
        </p:nvSpPr>
        <p:spPr>
          <a:xfrm>
            <a:off x="3933857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9" name="Google Shape;719;p19"/>
          <p:cNvSpPr txBox="1">
            <a:spLocks noGrp="1"/>
          </p:cNvSpPr>
          <p:nvPr>
            <p:ph type="subTitle" idx="6"/>
          </p:nvPr>
        </p:nvSpPr>
        <p:spPr>
          <a:xfrm>
            <a:off x="3751072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20" name="Google Shape;720;p19"/>
          <p:cNvSpPr txBox="1">
            <a:spLocks noGrp="1"/>
          </p:cNvSpPr>
          <p:nvPr>
            <p:ph type="subTitle" idx="7"/>
          </p:nvPr>
        </p:nvSpPr>
        <p:spPr>
          <a:xfrm>
            <a:off x="6685224" y="1682496"/>
            <a:ext cx="1572800" cy="5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 SemiBold"/>
              <a:buNone/>
              <a:defRPr sz="2667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21" name="Google Shape;721;p19"/>
          <p:cNvSpPr txBox="1">
            <a:spLocks noGrp="1"/>
          </p:cNvSpPr>
          <p:nvPr>
            <p:ph type="subTitle" idx="8"/>
          </p:nvPr>
        </p:nvSpPr>
        <p:spPr>
          <a:xfrm>
            <a:off x="6502400" y="4340352"/>
            <a:ext cx="19384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7277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1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0"/>
          <p:cNvGrpSpPr/>
          <p:nvPr/>
        </p:nvGrpSpPr>
        <p:grpSpPr>
          <a:xfrm>
            <a:off x="9465601" y="3911633"/>
            <a:ext cx="2726391" cy="2946368"/>
            <a:chOff x="1384075" y="241450"/>
            <a:chExt cx="4822625" cy="5215425"/>
          </a:xfrm>
        </p:grpSpPr>
        <p:sp>
          <p:nvSpPr>
            <p:cNvPr id="724" name="Google Shape;724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20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20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20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20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20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20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20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20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20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20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20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-101599" y="-101599"/>
            <a:ext cx="3048137" cy="3860716"/>
            <a:chOff x="-26858" y="-227337"/>
            <a:chExt cx="2186403" cy="2757917"/>
          </a:xfrm>
        </p:grpSpPr>
        <p:sp>
          <p:nvSpPr>
            <p:cNvPr id="769" name="Google Shape;769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20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20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20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20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20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20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0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0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0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0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20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20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20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20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20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20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20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20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20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20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20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20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20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20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20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20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20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20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20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20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75722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1"/>
          <p:cNvGrpSpPr/>
          <p:nvPr/>
        </p:nvGrpSpPr>
        <p:grpSpPr>
          <a:xfrm rot="5400000" flipH="1">
            <a:off x="10151761" y="4815774"/>
            <a:ext cx="1170468" cy="2945455"/>
            <a:chOff x="-26858" y="-227337"/>
            <a:chExt cx="1093215" cy="2757917"/>
          </a:xfrm>
        </p:grpSpPr>
        <p:sp>
          <p:nvSpPr>
            <p:cNvPr id="811" name="Google Shape;811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2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2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2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2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2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2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2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2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2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2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2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2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2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2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93070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20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63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SemiBold"/>
              <a:buNone/>
              <a:defRPr sz="2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55347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2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35" name="Google Shape;835;p22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36" name="Google Shape;836;p22"/>
          <p:cNvSpPr txBox="1">
            <a:spLocks noGrp="1"/>
          </p:cNvSpPr>
          <p:nvPr>
            <p:ph type="sldNum" idx="12"/>
          </p:nvPr>
        </p:nvSpPr>
        <p:spPr>
          <a:xfrm>
            <a:off x="113982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600">
                <a:latin typeface="Arvo"/>
                <a:ea typeface="Arvo"/>
                <a:cs typeface="Arvo"/>
                <a:sym typeface="Arv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343118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24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40" name="Google Shape;840;p24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1815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0C034-FADF-49C9-90BC-77B140BB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828" y="1921500"/>
            <a:ext cx="6267449" cy="1315200"/>
          </a:xfrm>
        </p:spPr>
        <p:txBody>
          <a:bodyPr/>
          <a:lstStyle/>
          <a:p>
            <a:r>
              <a:rPr lang="ru-RU" sz="5867" b="1" dirty="0">
                <a:solidFill>
                  <a:srgbClr val="434343"/>
                </a:solidFill>
                <a:latin typeface="Arial Nova Cond" panose="020B0506020202020204" pitchFamily="34" charset="0"/>
              </a:rPr>
              <a:t>СКБ «КУБИК-234»</a:t>
            </a:r>
            <a:endParaRPr lang="ru-RU" sz="2400" dirty="0">
              <a:latin typeface="Arial Nova Cond" panose="020B0506020202020204" pitchFamily="34" charset="0"/>
            </a:endParaRPr>
          </a:p>
        </p:txBody>
      </p:sp>
      <p:pic>
        <p:nvPicPr>
          <p:cNvPr id="5" name="Рисунок 4" descr="Изображение выглядит как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75626460-6847-4B12-906C-59D991FF0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825" y="715856"/>
            <a:ext cx="5426288" cy="5426288"/>
          </a:xfrm>
          <a:prstGeom prst="rect">
            <a:avLst/>
          </a:prstGeom>
          <a:effectLst>
            <a:outerShdw blurRad="165100" sx="102000" sy="102000" algn="ctr" rotWithShape="0">
              <a:prstClr val="black">
                <a:alpha val="16000"/>
              </a:prstClr>
            </a:outerShdw>
          </a:effec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0917B49-9E1E-4D90-B2CF-9E5563787FE3}"/>
              </a:ext>
            </a:extLst>
          </p:cNvPr>
          <p:cNvCxnSpPr/>
          <p:nvPr/>
        </p:nvCxnSpPr>
        <p:spPr>
          <a:xfrm flipH="1">
            <a:off x="5991226" y="3314700"/>
            <a:ext cx="6200775" cy="24000"/>
          </a:xfrm>
          <a:prstGeom prst="line">
            <a:avLst/>
          </a:prstGeom>
          <a:ln w="38100">
            <a:solidFill>
              <a:srgbClr val="F53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145387D-4A3C-460D-8338-381AD00540B9}"/>
              </a:ext>
            </a:extLst>
          </p:cNvPr>
          <p:cNvSpPr txBox="1"/>
          <p:nvPr/>
        </p:nvSpPr>
        <p:spPr>
          <a:xfrm>
            <a:off x="5991226" y="3621301"/>
            <a:ext cx="61832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SF Pro Display" panose="00000500000000000000" pitchFamily="2" charset="0"/>
                <a:ea typeface="SF Pro Display" panose="00000500000000000000" pitchFamily="2" charset="0"/>
              </a:rPr>
              <a:t>«Конструктор образовательных программ» </a:t>
            </a:r>
          </a:p>
          <a:p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УГАТУ</a:t>
            </a:r>
          </a:p>
          <a:p>
            <a:r>
              <a:rPr lang="ru-RU" sz="2000" b="1" dirty="0">
                <a:latin typeface="SF Pro Display" panose="00000500000000000000" pitchFamily="2" charset="0"/>
                <a:ea typeface="SF Pro Display" panose="00000500000000000000" pitchFamily="2" charset="0"/>
              </a:rPr>
              <a:t>Заказчик: </a:t>
            </a: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Рабочая группа рынка НТИ </a:t>
            </a:r>
            <a:r>
              <a:rPr lang="ru-RU" sz="2000" dirty="0" err="1">
                <a:latin typeface="SF Pro Display" panose="00000500000000000000" pitchFamily="2" charset="0"/>
                <a:ea typeface="SF Pro Display" panose="00000500000000000000" pitchFamily="2" charset="0"/>
              </a:rPr>
              <a:t>EduNet</a:t>
            </a:r>
            <a:r>
              <a:rPr lang="ru-RU" sz="2000" dirty="0">
                <a:latin typeface="SF Pro Display" panose="00000500000000000000" pitchFamily="2" charset="0"/>
                <a:ea typeface="SF Pro Display" panose="00000500000000000000" pitchFamily="2" charset="0"/>
              </a:rPr>
              <a:t> (заказной проект)</a:t>
            </a:r>
          </a:p>
        </p:txBody>
      </p:sp>
    </p:spTree>
    <p:extLst>
      <p:ext uri="{BB962C8B-B14F-4D97-AF65-F5344CB8AC3E}">
        <p14:creationId xmlns:p14="http://schemas.microsoft.com/office/powerpoint/2010/main" val="237727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469B144-80C3-42AF-BA16-BCFBC0F42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113" y="623888"/>
            <a:ext cx="8356584" cy="771525"/>
          </a:xfrm>
        </p:spPr>
        <p:txBody>
          <a:bodyPr/>
          <a:lstStyle/>
          <a:p>
            <a:r>
              <a:rPr lang="ru-RU" sz="4800" b="1" dirty="0">
                <a:latin typeface="Arial Nova Cond" panose="020B0506020202020204" pitchFamily="34" charset="0"/>
              </a:rPr>
              <a:t>ПОЛЬЗОВАТЕЛИ И ЗАКАЗЧИК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36881-8AB3-4369-A235-C80AD0E165F0}"/>
              </a:ext>
            </a:extLst>
          </p:cNvPr>
          <p:cNvSpPr txBox="1"/>
          <p:nvPr/>
        </p:nvSpPr>
        <p:spPr>
          <a:xfrm>
            <a:off x="1027112" y="4118633"/>
            <a:ext cx="10496103" cy="1816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Решением, которое мы делаем для заказчика, является платформа (сайт), которая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:</a:t>
            </a:r>
          </a:p>
          <a:p>
            <a:pPr marL="457200" indent="-342900">
              <a:lnSpc>
                <a:spcPct val="114000"/>
              </a:lnSpc>
              <a:buFont typeface="Arial Nova" panose="020B0504020202020204" pitchFamily="34" charset="0"/>
              <a:buChar char="–"/>
            </a:pPr>
            <a:r>
              <a:rPr lang="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Автоматизирует процес создания ОПОП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Arial Nova" panose="020B0504020202020204" pitchFamily="34" charset="0"/>
            </a:endParaRPr>
          </a:p>
          <a:p>
            <a:pPr marL="457200" indent="-342900">
              <a:lnSpc>
                <a:spcPct val="114000"/>
              </a:lnSpc>
              <a:buFont typeface="Arial Nova" panose="020B0504020202020204" pitchFamily="34" charset="0"/>
              <a:buChar char="–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Создает возможность сокращения времени на создания ОПОП</a:t>
            </a:r>
          </a:p>
          <a:p>
            <a:pPr marL="457200" indent="-342900">
              <a:lnSpc>
                <a:spcPct val="114000"/>
              </a:lnSpc>
              <a:buFont typeface="Arial Nova" panose="020B0504020202020204" pitchFamily="34" charset="0"/>
              <a:buChar char="–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Позволяет создавать ОПОП внутри одной платформы не используя другие продукты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7E98AC3-41BD-4376-911F-2DD6CA0945EA}"/>
              </a:ext>
            </a:extLst>
          </p:cNvPr>
          <p:cNvGrpSpPr/>
          <p:nvPr/>
        </p:nvGrpSpPr>
        <p:grpSpPr>
          <a:xfrm>
            <a:off x="1556551" y="1663818"/>
            <a:ext cx="9078898" cy="2187688"/>
            <a:chOff x="1556551" y="1663818"/>
            <a:chExt cx="9078898" cy="218768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20FE58AF-1F73-425B-A621-C1CDC035DA14}"/>
                </a:ext>
              </a:extLst>
            </p:cNvPr>
            <p:cNvGrpSpPr/>
            <p:nvPr/>
          </p:nvGrpSpPr>
          <p:grpSpPr>
            <a:xfrm>
              <a:off x="1556551" y="1745065"/>
              <a:ext cx="4388266" cy="2106441"/>
              <a:chOff x="1027113" y="1745065"/>
              <a:chExt cx="4388266" cy="2106441"/>
            </a:xfrm>
          </p:grpSpPr>
          <p:pic>
            <p:nvPicPr>
              <p:cNvPr id="10" name="Рисунок 9" descr="Офисный рабочий мужской со сплошной заливкой">
                <a:extLst>
                  <a:ext uri="{FF2B5EF4-FFF2-40B4-BE49-F238E27FC236}">
                    <a16:creationId xmlns:a16="http://schemas.microsoft.com/office/drawing/2014/main" id="{F376860D-2FD7-46F4-AE80-79E8B4890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27113" y="174506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1FDDF3-FE1F-4462-A5DD-BB474417ABC7}"/>
                  </a:ext>
                </a:extLst>
              </p:cNvPr>
              <p:cNvSpPr txBox="1"/>
              <p:nvPr/>
            </p:nvSpPr>
            <p:spPr>
              <a:xfrm>
                <a:off x="1027113" y="2712733"/>
                <a:ext cx="4388266" cy="1138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</a:rPr>
                  <a:t>З</a:t>
                </a:r>
                <a:r>
                  <a:rPr lang="ru" sz="28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</a:rPr>
                  <a:t>аказчик </a:t>
                </a:r>
              </a:p>
              <a:p>
                <a:r>
                  <a:rPr lang="ru-RU" sz="20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  <a:ea typeface="SF Pro Display" panose="00000500000000000000" pitchFamily="2" charset="0"/>
                    <a:cs typeface="Sanskrit Text" panose="020B0502040204020203" pitchFamily="18" charset="0"/>
                  </a:rPr>
                  <a:t>Рабочая группа рынка НТИ </a:t>
                </a:r>
                <a:r>
                  <a:rPr lang="ru-RU" sz="2000" dirty="0" err="1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  <a:ea typeface="SF Pro Display" panose="00000500000000000000" pitchFamily="2" charset="0"/>
                    <a:cs typeface="Sanskrit Text" panose="020B0502040204020203" pitchFamily="18" charset="0"/>
                  </a:rPr>
                  <a:t>EduNet</a:t>
                </a:r>
                <a:endPara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endParaRPr>
              </a:p>
              <a:p>
                <a:pPr lvl="4"/>
                <a:endPara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72615BED-4C5E-4078-9D2C-5A6A2D4633D2}"/>
                </a:ext>
              </a:extLst>
            </p:cNvPr>
            <p:cNvGrpSpPr/>
            <p:nvPr/>
          </p:nvGrpSpPr>
          <p:grpSpPr>
            <a:xfrm>
              <a:off x="7065278" y="1663818"/>
              <a:ext cx="3570171" cy="2187688"/>
              <a:chOff x="5813526" y="1663818"/>
              <a:chExt cx="3570171" cy="2187688"/>
            </a:xfrm>
          </p:grpSpPr>
          <p:pic>
            <p:nvPicPr>
              <p:cNvPr id="12" name="Рисунок 11" descr="Пользователи со сплошной заливкой">
                <a:extLst>
                  <a:ext uri="{FF2B5EF4-FFF2-40B4-BE49-F238E27FC236}">
                    <a16:creationId xmlns:a16="http://schemas.microsoft.com/office/drawing/2014/main" id="{1ECB0DB0-0323-4AF1-A57D-FD8881090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813526" y="1663818"/>
                <a:ext cx="1076895" cy="1076895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CBFCC3-2563-49C1-9ED6-BDD52C002805}"/>
                  </a:ext>
                </a:extLst>
              </p:cNvPr>
              <p:cNvSpPr txBox="1"/>
              <p:nvPr/>
            </p:nvSpPr>
            <p:spPr>
              <a:xfrm>
                <a:off x="5813526" y="2712733"/>
                <a:ext cx="3570171" cy="1138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</a:rPr>
                  <a:t>Пользователи</a:t>
                </a:r>
                <a:endParaRPr lang="ru" sz="28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</a:endParaRPr>
              </a:p>
              <a:p>
                <a:r>
                  <a:rPr lang="ru-RU" sz="2000" dirty="0">
                    <a:solidFill>
                      <a:schemeClr val="tx1">
                        <a:lumMod val="50000"/>
                      </a:schemeClr>
                    </a:solidFill>
                    <a:latin typeface="Arial Nova" panose="020B0504020202020204" pitchFamily="34" charset="0"/>
                    <a:ea typeface="SF Pro Display" panose="00000500000000000000" pitchFamily="2" charset="0"/>
                    <a:cs typeface="Sanskrit Text" panose="020B0502040204020203" pitchFamily="18" charset="0"/>
                  </a:rPr>
                  <a:t>Преподаватели, методисты</a:t>
                </a:r>
              </a:p>
              <a:p>
                <a:pPr lvl="4"/>
                <a:endPara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12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469B144-80C3-42AF-BA16-BCFBC0F42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113" y="623888"/>
            <a:ext cx="8063621" cy="771525"/>
          </a:xfrm>
        </p:spPr>
        <p:txBody>
          <a:bodyPr/>
          <a:lstStyle/>
          <a:p>
            <a:r>
              <a:rPr lang="ru-RU" sz="4800" b="1" dirty="0">
                <a:latin typeface="Arial Nova Cond" panose="020B0506020202020204" pitchFamily="34" charset="0"/>
              </a:rPr>
              <a:t>ПРОБЛЕМЫ ЗАКАЗЧИКА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97FCA42-A5C7-4D5D-92CC-ABF3E9E09965}"/>
              </a:ext>
            </a:extLst>
          </p:cNvPr>
          <p:cNvGrpSpPr/>
          <p:nvPr/>
        </p:nvGrpSpPr>
        <p:grpSpPr>
          <a:xfrm>
            <a:off x="1027114" y="1990653"/>
            <a:ext cx="3930124" cy="769441"/>
            <a:chOff x="1027114" y="1719840"/>
            <a:chExt cx="3930124" cy="769441"/>
          </a:xfrm>
        </p:grpSpPr>
        <p:sp>
          <p:nvSpPr>
            <p:cNvPr id="6" name="Объект 2">
              <a:extLst>
                <a:ext uri="{FF2B5EF4-FFF2-40B4-BE49-F238E27FC236}">
                  <a16:creationId xmlns:a16="http://schemas.microsoft.com/office/drawing/2014/main" id="{73545DFC-4DD0-4E45-83B3-299B674EE700}"/>
                </a:ext>
              </a:extLst>
            </p:cNvPr>
            <p:cNvSpPr txBox="1">
              <a:spLocks/>
            </p:cNvSpPr>
            <p:nvPr/>
          </p:nvSpPr>
          <p:spPr>
            <a:xfrm>
              <a:off x="1935121" y="1910672"/>
              <a:ext cx="3022117" cy="5085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SF Pro Display" panose="00000500000000000000" pitchFamily="2" charset="0"/>
                </a:rPr>
                <a:t>Долгое создание ОПОП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1F645C-2302-4569-BD4C-FF86FD006020}"/>
                </a:ext>
              </a:extLst>
            </p:cNvPr>
            <p:cNvSpPr txBox="1"/>
            <p:nvPr/>
          </p:nvSpPr>
          <p:spPr>
            <a:xfrm>
              <a:off x="1027114" y="1719840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ru-RU" sz="4400" b="1" kern="1200" dirty="0">
                  <a:solidFill>
                    <a:srgbClr val="FC833C"/>
                  </a:solidFill>
                  <a:latin typeface="Calibri" panose="020F0502020204030204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DD48E94E-65E1-4CF8-9978-030B08CF143C}"/>
              </a:ext>
            </a:extLst>
          </p:cNvPr>
          <p:cNvGrpSpPr/>
          <p:nvPr/>
        </p:nvGrpSpPr>
        <p:grpSpPr>
          <a:xfrm>
            <a:off x="1027113" y="3220031"/>
            <a:ext cx="4545045" cy="1036040"/>
            <a:chOff x="1027113" y="2809141"/>
            <a:chExt cx="4545045" cy="10360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F4F24B-C20B-4BE6-AF36-78579C0161D7}"/>
                </a:ext>
              </a:extLst>
            </p:cNvPr>
            <p:cNvSpPr txBox="1"/>
            <p:nvPr/>
          </p:nvSpPr>
          <p:spPr>
            <a:xfrm>
              <a:off x="1027113" y="2809141"/>
              <a:ext cx="75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ru-RU" sz="4400" b="1" kern="1200" dirty="0">
                  <a:solidFill>
                    <a:srgbClr val="78001B"/>
                  </a:solidFill>
                  <a:latin typeface="Calibri" panose="020F0502020204030204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1" name="Объект 2">
              <a:extLst>
                <a:ext uri="{FF2B5EF4-FFF2-40B4-BE49-F238E27FC236}">
                  <a16:creationId xmlns:a16="http://schemas.microsoft.com/office/drawing/2014/main" id="{1BA2A008-DD2E-4131-A7E8-DDAB9DBDA6F0}"/>
                </a:ext>
              </a:extLst>
            </p:cNvPr>
            <p:cNvSpPr txBox="1">
              <a:spLocks/>
            </p:cNvSpPr>
            <p:nvPr/>
          </p:nvSpPr>
          <p:spPr>
            <a:xfrm>
              <a:off x="1940120" y="2952188"/>
              <a:ext cx="3632038" cy="89299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ClrTx/>
                <a:buFont typeface="Arial" panose="020B0604020202020204" pitchFamily="34" charset="0"/>
                <a:buNone/>
              </a:pPr>
              <a:r>
                <a:rPr lang="ru-RU" sz="2000" dirty="0">
                  <a:solidFill>
                    <a:prstClr val="black"/>
                  </a:solidFill>
                  <a:latin typeface="Arial Nova" panose="020B0504020202020204" pitchFamily="34" charset="0"/>
                  <a:ea typeface="SF Pro Display" panose="00000500000000000000" pitchFamily="2" charset="0"/>
                </a:rPr>
                <a:t>Монотонный и рутинный процесс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D0D08C0-5F0E-4875-B228-223B9CB39856}"/>
              </a:ext>
            </a:extLst>
          </p:cNvPr>
          <p:cNvGrpSpPr/>
          <p:nvPr/>
        </p:nvGrpSpPr>
        <p:grpSpPr>
          <a:xfrm>
            <a:off x="1027113" y="4442377"/>
            <a:ext cx="3795214" cy="1329090"/>
            <a:chOff x="1027113" y="4383141"/>
            <a:chExt cx="3795214" cy="132909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FF385A-FBCC-4876-BAFF-180F6A109D49}"/>
                </a:ext>
              </a:extLst>
            </p:cNvPr>
            <p:cNvSpPr txBox="1"/>
            <p:nvPr/>
          </p:nvSpPr>
          <p:spPr>
            <a:xfrm>
              <a:off x="1027113" y="4383141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ru-RU" sz="4400" b="1" kern="1200" dirty="0">
                  <a:solidFill>
                    <a:srgbClr val="1CCDC4"/>
                  </a:solidFill>
                  <a:latin typeface="Calibri" panose="020F0502020204030204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2" name="Объект 2">
              <a:extLst>
                <a:ext uri="{FF2B5EF4-FFF2-40B4-BE49-F238E27FC236}">
                  <a16:creationId xmlns:a16="http://schemas.microsoft.com/office/drawing/2014/main" id="{AE5DFC62-D4F5-4C14-820B-6660B71C4657}"/>
                </a:ext>
              </a:extLst>
            </p:cNvPr>
            <p:cNvSpPr txBox="1">
              <a:spLocks/>
            </p:cNvSpPr>
            <p:nvPr/>
          </p:nvSpPr>
          <p:spPr>
            <a:xfrm>
              <a:off x="1935121" y="4513363"/>
              <a:ext cx="2887206" cy="119886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ClrTx/>
                <a:buNone/>
              </a:pPr>
              <a:r>
                <a:rPr lang="ru-RU" sz="2000" dirty="0">
                  <a:solidFill>
                    <a:schemeClr val="dk1"/>
                  </a:solidFill>
                  <a:latin typeface="Arial Nova" panose="020B0504020202020204" pitchFamily="34" charset="0"/>
                </a:rPr>
                <a:t>Взаимодействие с многими документами и приложениями</a:t>
              </a:r>
            </a:p>
            <a:p>
              <a:pPr marL="0" indent="0">
                <a:buClrTx/>
                <a:buFont typeface="Arial" panose="020B0604020202020204" pitchFamily="34" charset="0"/>
                <a:buNone/>
              </a:pPr>
              <a:endParaRPr lang="ru-RU" sz="2000" dirty="0">
                <a:solidFill>
                  <a:prstClr val="black"/>
                </a:solidFill>
                <a:latin typeface="Arial Nova" panose="020B0504020202020204" pitchFamily="34" charset="0"/>
                <a:ea typeface="SF Pro Display" panose="00000500000000000000" pitchFamily="2" charset="0"/>
              </a:endParaRPr>
            </a:p>
            <a:p>
              <a:pPr marL="0" indent="0">
                <a:buClrTx/>
                <a:buFont typeface="Arial" panose="020B0604020202020204" pitchFamily="34" charset="0"/>
                <a:buNone/>
              </a:pPr>
              <a:endParaRPr lang="ru-RU" sz="2000" dirty="0">
                <a:solidFill>
                  <a:prstClr val="black"/>
                </a:solidFill>
                <a:latin typeface="Arial Nova" panose="020B0504020202020204" pitchFamily="34" charset="0"/>
                <a:ea typeface="SF Pro Display" panose="00000500000000000000" pitchFamily="2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4D162B8-0DDE-4C47-A8D2-9E86756212EB}"/>
              </a:ext>
            </a:extLst>
          </p:cNvPr>
          <p:cNvGrpSpPr/>
          <p:nvPr/>
        </p:nvGrpSpPr>
        <p:grpSpPr>
          <a:xfrm>
            <a:off x="6326755" y="1990653"/>
            <a:ext cx="3641001" cy="986447"/>
            <a:chOff x="6326755" y="1688813"/>
            <a:chExt cx="3641001" cy="98644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7CC111-C13D-4512-B64D-2B12BD187FA0}"/>
                </a:ext>
              </a:extLst>
            </p:cNvPr>
            <p:cNvSpPr txBox="1"/>
            <p:nvPr/>
          </p:nvSpPr>
          <p:spPr>
            <a:xfrm>
              <a:off x="6326755" y="1688813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ru-RU" sz="4400" b="1" kern="1200" dirty="0">
                  <a:solidFill>
                    <a:srgbClr val="F5340B"/>
                  </a:solidFill>
                  <a:latin typeface="Calibri" panose="020F0502020204030204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13" name="Объект 2">
              <a:extLst>
                <a:ext uri="{FF2B5EF4-FFF2-40B4-BE49-F238E27FC236}">
                  <a16:creationId xmlns:a16="http://schemas.microsoft.com/office/drawing/2014/main" id="{B8DD36D9-A2E4-4FCB-B97E-925FD66E3B14}"/>
                </a:ext>
              </a:extLst>
            </p:cNvPr>
            <p:cNvSpPr txBox="1">
              <a:spLocks/>
            </p:cNvSpPr>
            <p:nvPr/>
          </p:nvSpPr>
          <p:spPr>
            <a:xfrm>
              <a:off x="7270276" y="1782266"/>
              <a:ext cx="2697480" cy="89299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ClrTx/>
                <a:buNone/>
              </a:pPr>
              <a:r>
                <a:rPr lang="ru-RU" sz="2000" dirty="0">
                  <a:solidFill>
                    <a:schemeClr val="dk1"/>
                  </a:solidFill>
                  <a:latin typeface="Arial Nova" panose="020B0504020202020204" pitchFamily="34" charset="0"/>
                </a:rPr>
                <a:t>Допущение ошибок в согласованности</a:t>
              </a:r>
              <a:endParaRPr lang="ru-RU" sz="2000" dirty="0">
                <a:solidFill>
                  <a:prstClr val="black"/>
                </a:solidFill>
                <a:latin typeface="Arial Nova" panose="020B0504020202020204" pitchFamily="34" charset="0"/>
                <a:ea typeface="SF Pro Display" panose="00000500000000000000" pitchFamily="2" charset="0"/>
              </a:endParaRPr>
            </a:p>
            <a:p>
              <a:pPr>
                <a:buClrTx/>
                <a:buFont typeface="Wingdings" panose="05000000000000000000" pitchFamily="2" charset="2"/>
                <a:buChar char="§"/>
              </a:pPr>
              <a:endParaRPr lang="ru-RU" sz="2000" dirty="0">
                <a:solidFill>
                  <a:prstClr val="black"/>
                </a:solidFill>
                <a:latin typeface="Arial Nova" panose="020B0504020202020204" pitchFamily="34" charset="0"/>
                <a:ea typeface="SF Pro Display" panose="00000500000000000000" pitchFamily="2" charset="0"/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088279ED-70C9-40A4-952D-8A6EF9DBFDF6}"/>
              </a:ext>
            </a:extLst>
          </p:cNvPr>
          <p:cNvGrpSpPr/>
          <p:nvPr/>
        </p:nvGrpSpPr>
        <p:grpSpPr>
          <a:xfrm>
            <a:off x="6326755" y="3226498"/>
            <a:ext cx="5231973" cy="798533"/>
            <a:chOff x="6326755" y="2697004"/>
            <a:chExt cx="5231973" cy="79853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EC9278-7D3F-4317-891C-4CFA1F47A17A}"/>
                </a:ext>
              </a:extLst>
            </p:cNvPr>
            <p:cNvSpPr txBox="1"/>
            <p:nvPr/>
          </p:nvSpPr>
          <p:spPr>
            <a:xfrm>
              <a:off x="7270276" y="2787651"/>
              <a:ext cx="428845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Arial Nova" panose="020B0504020202020204" pitchFamily="34" charset="0"/>
                </a:rPr>
                <a:t>Невозможность вернуть прошлый набор при появлении ошибок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F96720-5E84-46B5-910F-F03F3D28F7DF}"/>
                </a:ext>
              </a:extLst>
            </p:cNvPr>
            <p:cNvSpPr txBox="1"/>
            <p:nvPr/>
          </p:nvSpPr>
          <p:spPr>
            <a:xfrm>
              <a:off x="6326755" y="2697004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ru-RU" sz="4400" b="1" kern="1200" dirty="0">
                  <a:solidFill>
                    <a:srgbClr val="002060"/>
                  </a:solidFill>
                  <a:latin typeface="Calibri" panose="020F0502020204030204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7E3C6E81-DB8F-4446-84E7-342D2A2B1292}"/>
              </a:ext>
            </a:extLst>
          </p:cNvPr>
          <p:cNvGrpSpPr/>
          <p:nvPr/>
        </p:nvGrpSpPr>
        <p:grpSpPr>
          <a:xfrm>
            <a:off x="6326755" y="4433050"/>
            <a:ext cx="5303796" cy="1413227"/>
            <a:chOff x="6326755" y="4383141"/>
            <a:chExt cx="5303796" cy="14132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8729D4E-48A7-47C2-8E33-02B5527CB739}"/>
                </a:ext>
              </a:extLst>
            </p:cNvPr>
            <p:cNvSpPr txBox="1"/>
            <p:nvPr/>
          </p:nvSpPr>
          <p:spPr>
            <a:xfrm>
              <a:off x="7270276" y="4472929"/>
              <a:ext cx="436027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Arial Nova" panose="020B0504020202020204" pitchFamily="34" charset="0"/>
                </a:rPr>
                <a:t>Необходимость покупать несколько лицензионных  продуктов для составления разных частей ОПОП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4394D4-8709-4893-9B7A-C8476136B524}"/>
                </a:ext>
              </a:extLst>
            </p:cNvPr>
            <p:cNvSpPr txBox="1"/>
            <p:nvPr/>
          </p:nvSpPr>
          <p:spPr>
            <a:xfrm>
              <a:off x="6326755" y="4383141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ru-RU" sz="4400" b="1" kern="1200" dirty="0">
                  <a:solidFill>
                    <a:schemeClr val="accent6"/>
                  </a:solidFill>
                  <a:latin typeface="Calibri" panose="020F0502020204030204"/>
                  <a:ea typeface="+mn-ea"/>
                  <a:cs typeface="+mn-cs"/>
                </a:rPr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440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469B144-80C3-42AF-BA16-BCFBC0F42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113" y="623888"/>
            <a:ext cx="5951537" cy="771525"/>
          </a:xfrm>
        </p:spPr>
        <p:txBody>
          <a:bodyPr/>
          <a:lstStyle/>
          <a:p>
            <a:r>
              <a:rPr lang="ru-RU" sz="4800" b="1" dirty="0">
                <a:latin typeface="Arial Nova Cond" panose="020B0506020202020204" pitchFamily="34" charset="0"/>
              </a:rPr>
              <a:t>СУТЬ РЕШЕНИЯ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676789-820C-4466-9E7B-2DF47E7BA2C4}"/>
              </a:ext>
            </a:extLst>
          </p:cNvPr>
          <p:cNvSpPr txBox="1"/>
          <p:nvPr/>
        </p:nvSpPr>
        <p:spPr>
          <a:xfrm>
            <a:off x="1218499" y="2644169"/>
            <a:ext cx="49449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 Nova" panose="020B0504020202020204" pitchFamily="34" charset="0"/>
              </a:rPr>
              <a:t>Мы делаем веб-платформу с привязкой к базам данным, которая будет автоматизировано создавать документ ОПОП.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F4E38F1-DAB2-4DFF-B6DA-8A1CBDD435A2}"/>
              </a:ext>
            </a:extLst>
          </p:cNvPr>
          <p:cNvGrpSpPr/>
          <p:nvPr/>
        </p:nvGrpSpPr>
        <p:grpSpPr>
          <a:xfrm>
            <a:off x="7161583" y="1719933"/>
            <a:ext cx="4192911" cy="3418133"/>
            <a:chOff x="7185888" y="1854435"/>
            <a:chExt cx="4192911" cy="3418133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674B29A-CFAC-4CEC-8A77-CA757544426B}"/>
                </a:ext>
              </a:extLst>
            </p:cNvPr>
            <p:cNvSpPr/>
            <p:nvPr/>
          </p:nvSpPr>
          <p:spPr>
            <a:xfrm>
              <a:off x="8667079" y="2811512"/>
              <a:ext cx="1321678" cy="1321678"/>
            </a:xfrm>
            <a:custGeom>
              <a:avLst/>
              <a:gdLst>
                <a:gd name="connsiteX0" fmla="*/ 0 w 1321678"/>
                <a:gd name="connsiteY0" fmla="*/ 660839 h 1321678"/>
                <a:gd name="connsiteX1" fmla="*/ 660839 w 1321678"/>
                <a:gd name="connsiteY1" fmla="*/ 1321679 h 1321678"/>
                <a:gd name="connsiteX2" fmla="*/ 1321679 w 1321678"/>
                <a:gd name="connsiteY2" fmla="*/ 660839 h 1321678"/>
                <a:gd name="connsiteX3" fmla="*/ 660839 w 1321678"/>
                <a:gd name="connsiteY3" fmla="*/ 0 h 1321678"/>
                <a:gd name="connsiteX4" fmla="*/ 0 w 1321678"/>
                <a:gd name="connsiteY4" fmla="*/ 660839 h 1321678"/>
                <a:gd name="connsiteX5" fmla="*/ 1029998 w 1321678"/>
                <a:gd name="connsiteY5" fmla="*/ 856812 h 1321678"/>
                <a:gd name="connsiteX6" fmla="*/ 1029998 w 1321678"/>
                <a:gd name="connsiteY6" fmla="*/ 998095 h 1321678"/>
                <a:gd name="connsiteX7" fmla="*/ 287123 w 1321678"/>
                <a:gd name="connsiteY7" fmla="*/ 998095 h 1321678"/>
                <a:gd name="connsiteX8" fmla="*/ 287123 w 1321678"/>
                <a:gd name="connsiteY8" fmla="*/ 856812 h 1321678"/>
                <a:gd name="connsiteX9" fmla="*/ 323583 w 1321678"/>
                <a:gd name="connsiteY9" fmla="*/ 783892 h 1321678"/>
                <a:gd name="connsiteX10" fmla="*/ 505884 w 1321678"/>
                <a:gd name="connsiteY10" fmla="*/ 697299 h 1321678"/>
                <a:gd name="connsiteX11" fmla="*/ 660839 w 1321678"/>
                <a:gd name="connsiteY11" fmla="*/ 674512 h 1321678"/>
                <a:gd name="connsiteX12" fmla="*/ 815795 w 1321678"/>
                <a:gd name="connsiteY12" fmla="*/ 697299 h 1321678"/>
                <a:gd name="connsiteX13" fmla="*/ 998095 w 1321678"/>
                <a:gd name="connsiteY13" fmla="*/ 783892 h 1321678"/>
                <a:gd name="connsiteX14" fmla="*/ 1029998 w 1321678"/>
                <a:gd name="connsiteY14" fmla="*/ 856812 h 1321678"/>
                <a:gd name="connsiteX15" fmla="*/ 660839 w 1321678"/>
                <a:gd name="connsiteY15" fmla="*/ 255221 h 1321678"/>
                <a:gd name="connsiteX16" fmla="*/ 847697 w 1321678"/>
                <a:gd name="connsiteY16" fmla="*/ 442079 h 1321678"/>
                <a:gd name="connsiteX17" fmla="*/ 847697 w 1321678"/>
                <a:gd name="connsiteY17" fmla="*/ 442079 h 1321678"/>
                <a:gd name="connsiteX18" fmla="*/ 660839 w 1321678"/>
                <a:gd name="connsiteY18" fmla="*/ 628937 h 1321678"/>
                <a:gd name="connsiteX19" fmla="*/ 473981 w 1321678"/>
                <a:gd name="connsiteY19" fmla="*/ 442079 h 1321678"/>
                <a:gd name="connsiteX20" fmla="*/ 660839 w 1321678"/>
                <a:gd name="connsiteY20" fmla="*/ 255221 h 132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21678" h="1321678">
                  <a:moveTo>
                    <a:pt x="0" y="660839"/>
                  </a:moveTo>
                  <a:cubicBezTo>
                    <a:pt x="0" y="1025440"/>
                    <a:pt x="296238" y="1321679"/>
                    <a:pt x="660839" y="1321679"/>
                  </a:cubicBezTo>
                  <a:cubicBezTo>
                    <a:pt x="1025440" y="1321679"/>
                    <a:pt x="1321679" y="1025440"/>
                    <a:pt x="1321679" y="660839"/>
                  </a:cubicBezTo>
                  <a:cubicBezTo>
                    <a:pt x="1321679" y="296238"/>
                    <a:pt x="1025440" y="0"/>
                    <a:pt x="660839" y="0"/>
                  </a:cubicBezTo>
                  <a:cubicBezTo>
                    <a:pt x="296238" y="0"/>
                    <a:pt x="0" y="296238"/>
                    <a:pt x="0" y="660839"/>
                  </a:cubicBezTo>
                  <a:close/>
                  <a:moveTo>
                    <a:pt x="1029998" y="856812"/>
                  </a:moveTo>
                  <a:lnTo>
                    <a:pt x="1029998" y="998095"/>
                  </a:lnTo>
                  <a:lnTo>
                    <a:pt x="287123" y="998095"/>
                  </a:lnTo>
                  <a:lnTo>
                    <a:pt x="287123" y="856812"/>
                  </a:lnTo>
                  <a:cubicBezTo>
                    <a:pt x="287123" y="829467"/>
                    <a:pt x="300796" y="802122"/>
                    <a:pt x="323583" y="783892"/>
                  </a:cubicBezTo>
                  <a:cubicBezTo>
                    <a:pt x="378274" y="742875"/>
                    <a:pt x="437521" y="715530"/>
                    <a:pt x="505884" y="697299"/>
                  </a:cubicBezTo>
                  <a:cubicBezTo>
                    <a:pt x="556017" y="683627"/>
                    <a:pt x="606149" y="674512"/>
                    <a:pt x="660839" y="674512"/>
                  </a:cubicBezTo>
                  <a:cubicBezTo>
                    <a:pt x="710972" y="674512"/>
                    <a:pt x="765662" y="683627"/>
                    <a:pt x="815795" y="697299"/>
                  </a:cubicBezTo>
                  <a:cubicBezTo>
                    <a:pt x="879600" y="715530"/>
                    <a:pt x="943405" y="742875"/>
                    <a:pt x="998095" y="783892"/>
                  </a:cubicBezTo>
                  <a:cubicBezTo>
                    <a:pt x="1016325" y="802122"/>
                    <a:pt x="1029998" y="829467"/>
                    <a:pt x="1029998" y="856812"/>
                  </a:cubicBezTo>
                  <a:close/>
                  <a:moveTo>
                    <a:pt x="660839" y="255221"/>
                  </a:moveTo>
                  <a:cubicBezTo>
                    <a:pt x="761105" y="255221"/>
                    <a:pt x="847697" y="337256"/>
                    <a:pt x="847697" y="442079"/>
                  </a:cubicBezTo>
                  <a:lnTo>
                    <a:pt x="847697" y="442079"/>
                  </a:lnTo>
                  <a:cubicBezTo>
                    <a:pt x="847697" y="542344"/>
                    <a:pt x="765662" y="628937"/>
                    <a:pt x="660839" y="628937"/>
                  </a:cubicBezTo>
                  <a:cubicBezTo>
                    <a:pt x="560574" y="628937"/>
                    <a:pt x="473981" y="546902"/>
                    <a:pt x="473981" y="442079"/>
                  </a:cubicBezTo>
                  <a:cubicBezTo>
                    <a:pt x="473981" y="337256"/>
                    <a:pt x="556017" y="255221"/>
                    <a:pt x="660839" y="255221"/>
                  </a:cubicBezTo>
                  <a:close/>
                </a:path>
              </a:pathLst>
            </a:custGeom>
            <a:solidFill>
              <a:schemeClr val="accent2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86541AED-619A-4594-A172-719AC5DCBE7A}"/>
                </a:ext>
              </a:extLst>
            </p:cNvPr>
            <p:cNvSpPr/>
            <p:nvPr/>
          </p:nvSpPr>
          <p:spPr>
            <a:xfrm>
              <a:off x="11242074" y="2948238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0DC63211-0311-4993-A89E-E1A487158A9A}"/>
                </a:ext>
              </a:extLst>
            </p:cNvPr>
            <p:cNvSpPr/>
            <p:nvPr/>
          </p:nvSpPr>
          <p:spPr>
            <a:xfrm>
              <a:off x="10462739" y="2948238"/>
              <a:ext cx="132167" cy="136725"/>
            </a:xfrm>
            <a:custGeom>
              <a:avLst/>
              <a:gdLst>
                <a:gd name="connsiteX0" fmla="*/ 0 w 132167"/>
                <a:gd name="connsiteY0" fmla="*/ 0 h 136725"/>
                <a:gd name="connsiteX1" fmla="*/ 132168 w 132167"/>
                <a:gd name="connsiteY1" fmla="*/ 0 h 136725"/>
                <a:gd name="connsiteX2" fmla="*/ 132168 w 132167"/>
                <a:gd name="connsiteY2" fmla="*/ 136725 h 136725"/>
                <a:gd name="connsiteX3" fmla="*/ 0 w 132167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167" h="136725">
                  <a:moveTo>
                    <a:pt x="0" y="0"/>
                  </a:moveTo>
                  <a:lnTo>
                    <a:pt x="132168" y="0"/>
                  </a:lnTo>
                  <a:lnTo>
                    <a:pt x="132168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B5DE7486-3178-41C7-A087-B358A8B5C37F}"/>
                </a:ext>
              </a:extLst>
            </p:cNvPr>
            <p:cNvSpPr/>
            <p:nvPr/>
          </p:nvSpPr>
          <p:spPr>
            <a:xfrm>
              <a:off x="10727075" y="2948238"/>
              <a:ext cx="132167" cy="136725"/>
            </a:xfrm>
            <a:custGeom>
              <a:avLst/>
              <a:gdLst>
                <a:gd name="connsiteX0" fmla="*/ 0 w 132167"/>
                <a:gd name="connsiteY0" fmla="*/ 0 h 136725"/>
                <a:gd name="connsiteX1" fmla="*/ 132168 w 132167"/>
                <a:gd name="connsiteY1" fmla="*/ 0 h 136725"/>
                <a:gd name="connsiteX2" fmla="*/ 132168 w 132167"/>
                <a:gd name="connsiteY2" fmla="*/ 136725 h 136725"/>
                <a:gd name="connsiteX3" fmla="*/ 0 w 132167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167" h="136725">
                  <a:moveTo>
                    <a:pt x="0" y="0"/>
                  </a:moveTo>
                  <a:lnTo>
                    <a:pt x="132168" y="0"/>
                  </a:lnTo>
                  <a:lnTo>
                    <a:pt x="132168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5D5B178-4B28-484B-98F7-408E0D131BD3}"/>
                </a:ext>
              </a:extLst>
            </p:cNvPr>
            <p:cNvSpPr/>
            <p:nvPr/>
          </p:nvSpPr>
          <p:spPr>
            <a:xfrm>
              <a:off x="10986853" y="2948238"/>
              <a:ext cx="132167" cy="136725"/>
            </a:xfrm>
            <a:custGeom>
              <a:avLst/>
              <a:gdLst>
                <a:gd name="connsiteX0" fmla="*/ 0 w 132167"/>
                <a:gd name="connsiteY0" fmla="*/ 0 h 136725"/>
                <a:gd name="connsiteX1" fmla="*/ 132168 w 132167"/>
                <a:gd name="connsiteY1" fmla="*/ 0 h 136725"/>
                <a:gd name="connsiteX2" fmla="*/ 132168 w 132167"/>
                <a:gd name="connsiteY2" fmla="*/ 136725 h 136725"/>
                <a:gd name="connsiteX3" fmla="*/ 0 w 132167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167" h="136725">
                  <a:moveTo>
                    <a:pt x="0" y="0"/>
                  </a:moveTo>
                  <a:lnTo>
                    <a:pt x="132168" y="0"/>
                  </a:lnTo>
                  <a:lnTo>
                    <a:pt x="132168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1E38FB2D-F2D1-4E8A-A5E6-7AE6754C260E}"/>
                </a:ext>
              </a:extLst>
            </p:cNvPr>
            <p:cNvSpPr/>
            <p:nvPr/>
          </p:nvSpPr>
          <p:spPr>
            <a:xfrm>
              <a:off x="10193846" y="2948238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9E4858AD-F664-4B1D-A3C0-7626B1DBAC09}"/>
                </a:ext>
              </a:extLst>
            </p:cNvPr>
            <p:cNvSpPr/>
            <p:nvPr/>
          </p:nvSpPr>
          <p:spPr>
            <a:xfrm>
              <a:off x="10193846" y="2401336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7BD6C25D-3865-4F58-B0D0-DA67D91BFCA9}"/>
                </a:ext>
              </a:extLst>
            </p:cNvPr>
            <p:cNvSpPr/>
            <p:nvPr/>
          </p:nvSpPr>
          <p:spPr>
            <a:xfrm>
              <a:off x="10193846" y="2674787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F5D75E3D-AA81-4F6C-A099-B87B8F50D030}"/>
                </a:ext>
              </a:extLst>
            </p:cNvPr>
            <p:cNvSpPr/>
            <p:nvPr/>
          </p:nvSpPr>
          <p:spPr>
            <a:xfrm>
              <a:off x="10193846" y="2127885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B4B65BBE-FD7B-4FF7-B3F2-3078287B4736}"/>
                </a:ext>
              </a:extLst>
            </p:cNvPr>
            <p:cNvSpPr/>
            <p:nvPr/>
          </p:nvSpPr>
          <p:spPr>
            <a:xfrm>
              <a:off x="10193846" y="1854435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48D44E8C-6E6E-4825-840B-B53802A813CD}"/>
                </a:ext>
              </a:extLst>
            </p:cNvPr>
            <p:cNvSpPr/>
            <p:nvPr/>
          </p:nvSpPr>
          <p:spPr>
            <a:xfrm>
              <a:off x="10727075" y="1854435"/>
              <a:ext cx="132167" cy="136725"/>
            </a:xfrm>
            <a:custGeom>
              <a:avLst/>
              <a:gdLst>
                <a:gd name="connsiteX0" fmla="*/ 0 w 132167"/>
                <a:gd name="connsiteY0" fmla="*/ 0 h 136725"/>
                <a:gd name="connsiteX1" fmla="*/ 132168 w 132167"/>
                <a:gd name="connsiteY1" fmla="*/ 0 h 136725"/>
                <a:gd name="connsiteX2" fmla="*/ 132168 w 132167"/>
                <a:gd name="connsiteY2" fmla="*/ 136725 h 136725"/>
                <a:gd name="connsiteX3" fmla="*/ 0 w 132167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167" h="136725">
                  <a:moveTo>
                    <a:pt x="0" y="0"/>
                  </a:moveTo>
                  <a:lnTo>
                    <a:pt x="132168" y="0"/>
                  </a:lnTo>
                  <a:lnTo>
                    <a:pt x="132168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16174E26-A3CD-4B94-99E6-88C5FD055297}"/>
                </a:ext>
              </a:extLst>
            </p:cNvPr>
            <p:cNvSpPr/>
            <p:nvPr/>
          </p:nvSpPr>
          <p:spPr>
            <a:xfrm>
              <a:off x="10986853" y="1854435"/>
              <a:ext cx="132167" cy="136725"/>
            </a:xfrm>
            <a:custGeom>
              <a:avLst/>
              <a:gdLst>
                <a:gd name="connsiteX0" fmla="*/ 0 w 132167"/>
                <a:gd name="connsiteY0" fmla="*/ 0 h 136725"/>
                <a:gd name="connsiteX1" fmla="*/ 132168 w 132167"/>
                <a:gd name="connsiteY1" fmla="*/ 0 h 136725"/>
                <a:gd name="connsiteX2" fmla="*/ 132168 w 132167"/>
                <a:gd name="connsiteY2" fmla="*/ 136725 h 136725"/>
                <a:gd name="connsiteX3" fmla="*/ 0 w 132167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167" h="136725">
                  <a:moveTo>
                    <a:pt x="0" y="0"/>
                  </a:moveTo>
                  <a:lnTo>
                    <a:pt x="132168" y="0"/>
                  </a:lnTo>
                  <a:lnTo>
                    <a:pt x="132168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B12A1C68-22E7-47BB-AC2E-41E4686DE70A}"/>
                </a:ext>
              </a:extLst>
            </p:cNvPr>
            <p:cNvSpPr/>
            <p:nvPr/>
          </p:nvSpPr>
          <p:spPr>
            <a:xfrm>
              <a:off x="10462739" y="1854435"/>
              <a:ext cx="132167" cy="136725"/>
            </a:xfrm>
            <a:custGeom>
              <a:avLst/>
              <a:gdLst>
                <a:gd name="connsiteX0" fmla="*/ 0 w 132167"/>
                <a:gd name="connsiteY0" fmla="*/ 0 h 136725"/>
                <a:gd name="connsiteX1" fmla="*/ 132168 w 132167"/>
                <a:gd name="connsiteY1" fmla="*/ 0 h 136725"/>
                <a:gd name="connsiteX2" fmla="*/ 132168 w 132167"/>
                <a:gd name="connsiteY2" fmla="*/ 136725 h 136725"/>
                <a:gd name="connsiteX3" fmla="*/ 0 w 132167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167" h="136725">
                  <a:moveTo>
                    <a:pt x="0" y="0"/>
                  </a:moveTo>
                  <a:lnTo>
                    <a:pt x="132168" y="0"/>
                  </a:lnTo>
                  <a:lnTo>
                    <a:pt x="132168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878022E4-9963-426F-82AE-94D333EEA2CD}"/>
                </a:ext>
              </a:extLst>
            </p:cNvPr>
            <p:cNvSpPr/>
            <p:nvPr/>
          </p:nvSpPr>
          <p:spPr>
            <a:xfrm>
              <a:off x="11242074" y="1854435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278BA37C-53AC-4832-887C-8CDD95760134}"/>
                </a:ext>
              </a:extLst>
            </p:cNvPr>
            <p:cNvSpPr/>
            <p:nvPr/>
          </p:nvSpPr>
          <p:spPr>
            <a:xfrm>
              <a:off x="11242074" y="2127885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EBA297A6-3840-4E9A-9A95-EED58E7DF6B3}"/>
                </a:ext>
              </a:extLst>
            </p:cNvPr>
            <p:cNvSpPr/>
            <p:nvPr/>
          </p:nvSpPr>
          <p:spPr>
            <a:xfrm>
              <a:off x="11242074" y="2401336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B52375F1-821F-4416-AA9F-621CFEFCDCEB}"/>
                </a:ext>
              </a:extLst>
            </p:cNvPr>
            <p:cNvSpPr/>
            <p:nvPr/>
          </p:nvSpPr>
          <p:spPr>
            <a:xfrm>
              <a:off x="11242074" y="2674787"/>
              <a:ext cx="136725" cy="136725"/>
            </a:xfrm>
            <a:custGeom>
              <a:avLst/>
              <a:gdLst>
                <a:gd name="connsiteX0" fmla="*/ 0 w 136725"/>
                <a:gd name="connsiteY0" fmla="*/ 0 h 136725"/>
                <a:gd name="connsiteX1" fmla="*/ 136725 w 136725"/>
                <a:gd name="connsiteY1" fmla="*/ 0 h 136725"/>
                <a:gd name="connsiteX2" fmla="*/ 136725 w 136725"/>
                <a:gd name="connsiteY2" fmla="*/ 136725 h 136725"/>
                <a:gd name="connsiteX3" fmla="*/ 0 w 136725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25" h="136725">
                  <a:moveTo>
                    <a:pt x="0" y="0"/>
                  </a:moveTo>
                  <a:lnTo>
                    <a:pt x="136725" y="0"/>
                  </a:lnTo>
                  <a:lnTo>
                    <a:pt x="136725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5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010B21A1-3F6E-4300-B565-545F88D6C172}"/>
                </a:ext>
              </a:extLst>
            </p:cNvPr>
            <p:cNvSpPr/>
            <p:nvPr/>
          </p:nvSpPr>
          <p:spPr>
            <a:xfrm>
              <a:off x="10107253" y="3677440"/>
              <a:ext cx="592476" cy="597034"/>
            </a:xfrm>
            <a:custGeom>
              <a:avLst/>
              <a:gdLst>
                <a:gd name="connsiteX0" fmla="*/ 177743 w 592476"/>
                <a:gd name="connsiteY0" fmla="*/ 569689 h 597034"/>
                <a:gd name="connsiteX1" fmla="*/ 200531 w 592476"/>
                <a:gd name="connsiteY1" fmla="*/ 583362 h 597034"/>
                <a:gd name="connsiteX2" fmla="*/ 214203 w 592476"/>
                <a:gd name="connsiteY2" fmla="*/ 569689 h 597034"/>
                <a:gd name="connsiteX3" fmla="*/ 282566 w 592476"/>
                <a:gd name="connsiteY3" fmla="*/ 382831 h 597034"/>
                <a:gd name="connsiteX4" fmla="*/ 496769 w 592476"/>
                <a:gd name="connsiteY4" fmla="*/ 597034 h 597034"/>
                <a:gd name="connsiteX5" fmla="*/ 592477 w 592476"/>
                <a:gd name="connsiteY5" fmla="*/ 501326 h 597034"/>
                <a:gd name="connsiteX6" fmla="*/ 378274 w 592476"/>
                <a:gd name="connsiteY6" fmla="*/ 287123 h 597034"/>
                <a:gd name="connsiteX7" fmla="*/ 565132 w 592476"/>
                <a:gd name="connsiteY7" fmla="*/ 218761 h 597034"/>
                <a:gd name="connsiteX8" fmla="*/ 578804 w 592476"/>
                <a:gd name="connsiteY8" fmla="*/ 195973 h 597034"/>
                <a:gd name="connsiteX9" fmla="*/ 565132 w 592476"/>
                <a:gd name="connsiteY9" fmla="*/ 182301 h 597034"/>
                <a:gd name="connsiteX10" fmla="*/ 22788 w 592476"/>
                <a:gd name="connsiteY10" fmla="*/ 0 h 597034"/>
                <a:gd name="connsiteX11" fmla="*/ 18230 w 592476"/>
                <a:gd name="connsiteY11" fmla="*/ 0 h 597034"/>
                <a:gd name="connsiteX12" fmla="*/ 18230 w 592476"/>
                <a:gd name="connsiteY12" fmla="*/ 0 h 597034"/>
                <a:gd name="connsiteX13" fmla="*/ 0 w 592476"/>
                <a:gd name="connsiteY13" fmla="*/ 18230 h 597034"/>
                <a:gd name="connsiteX14" fmla="*/ 0 w 592476"/>
                <a:gd name="connsiteY14" fmla="*/ 22788 h 597034"/>
                <a:gd name="connsiteX15" fmla="*/ 177743 w 592476"/>
                <a:gd name="connsiteY15" fmla="*/ 569689 h 59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2476" h="597034">
                  <a:moveTo>
                    <a:pt x="177743" y="569689"/>
                  </a:moveTo>
                  <a:cubicBezTo>
                    <a:pt x="182301" y="578804"/>
                    <a:pt x="191416" y="583362"/>
                    <a:pt x="200531" y="583362"/>
                  </a:cubicBezTo>
                  <a:cubicBezTo>
                    <a:pt x="205088" y="583362"/>
                    <a:pt x="209646" y="578804"/>
                    <a:pt x="214203" y="569689"/>
                  </a:cubicBezTo>
                  <a:lnTo>
                    <a:pt x="282566" y="382831"/>
                  </a:lnTo>
                  <a:lnTo>
                    <a:pt x="496769" y="597034"/>
                  </a:lnTo>
                  <a:lnTo>
                    <a:pt x="592477" y="501326"/>
                  </a:lnTo>
                  <a:lnTo>
                    <a:pt x="378274" y="287123"/>
                  </a:lnTo>
                  <a:lnTo>
                    <a:pt x="565132" y="218761"/>
                  </a:lnTo>
                  <a:cubicBezTo>
                    <a:pt x="574247" y="214203"/>
                    <a:pt x="578804" y="205088"/>
                    <a:pt x="578804" y="195973"/>
                  </a:cubicBezTo>
                  <a:cubicBezTo>
                    <a:pt x="578804" y="191416"/>
                    <a:pt x="574247" y="186858"/>
                    <a:pt x="565132" y="182301"/>
                  </a:cubicBezTo>
                  <a:lnTo>
                    <a:pt x="22788" y="0"/>
                  </a:lnTo>
                  <a:cubicBezTo>
                    <a:pt x="22788" y="0"/>
                    <a:pt x="18230" y="0"/>
                    <a:pt x="18230" y="0"/>
                  </a:cubicBezTo>
                  <a:lnTo>
                    <a:pt x="18230" y="0"/>
                  </a:lnTo>
                  <a:cubicBezTo>
                    <a:pt x="9115" y="0"/>
                    <a:pt x="0" y="9115"/>
                    <a:pt x="0" y="18230"/>
                  </a:cubicBezTo>
                  <a:cubicBezTo>
                    <a:pt x="0" y="18230"/>
                    <a:pt x="0" y="22788"/>
                    <a:pt x="0" y="22788"/>
                  </a:cubicBezTo>
                  <a:lnTo>
                    <a:pt x="177743" y="569689"/>
                  </a:lnTo>
                  <a:close/>
                </a:path>
              </a:pathLst>
            </a:custGeom>
            <a:solidFill>
              <a:schemeClr val="bg2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E01CE68D-4223-4334-B0BA-EB8386557686}"/>
                </a:ext>
              </a:extLst>
            </p:cNvPr>
            <p:cNvSpPr/>
            <p:nvPr/>
          </p:nvSpPr>
          <p:spPr>
            <a:xfrm>
              <a:off x="7185888" y="2583637"/>
              <a:ext cx="1230528" cy="957077"/>
            </a:xfrm>
            <a:custGeom>
              <a:avLst/>
              <a:gdLst>
                <a:gd name="connsiteX0" fmla="*/ 1230528 w 1230528"/>
                <a:gd name="connsiteY0" fmla="*/ 0 h 957077"/>
                <a:gd name="connsiteX1" fmla="*/ 0 w 1230528"/>
                <a:gd name="connsiteY1" fmla="*/ 0 h 957077"/>
                <a:gd name="connsiteX2" fmla="*/ 0 w 1230528"/>
                <a:gd name="connsiteY2" fmla="*/ 957078 h 957077"/>
                <a:gd name="connsiteX3" fmla="*/ 1230528 w 1230528"/>
                <a:gd name="connsiteY3" fmla="*/ 957078 h 957077"/>
                <a:gd name="connsiteX4" fmla="*/ 1230528 w 1230528"/>
                <a:gd name="connsiteY4" fmla="*/ 0 h 957077"/>
                <a:gd name="connsiteX5" fmla="*/ 1093803 w 1230528"/>
                <a:gd name="connsiteY5" fmla="*/ 820352 h 957077"/>
                <a:gd name="connsiteX6" fmla="*/ 136725 w 1230528"/>
                <a:gd name="connsiteY6" fmla="*/ 820352 h 957077"/>
                <a:gd name="connsiteX7" fmla="*/ 136725 w 1230528"/>
                <a:gd name="connsiteY7" fmla="*/ 136725 h 957077"/>
                <a:gd name="connsiteX8" fmla="*/ 1093803 w 1230528"/>
                <a:gd name="connsiteY8" fmla="*/ 136725 h 957077"/>
                <a:gd name="connsiteX9" fmla="*/ 1093803 w 1230528"/>
                <a:gd name="connsiteY9" fmla="*/ 820352 h 957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0528" h="957077">
                  <a:moveTo>
                    <a:pt x="1230528" y="0"/>
                  </a:moveTo>
                  <a:lnTo>
                    <a:pt x="0" y="0"/>
                  </a:lnTo>
                  <a:lnTo>
                    <a:pt x="0" y="957078"/>
                  </a:lnTo>
                  <a:lnTo>
                    <a:pt x="1230528" y="957078"/>
                  </a:lnTo>
                  <a:lnTo>
                    <a:pt x="1230528" y="0"/>
                  </a:lnTo>
                  <a:close/>
                  <a:moveTo>
                    <a:pt x="1093803" y="820352"/>
                  </a:moveTo>
                  <a:lnTo>
                    <a:pt x="136725" y="820352"/>
                  </a:lnTo>
                  <a:lnTo>
                    <a:pt x="136725" y="136725"/>
                  </a:lnTo>
                  <a:lnTo>
                    <a:pt x="1093803" y="136725"/>
                  </a:lnTo>
                  <a:lnTo>
                    <a:pt x="1093803" y="820352"/>
                  </a:lnTo>
                  <a:close/>
                </a:path>
              </a:pathLst>
            </a:custGeom>
            <a:solidFill>
              <a:schemeClr val="accent4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AB78E1D8-CF46-4253-A6EF-70B49F4DBC8E}"/>
                </a:ext>
              </a:extLst>
            </p:cNvPr>
            <p:cNvSpPr/>
            <p:nvPr/>
          </p:nvSpPr>
          <p:spPr>
            <a:xfrm>
              <a:off x="7504914" y="2834300"/>
              <a:ext cx="546901" cy="136725"/>
            </a:xfrm>
            <a:custGeom>
              <a:avLst/>
              <a:gdLst>
                <a:gd name="connsiteX0" fmla="*/ 0 w 546901"/>
                <a:gd name="connsiteY0" fmla="*/ 0 h 136725"/>
                <a:gd name="connsiteX1" fmla="*/ 546902 w 546901"/>
                <a:gd name="connsiteY1" fmla="*/ 0 h 136725"/>
                <a:gd name="connsiteX2" fmla="*/ 546902 w 546901"/>
                <a:gd name="connsiteY2" fmla="*/ 136725 h 136725"/>
                <a:gd name="connsiteX3" fmla="*/ 0 w 546901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901" h="136725">
                  <a:moveTo>
                    <a:pt x="0" y="0"/>
                  </a:moveTo>
                  <a:lnTo>
                    <a:pt x="546902" y="0"/>
                  </a:lnTo>
                  <a:lnTo>
                    <a:pt x="546902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4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00E5C2B-E69A-49F6-8E84-25A05B140B30}"/>
                </a:ext>
              </a:extLst>
            </p:cNvPr>
            <p:cNvSpPr/>
            <p:nvPr/>
          </p:nvSpPr>
          <p:spPr>
            <a:xfrm>
              <a:off x="7504914" y="3107750"/>
              <a:ext cx="364601" cy="136725"/>
            </a:xfrm>
            <a:custGeom>
              <a:avLst/>
              <a:gdLst>
                <a:gd name="connsiteX0" fmla="*/ 0 w 364601"/>
                <a:gd name="connsiteY0" fmla="*/ 0 h 136725"/>
                <a:gd name="connsiteX1" fmla="*/ 364601 w 364601"/>
                <a:gd name="connsiteY1" fmla="*/ 0 h 136725"/>
                <a:gd name="connsiteX2" fmla="*/ 364601 w 364601"/>
                <a:gd name="connsiteY2" fmla="*/ 136725 h 136725"/>
                <a:gd name="connsiteX3" fmla="*/ 0 w 364601"/>
                <a:gd name="connsiteY3" fmla="*/ 136725 h 13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601" h="136725">
                  <a:moveTo>
                    <a:pt x="0" y="0"/>
                  </a:moveTo>
                  <a:lnTo>
                    <a:pt x="364601" y="0"/>
                  </a:lnTo>
                  <a:lnTo>
                    <a:pt x="364601" y="136725"/>
                  </a:lnTo>
                  <a:lnTo>
                    <a:pt x="0" y="136725"/>
                  </a:lnTo>
                  <a:close/>
                </a:path>
              </a:pathLst>
            </a:custGeom>
            <a:solidFill>
              <a:schemeClr val="accent4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D359A25B-9F5F-43BF-BCB8-A52771497A64}"/>
                </a:ext>
              </a:extLst>
            </p:cNvPr>
            <p:cNvSpPr/>
            <p:nvPr/>
          </p:nvSpPr>
          <p:spPr>
            <a:xfrm>
              <a:off x="10421722" y="2173460"/>
              <a:ext cx="729202" cy="683626"/>
            </a:xfrm>
            <a:custGeom>
              <a:avLst/>
              <a:gdLst>
                <a:gd name="connsiteX0" fmla="*/ 546902 w 729202"/>
                <a:gd name="connsiteY0" fmla="*/ 0 h 683626"/>
                <a:gd name="connsiteX1" fmla="*/ 0 w 729202"/>
                <a:gd name="connsiteY1" fmla="*/ 0 h 683626"/>
                <a:gd name="connsiteX2" fmla="*/ 0 w 729202"/>
                <a:gd name="connsiteY2" fmla="*/ 273451 h 683626"/>
                <a:gd name="connsiteX3" fmla="*/ 455751 w 729202"/>
                <a:gd name="connsiteY3" fmla="*/ 273451 h 683626"/>
                <a:gd name="connsiteX4" fmla="*/ 455751 w 729202"/>
                <a:gd name="connsiteY4" fmla="*/ 683627 h 683626"/>
                <a:gd name="connsiteX5" fmla="*/ 729202 w 729202"/>
                <a:gd name="connsiteY5" fmla="*/ 683627 h 683626"/>
                <a:gd name="connsiteX6" fmla="*/ 729202 w 729202"/>
                <a:gd name="connsiteY6" fmla="*/ 182301 h 683626"/>
                <a:gd name="connsiteX7" fmla="*/ 546902 w 729202"/>
                <a:gd name="connsiteY7" fmla="*/ 0 h 68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02" h="683626">
                  <a:moveTo>
                    <a:pt x="546902" y="0"/>
                  </a:moveTo>
                  <a:lnTo>
                    <a:pt x="0" y="0"/>
                  </a:lnTo>
                  <a:lnTo>
                    <a:pt x="0" y="273451"/>
                  </a:lnTo>
                  <a:lnTo>
                    <a:pt x="455751" y="273451"/>
                  </a:lnTo>
                  <a:lnTo>
                    <a:pt x="455751" y="683627"/>
                  </a:lnTo>
                  <a:lnTo>
                    <a:pt x="729202" y="683627"/>
                  </a:lnTo>
                  <a:lnTo>
                    <a:pt x="729202" y="182301"/>
                  </a:lnTo>
                  <a:cubicBezTo>
                    <a:pt x="729202" y="82035"/>
                    <a:pt x="647167" y="0"/>
                    <a:pt x="546902" y="0"/>
                  </a:cubicBezTo>
                  <a:close/>
                </a:path>
              </a:pathLst>
            </a:custGeom>
            <a:solidFill>
              <a:schemeClr val="bg2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F5B60C53-6EB8-44DF-B879-450E0735823C}"/>
                </a:ext>
              </a:extLst>
            </p:cNvPr>
            <p:cNvSpPr/>
            <p:nvPr/>
          </p:nvSpPr>
          <p:spPr>
            <a:xfrm>
              <a:off x="7504914" y="3176113"/>
              <a:ext cx="3646010" cy="2096455"/>
            </a:xfrm>
            <a:custGeom>
              <a:avLst/>
              <a:gdLst>
                <a:gd name="connsiteX0" fmla="*/ 3372559 w 3646010"/>
                <a:gd name="connsiteY0" fmla="*/ 1276104 h 2096455"/>
                <a:gd name="connsiteX1" fmla="*/ 273451 w 3646010"/>
                <a:gd name="connsiteY1" fmla="*/ 1276104 h 2096455"/>
                <a:gd name="connsiteX2" fmla="*/ 273451 w 3646010"/>
                <a:gd name="connsiteY2" fmla="*/ 546902 h 2096455"/>
                <a:gd name="connsiteX3" fmla="*/ 0 w 3646010"/>
                <a:gd name="connsiteY3" fmla="*/ 546902 h 2096455"/>
                <a:gd name="connsiteX4" fmla="*/ 0 w 3646010"/>
                <a:gd name="connsiteY4" fmla="*/ 1367254 h 2096455"/>
                <a:gd name="connsiteX5" fmla="*/ 182301 w 3646010"/>
                <a:gd name="connsiteY5" fmla="*/ 1549554 h 2096455"/>
                <a:gd name="connsiteX6" fmla="*/ 1458404 w 3646010"/>
                <a:gd name="connsiteY6" fmla="*/ 1549554 h 2096455"/>
                <a:gd name="connsiteX7" fmla="*/ 1458404 w 3646010"/>
                <a:gd name="connsiteY7" fmla="*/ 1823005 h 2096455"/>
                <a:gd name="connsiteX8" fmla="*/ 1002653 w 3646010"/>
                <a:gd name="connsiteY8" fmla="*/ 1823005 h 2096455"/>
                <a:gd name="connsiteX9" fmla="*/ 1002653 w 3646010"/>
                <a:gd name="connsiteY9" fmla="*/ 2096456 h 2096455"/>
                <a:gd name="connsiteX10" fmla="*/ 2643357 w 3646010"/>
                <a:gd name="connsiteY10" fmla="*/ 2096456 h 2096455"/>
                <a:gd name="connsiteX11" fmla="*/ 2643357 w 3646010"/>
                <a:gd name="connsiteY11" fmla="*/ 1823005 h 2096455"/>
                <a:gd name="connsiteX12" fmla="*/ 2187606 w 3646010"/>
                <a:gd name="connsiteY12" fmla="*/ 1823005 h 2096455"/>
                <a:gd name="connsiteX13" fmla="*/ 2187606 w 3646010"/>
                <a:gd name="connsiteY13" fmla="*/ 1549554 h 2096455"/>
                <a:gd name="connsiteX14" fmla="*/ 3463710 w 3646010"/>
                <a:gd name="connsiteY14" fmla="*/ 1549554 h 2096455"/>
                <a:gd name="connsiteX15" fmla="*/ 3646010 w 3646010"/>
                <a:gd name="connsiteY15" fmla="*/ 1367254 h 2096455"/>
                <a:gd name="connsiteX16" fmla="*/ 3646010 w 3646010"/>
                <a:gd name="connsiteY16" fmla="*/ 0 h 2096455"/>
                <a:gd name="connsiteX17" fmla="*/ 3372559 w 3646010"/>
                <a:gd name="connsiteY17" fmla="*/ 0 h 2096455"/>
                <a:gd name="connsiteX18" fmla="*/ 3372559 w 3646010"/>
                <a:gd name="connsiteY18" fmla="*/ 1276104 h 209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46010" h="2096455">
                  <a:moveTo>
                    <a:pt x="3372559" y="1276104"/>
                  </a:moveTo>
                  <a:lnTo>
                    <a:pt x="273451" y="1276104"/>
                  </a:lnTo>
                  <a:lnTo>
                    <a:pt x="273451" y="546902"/>
                  </a:lnTo>
                  <a:lnTo>
                    <a:pt x="0" y="546902"/>
                  </a:lnTo>
                  <a:lnTo>
                    <a:pt x="0" y="1367254"/>
                  </a:lnTo>
                  <a:cubicBezTo>
                    <a:pt x="0" y="1467519"/>
                    <a:pt x="82035" y="1549554"/>
                    <a:pt x="182301" y="1549554"/>
                  </a:cubicBezTo>
                  <a:lnTo>
                    <a:pt x="1458404" y="1549554"/>
                  </a:lnTo>
                  <a:lnTo>
                    <a:pt x="1458404" y="1823005"/>
                  </a:lnTo>
                  <a:lnTo>
                    <a:pt x="1002653" y="1823005"/>
                  </a:lnTo>
                  <a:lnTo>
                    <a:pt x="1002653" y="2096456"/>
                  </a:lnTo>
                  <a:lnTo>
                    <a:pt x="2643357" y="2096456"/>
                  </a:lnTo>
                  <a:lnTo>
                    <a:pt x="2643357" y="1823005"/>
                  </a:lnTo>
                  <a:lnTo>
                    <a:pt x="2187606" y="1823005"/>
                  </a:lnTo>
                  <a:lnTo>
                    <a:pt x="2187606" y="1549554"/>
                  </a:lnTo>
                  <a:lnTo>
                    <a:pt x="3463710" y="1549554"/>
                  </a:lnTo>
                  <a:cubicBezTo>
                    <a:pt x="3563975" y="1549554"/>
                    <a:pt x="3646010" y="1467519"/>
                    <a:pt x="3646010" y="1367254"/>
                  </a:cubicBezTo>
                  <a:lnTo>
                    <a:pt x="3646010" y="0"/>
                  </a:lnTo>
                  <a:lnTo>
                    <a:pt x="3372559" y="0"/>
                  </a:lnTo>
                  <a:lnTo>
                    <a:pt x="3372559" y="1276104"/>
                  </a:lnTo>
                  <a:close/>
                </a:path>
              </a:pathLst>
            </a:custGeom>
            <a:solidFill>
              <a:schemeClr val="bg2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1A1A33C3-16F1-43AF-A5BB-1A4B503518BF}"/>
                </a:ext>
              </a:extLst>
            </p:cNvPr>
            <p:cNvSpPr/>
            <p:nvPr/>
          </p:nvSpPr>
          <p:spPr>
            <a:xfrm>
              <a:off x="7504914" y="2173460"/>
              <a:ext cx="2597782" cy="273450"/>
            </a:xfrm>
            <a:custGeom>
              <a:avLst/>
              <a:gdLst>
                <a:gd name="connsiteX0" fmla="*/ 2597782 w 2597782"/>
                <a:gd name="connsiteY0" fmla="*/ 0 h 273450"/>
                <a:gd name="connsiteX1" fmla="*/ 182301 w 2597782"/>
                <a:gd name="connsiteY1" fmla="*/ 0 h 273450"/>
                <a:gd name="connsiteX2" fmla="*/ 0 w 2597782"/>
                <a:gd name="connsiteY2" fmla="*/ 182301 h 273450"/>
                <a:gd name="connsiteX3" fmla="*/ 0 w 2597782"/>
                <a:gd name="connsiteY3" fmla="*/ 273451 h 273450"/>
                <a:gd name="connsiteX4" fmla="*/ 2597782 w 2597782"/>
                <a:gd name="connsiteY4" fmla="*/ 273451 h 273450"/>
                <a:gd name="connsiteX5" fmla="*/ 2597782 w 2597782"/>
                <a:gd name="connsiteY5" fmla="*/ 0 h 27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7782" h="273450">
                  <a:moveTo>
                    <a:pt x="2597782" y="0"/>
                  </a:moveTo>
                  <a:lnTo>
                    <a:pt x="182301" y="0"/>
                  </a:lnTo>
                  <a:cubicBezTo>
                    <a:pt x="82035" y="0"/>
                    <a:pt x="0" y="82035"/>
                    <a:pt x="0" y="182301"/>
                  </a:cubicBezTo>
                  <a:lnTo>
                    <a:pt x="0" y="273451"/>
                  </a:lnTo>
                  <a:lnTo>
                    <a:pt x="2597782" y="273451"/>
                  </a:lnTo>
                  <a:lnTo>
                    <a:pt x="2597782" y="0"/>
                  </a:lnTo>
                  <a:close/>
                </a:path>
              </a:pathLst>
            </a:custGeom>
            <a:solidFill>
              <a:schemeClr val="bg2"/>
            </a:solidFill>
            <a:ln w="45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8705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BFF9D5-ABC4-B44A-8ED8-0AE5B9E8A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482" y="1000067"/>
            <a:ext cx="10269036" cy="5697888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50CE740-030C-49AD-880E-84D2FBCDB668}"/>
              </a:ext>
            </a:extLst>
          </p:cNvPr>
          <p:cNvSpPr txBox="1">
            <a:spLocks/>
          </p:cNvSpPr>
          <p:nvPr/>
        </p:nvSpPr>
        <p:spPr>
          <a:xfrm>
            <a:off x="1027113" y="162249"/>
            <a:ext cx="5951537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b="1" dirty="0">
                <a:latin typeface="Arial Nova Cond" panose="020B0506020202020204" pitchFamily="34" charset="0"/>
              </a:rPr>
              <a:t>ПРОТОТИП</a:t>
            </a:r>
          </a:p>
        </p:txBody>
      </p:sp>
    </p:spTree>
    <p:extLst>
      <p:ext uri="{BB962C8B-B14F-4D97-AF65-F5344CB8AC3E}">
        <p14:creationId xmlns:p14="http://schemas.microsoft.com/office/powerpoint/2010/main" val="69411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251DD-BFBE-4742-AC7D-50C0DD29D1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>
                <a:latin typeface="Arial Nova Cond" panose="020B0506020202020204" pitchFamily="34" charset="0"/>
              </a:rPr>
              <a:t>ЗАКАЗЧИК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9FD1C08-5BD5-47E3-BFA9-D78DEE3A7CF8}"/>
              </a:ext>
            </a:extLst>
          </p:cNvPr>
          <p:cNvGrpSpPr/>
          <p:nvPr/>
        </p:nvGrpSpPr>
        <p:grpSpPr>
          <a:xfrm>
            <a:off x="7288829" y="2342314"/>
            <a:ext cx="4388266" cy="2660103"/>
            <a:chOff x="7288829" y="2342314"/>
            <a:chExt cx="4388266" cy="2660103"/>
          </a:xfrm>
        </p:grpSpPr>
        <p:pic>
          <p:nvPicPr>
            <p:cNvPr id="3" name="Рисунок 2" descr="Офисный рабочий мужской со сплошной заливкой">
              <a:extLst>
                <a:ext uri="{FF2B5EF4-FFF2-40B4-BE49-F238E27FC236}">
                  <a16:creationId xmlns:a16="http://schemas.microsoft.com/office/drawing/2014/main" id="{23EBA250-9EDD-4974-BE61-916DEB9F4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27784" y="2342314"/>
              <a:ext cx="1510356" cy="151035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998000C-9577-45EA-BAF7-C730910BF6AD}"/>
                </a:ext>
              </a:extLst>
            </p:cNvPr>
            <p:cNvSpPr txBox="1"/>
            <p:nvPr/>
          </p:nvSpPr>
          <p:spPr>
            <a:xfrm>
              <a:off x="7288829" y="3863644"/>
              <a:ext cx="4388266" cy="1138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</a:rPr>
                <a:t>З</a:t>
              </a:r>
              <a:r>
                <a:rPr lang="ru" sz="28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</a:rPr>
                <a:t>аказчик </a:t>
              </a:r>
            </a:p>
            <a:p>
              <a:pPr algn="ctr"/>
              <a:r>
                <a:rPr lang="ru-RU" sz="2000" dirty="0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rPr>
                <a:t>Рабочая группа рынка НТИ </a:t>
              </a:r>
              <a:r>
                <a:rPr lang="ru-RU" sz="2000" dirty="0" err="1">
                  <a:solidFill>
                    <a:schemeClr val="tx1">
                      <a:lumMod val="50000"/>
                    </a:schemeClr>
                  </a:solidFill>
                  <a:latin typeface="Arial Nova" panose="020B0504020202020204" pitchFamily="34" charset="0"/>
                  <a:ea typeface="SF Pro Display" panose="00000500000000000000" pitchFamily="2" charset="0"/>
                  <a:cs typeface="Sanskrit Text" panose="020B0502040204020203" pitchFamily="18" charset="0"/>
                </a:rPr>
                <a:t>EduNet</a:t>
              </a:r>
              <a:endParaRPr lang="ru-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  <a:ea typeface="SF Pro Display" panose="00000500000000000000" pitchFamily="2" charset="0"/>
                <a:cs typeface="Sanskrit Text" panose="020B0502040204020203" pitchFamily="18" charset="0"/>
              </a:endParaRPr>
            </a:p>
            <a:p>
              <a:pPr lvl="4" algn="ctr"/>
              <a:endParaRPr lang="ru-RU" sz="2000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  <a:ea typeface="SF Pro Display" panose="00000500000000000000" pitchFamily="2" charset="0"/>
                <a:cs typeface="Sanskrit Text" panose="020B0502040204020203" pitchFamily="18" charset="0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8762990-05D3-4011-8C36-637C9DDCBD7B}"/>
              </a:ext>
            </a:extLst>
          </p:cNvPr>
          <p:cNvGrpSpPr/>
          <p:nvPr/>
        </p:nvGrpSpPr>
        <p:grpSpPr>
          <a:xfrm>
            <a:off x="1318010" y="447884"/>
            <a:ext cx="5337960" cy="5455402"/>
            <a:chOff x="2465774" y="236595"/>
            <a:chExt cx="5337960" cy="5455402"/>
          </a:xfrm>
        </p:grpSpPr>
        <p:sp>
          <p:nvSpPr>
            <p:cNvPr id="5" name="Облачко с текстом: прямоугольное со скругленными углами 4">
              <a:extLst>
                <a:ext uri="{FF2B5EF4-FFF2-40B4-BE49-F238E27FC236}">
                  <a16:creationId xmlns:a16="http://schemas.microsoft.com/office/drawing/2014/main" id="{3F6DBCF2-8E58-4649-90D9-FE2C9D24AD98}"/>
                </a:ext>
              </a:extLst>
            </p:cNvPr>
            <p:cNvSpPr/>
            <p:nvPr/>
          </p:nvSpPr>
          <p:spPr>
            <a:xfrm>
              <a:off x="2465774" y="236595"/>
              <a:ext cx="3222593" cy="445867"/>
            </a:xfrm>
            <a:prstGeom prst="wedgeRoundRectCallout">
              <a:avLst>
                <a:gd name="adj1" fmla="val -47587"/>
                <a:gd name="adj2" fmla="val 76394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Как вы коммуницируете с заказчиком? </a:t>
              </a:r>
            </a:p>
          </p:txBody>
        </p:sp>
        <p:sp>
          <p:nvSpPr>
            <p:cNvPr id="9" name="Облачко с текстом: прямоугольное со скругленными углами 8">
              <a:extLst>
                <a:ext uri="{FF2B5EF4-FFF2-40B4-BE49-F238E27FC236}">
                  <a16:creationId xmlns:a16="http://schemas.microsoft.com/office/drawing/2014/main" id="{7097342E-4EE1-47EC-816C-B5CC4241F085}"/>
                </a:ext>
              </a:extLst>
            </p:cNvPr>
            <p:cNvSpPr/>
            <p:nvPr/>
          </p:nvSpPr>
          <p:spPr>
            <a:xfrm>
              <a:off x="3753296" y="886451"/>
              <a:ext cx="4050438" cy="445867"/>
            </a:xfrm>
            <a:prstGeom prst="wedgeRoundRectCallout">
              <a:avLst>
                <a:gd name="adj1" fmla="val 43475"/>
                <a:gd name="adj2" fmla="val 75415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Коммуникация происходила быстро и по фактам.</a:t>
              </a:r>
            </a:p>
          </p:txBody>
        </p:sp>
        <p:sp>
          <p:nvSpPr>
            <p:cNvPr id="10" name="Облачко с текстом: прямоугольное со скругленными углами 9">
              <a:extLst>
                <a:ext uri="{FF2B5EF4-FFF2-40B4-BE49-F238E27FC236}">
                  <a16:creationId xmlns:a16="http://schemas.microsoft.com/office/drawing/2014/main" id="{5E3C30E2-FBB8-483C-AD5F-5265549B5D8A}"/>
                </a:ext>
              </a:extLst>
            </p:cNvPr>
            <p:cNvSpPr/>
            <p:nvPr/>
          </p:nvSpPr>
          <p:spPr>
            <a:xfrm>
              <a:off x="2465774" y="1536307"/>
              <a:ext cx="2976238" cy="594718"/>
            </a:xfrm>
            <a:prstGeom prst="wedgeRoundRectCallout">
              <a:avLst>
                <a:gd name="adj1" fmla="val -49091"/>
                <a:gd name="adj2" fmla="val 76392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Получали ли обратную связь по промежуточным стадиям решения?</a:t>
              </a:r>
            </a:p>
          </p:txBody>
        </p:sp>
        <p:sp>
          <p:nvSpPr>
            <p:cNvPr id="11" name="Облачко с текстом: прямоугольное со скругленными углами 10">
              <a:extLst>
                <a:ext uri="{FF2B5EF4-FFF2-40B4-BE49-F238E27FC236}">
                  <a16:creationId xmlns:a16="http://schemas.microsoft.com/office/drawing/2014/main" id="{5F63608D-438B-4D2C-BEC1-6AA873CDD790}"/>
                </a:ext>
              </a:extLst>
            </p:cNvPr>
            <p:cNvSpPr/>
            <p:nvPr/>
          </p:nvSpPr>
          <p:spPr>
            <a:xfrm>
              <a:off x="6356412" y="2335014"/>
              <a:ext cx="1447322" cy="464802"/>
            </a:xfrm>
            <a:prstGeom prst="wedgeRoundRectCallout">
              <a:avLst>
                <a:gd name="adj1" fmla="val 43817"/>
                <a:gd name="adj2" fmla="val 71271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Нет.</a:t>
              </a:r>
            </a:p>
          </p:txBody>
        </p:sp>
        <p:sp>
          <p:nvSpPr>
            <p:cNvPr id="12" name="Облачко с текстом: прямоугольное со скругленными углами 11">
              <a:extLst>
                <a:ext uri="{FF2B5EF4-FFF2-40B4-BE49-F238E27FC236}">
                  <a16:creationId xmlns:a16="http://schemas.microsoft.com/office/drawing/2014/main" id="{57392281-0331-4B1A-80B7-8CDF44C1FD13}"/>
                </a:ext>
              </a:extLst>
            </p:cNvPr>
            <p:cNvSpPr/>
            <p:nvPr/>
          </p:nvSpPr>
          <p:spPr>
            <a:xfrm>
              <a:off x="2465774" y="3003805"/>
              <a:ext cx="2459115" cy="443519"/>
            </a:xfrm>
            <a:prstGeom prst="wedgeRoundRectCallout">
              <a:avLst>
                <a:gd name="adj1" fmla="val -51331"/>
                <a:gd name="adj2" fmla="val 80226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Как часто общаетесь?</a:t>
              </a:r>
            </a:p>
          </p:txBody>
        </p:sp>
        <p:sp>
          <p:nvSpPr>
            <p:cNvPr id="13" name="Облачко с текстом: прямоугольное со скругленными углами 12">
              <a:extLst>
                <a:ext uri="{FF2B5EF4-FFF2-40B4-BE49-F238E27FC236}">
                  <a16:creationId xmlns:a16="http://schemas.microsoft.com/office/drawing/2014/main" id="{822CCD5A-A6C8-4C35-98D7-4A301655E8C1}"/>
                </a:ext>
              </a:extLst>
            </p:cNvPr>
            <p:cNvSpPr/>
            <p:nvPr/>
          </p:nvSpPr>
          <p:spPr>
            <a:xfrm>
              <a:off x="2929631" y="3651313"/>
              <a:ext cx="4874103" cy="701432"/>
            </a:xfrm>
            <a:prstGeom prst="wedgeRoundRectCallout">
              <a:avLst>
                <a:gd name="adj1" fmla="val 46941"/>
                <a:gd name="adj2" fmla="val 69982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Созванивались один раз на начальной стадии работ, чтобы определиться с вектором направления и определить ТЗ.</a:t>
              </a:r>
            </a:p>
          </p:txBody>
        </p:sp>
        <p:sp>
          <p:nvSpPr>
            <p:cNvPr id="14" name="Облачко с текстом: прямоугольное со скругленными углами 13">
              <a:extLst>
                <a:ext uri="{FF2B5EF4-FFF2-40B4-BE49-F238E27FC236}">
                  <a16:creationId xmlns:a16="http://schemas.microsoft.com/office/drawing/2014/main" id="{E269E312-5E7D-4D8B-99F2-0EA13D802B57}"/>
                </a:ext>
              </a:extLst>
            </p:cNvPr>
            <p:cNvSpPr/>
            <p:nvPr/>
          </p:nvSpPr>
          <p:spPr>
            <a:xfrm>
              <a:off x="2465774" y="4556734"/>
              <a:ext cx="2610036" cy="443519"/>
            </a:xfrm>
            <a:prstGeom prst="wedgeRoundRectCallout">
              <a:avLst>
                <a:gd name="adj1" fmla="val -49520"/>
                <a:gd name="adj2" fmla="val 73436"/>
                <a:gd name="adj3" fmla="val 16667"/>
              </a:avLst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0" i="0" u="none" strike="noStrike" dirty="0">
                  <a:solidFill>
                    <a:srgbClr val="FFFFFF"/>
                  </a:solidFill>
                  <a:effectLst/>
                  <a:latin typeface="Arial Nova" panose="020B0504020202020204" pitchFamily="34" charset="0"/>
                </a:rPr>
                <a:t>Кто ваши контактные лица?</a:t>
              </a:r>
            </a:p>
          </p:txBody>
        </p:sp>
        <p:sp>
          <p:nvSpPr>
            <p:cNvPr id="15" name="Облачко с текстом: прямоугольное со скругленными углами 14">
              <a:extLst>
                <a:ext uri="{FF2B5EF4-FFF2-40B4-BE49-F238E27FC236}">
                  <a16:creationId xmlns:a16="http://schemas.microsoft.com/office/drawing/2014/main" id="{E998880D-81F8-4020-9B94-6029AE0AF508}"/>
                </a:ext>
              </a:extLst>
            </p:cNvPr>
            <p:cNvSpPr/>
            <p:nvPr/>
          </p:nvSpPr>
          <p:spPr>
            <a:xfrm>
              <a:off x="5103443" y="5204239"/>
              <a:ext cx="2700291" cy="487758"/>
            </a:xfrm>
            <a:prstGeom prst="wedgeRoundRectCallout">
              <a:avLst>
                <a:gd name="adj1" fmla="val 48479"/>
                <a:gd name="adj2" fmla="val 81174"/>
                <a:gd name="adj3" fmla="val 16667"/>
              </a:avLst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>
                  <a:latin typeface="Arial Nova" panose="020B0504020202020204" pitchFamily="34" charset="0"/>
                </a:rPr>
                <a:t>Наталья Орлова.</a:t>
              </a:r>
              <a:endParaRPr lang="ru-RU" sz="1300" b="0" i="0" u="none" strike="noStrike" dirty="0">
                <a:solidFill>
                  <a:srgbClr val="FFFFFF"/>
                </a:solidFill>
                <a:effectLst/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687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6188" y="795009"/>
            <a:ext cx="10368503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4800" b="1" dirty="0">
                <a:latin typeface="Arial Nova Cond" panose="020B0506020202020204" pitchFamily="34" charset="0"/>
              </a:rPr>
              <a:t>БИЗНЕС-МОДЕЛЬ «ВИРТУАЛЬНЫХ ТОВАРОВ»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39ECAE-9ECA-2C43-A4CC-9D38520321BF}"/>
              </a:ext>
            </a:extLst>
          </p:cNvPr>
          <p:cNvSpPr txBox="1"/>
          <p:nvPr/>
        </p:nvSpPr>
        <p:spPr>
          <a:xfrm>
            <a:off x="6445856" y="1401679"/>
            <a:ext cx="50888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latin typeface="+mn-lt"/>
              </a:rPr>
              <a:t>Все пользователи</a:t>
            </a:r>
            <a:r>
              <a:rPr lang="ru-RU" sz="1600" dirty="0">
                <a:latin typeface="+mn-lt"/>
              </a:rPr>
              <a:t>, являющиеся сотрудниками Организаций, купивших продукт, могут получить доступ </a:t>
            </a:r>
            <a:r>
              <a:rPr lang="ru-RU" sz="1600" b="1" dirty="0">
                <a:latin typeface="+mn-lt"/>
              </a:rPr>
              <a:t>к базовому функционалу</a:t>
            </a:r>
            <a:r>
              <a:rPr lang="ru-RU" sz="1600" dirty="0">
                <a:latin typeface="+mn-lt"/>
              </a:rPr>
              <a:t>.</a:t>
            </a:r>
          </a:p>
          <a:p>
            <a:pPr algn="just"/>
            <a:endParaRPr lang="ru-RU" sz="1600" dirty="0">
              <a:latin typeface="+mn-lt"/>
            </a:endParaRPr>
          </a:p>
          <a:p>
            <a:pPr algn="just"/>
            <a:r>
              <a:rPr lang="ru-RU" sz="1600" dirty="0">
                <a:latin typeface="+mn-lt"/>
              </a:rPr>
              <a:t>Среди </a:t>
            </a:r>
            <a:r>
              <a:rPr lang="ru-RU" sz="1600" b="1" dirty="0">
                <a:latin typeface="+mn-lt"/>
              </a:rPr>
              <a:t>дополнительных функций </a:t>
            </a:r>
            <a:r>
              <a:rPr lang="ru-RU" sz="1600" dirty="0">
                <a:latin typeface="+mn-lt"/>
              </a:rPr>
              <a:t>для сотрудников: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Шаблоны ОПОП;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Система рассылки оповещений об изменениях в нормативной документации;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Система указания проверочным «жучком» конкретных мест недочетов, а не только их перечень.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DC4D2D-EBEC-FB4F-8454-A051934498D3}"/>
              </a:ext>
            </a:extLst>
          </p:cNvPr>
          <p:cNvSpPr txBox="1"/>
          <p:nvPr/>
        </p:nvSpPr>
        <p:spPr>
          <a:xfrm>
            <a:off x="392997" y="1260718"/>
            <a:ext cx="570300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latin typeface="+mn-lt"/>
              </a:rPr>
              <a:t>Компания</a:t>
            </a:r>
            <a:r>
              <a:rPr lang="ru-RU" sz="1600" dirty="0">
                <a:latin typeface="+mn-lt"/>
              </a:rPr>
              <a:t> – СКБ «Кубик-234»</a:t>
            </a:r>
          </a:p>
          <a:p>
            <a:pPr algn="just"/>
            <a:r>
              <a:rPr lang="ru-RU" sz="1600" b="1" dirty="0">
                <a:latin typeface="+mn-lt"/>
              </a:rPr>
              <a:t>Бесплатный базовый продукт</a:t>
            </a:r>
            <a:r>
              <a:rPr lang="ru-RU" sz="1600" dirty="0">
                <a:latin typeface="+mn-lt"/>
              </a:rPr>
              <a:t> – Конструктор ОПОП без функционала, упрощающего работу</a:t>
            </a:r>
          </a:p>
          <a:p>
            <a:pPr algn="just"/>
            <a:r>
              <a:rPr lang="ru-RU" sz="1600" b="1" dirty="0">
                <a:latin typeface="+mn-lt"/>
              </a:rPr>
              <a:t>Дополнительные продукты</a:t>
            </a:r>
            <a:r>
              <a:rPr lang="ru-RU" sz="1600" dirty="0">
                <a:latin typeface="+mn-lt"/>
              </a:rPr>
              <a:t> – надстройки к конструктору, упрощающие процесс работы</a:t>
            </a:r>
          </a:p>
          <a:p>
            <a:pPr algn="just"/>
            <a:r>
              <a:rPr lang="ru-RU" sz="1600" b="1" dirty="0">
                <a:latin typeface="+mn-lt"/>
              </a:rPr>
              <a:t>Клиент</a:t>
            </a:r>
            <a:r>
              <a:rPr lang="ru-RU" sz="1600" dirty="0">
                <a:latin typeface="+mn-lt"/>
              </a:rPr>
              <a:t> – Корпоративный пользователь (преподаватель, методист, университет, контрольные органы) или сторонний Клиент</a:t>
            </a:r>
          </a:p>
          <a:p>
            <a:pPr algn="just"/>
            <a:endParaRPr lang="ru-RU" sz="1600" dirty="0">
              <a:latin typeface="+mn-lt"/>
            </a:endParaRPr>
          </a:p>
          <a:p>
            <a:pPr algn="just"/>
            <a:r>
              <a:rPr lang="ru-RU" sz="1600" b="1" dirty="0">
                <a:latin typeface="+mn-lt"/>
              </a:rPr>
              <a:t>Стоимость продукта: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для университетов и контрольных органов – доступ к базовому продукту на год за 200 000 руб./год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бесплатный базовый продукт предоставляется всем сотрудникам Организации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для доступа к доп. функциям или не коммерческому клиенту нужна подписка </a:t>
            </a:r>
            <a:r>
              <a:rPr lang="en-US" sz="1600" dirty="0">
                <a:latin typeface="+mn-lt"/>
              </a:rPr>
              <a:t>289</a:t>
            </a:r>
            <a:r>
              <a:rPr lang="ru-RU" sz="1600" dirty="0">
                <a:latin typeface="+mn-lt"/>
              </a:rPr>
              <a:t> руб./месяц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8B698A-63C0-684A-B585-AC7FA21782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2" t="38647" r="36666" b="25642"/>
          <a:stretch/>
        </p:blipFill>
        <p:spPr>
          <a:xfrm>
            <a:off x="6233821" y="4408999"/>
            <a:ext cx="5512904" cy="244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76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0803" y="12253"/>
            <a:ext cx="10794000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3600" b="1" dirty="0">
                <a:latin typeface="Arial Nova Cond" panose="020B0506020202020204" pitchFamily="34" charset="0"/>
              </a:rPr>
              <a:t>БИЗНЕС-МОДЕЛЬ ОСТЕРВАЛЬДЕРА-ПИНЬЕ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1B7551-775F-5345-99B9-02ADE8573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94" t="19942" r="17440" b="17140"/>
          <a:stretch/>
        </p:blipFill>
        <p:spPr>
          <a:xfrm>
            <a:off x="842837" y="677568"/>
            <a:ext cx="10506324" cy="61972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26F8B4-3BEC-D142-B0B1-430B9B39FBD1}"/>
              </a:ext>
            </a:extLst>
          </p:cNvPr>
          <p:cNvSpPr txBox="1"/>
          <p:nvPr/>
        </p:nvSpPr>
        <p:spPr>
          <a:xfrm>
            <a:off x="953003" y="841769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Партнеры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065296-C1D3-3D4A-80FD-A7E952070DB0}"/>
              </a:ext>
            </a:extLst>
          </p:cNvPr>
          <p:cNvSpPr txBox="1"/>
          <p:nvPr/>
        </p:nvSpPr>
        <p:spPr>
          <a:xfrm>
            <a:off x="3025475" y="801882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Процессы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58B46D-0C27-1A43-A417-EDBF7CDD7960}"/>
              </a:ext>
            </a:extLst>
          </p:cNvPr>
          <p:cNvSpPr txBox="1"/>
          <p:nvPr/>
        </p:nvSpPr>
        <p:spPr>
          <a:xfrm>
            <a:off x="3009569" y="2988787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Ресурсы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AB0D5D-F6E7-4740-9207-105B898B67D7}"/>
              </a:ext>
            </a:extLst>
          </p:cNvPr>
          <p:cNvSpPr txBox="1"/>
          <p:nvPr/>
        </p:nvSpPr>
        <p:spPr>
          <a:xfrm>
            <a:off x="992318" y="5196867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Расходы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21EC43-A630-1546-AE02-1721FA6597AA}"/>
              </a:ext>
            </a:extLst>
          </p:cNvPr>
          <p:cNvSpPr txBox="1"/>
          <p:nvPr/>
        </p:nvSpPr>
        <p:spPr>
          <a:xfrm>
            <a:off x="5085301" y="801882"/>
            <a:ext cx="130047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Ценность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57C15-E680-A346-935F-E73D3DF9413C}"/>
              </a:ext>
            </a:extLst>
          </p:cNvPr>
          <p:cNvSpPr txBox="1"/>
          <p:nvPr/>
        </p:nvSpPr>
        <p:spPr>
          <a:xfrm>
            <a:off x="7173843" y="779869"/>
            <a:ext cx="1592028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Отношения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6CD1B5-39BE-E544-92AF-BE6A13BB8479}"/>
              </a:ext>
            </a:extLst>
          </p:cNvPr>
          <p:cNvSpPr txBox="1"/>
          <p:nvPr/>
        </p:nvSpPr>
        <p:spPr>
          <a:xfrm>
            <a:off x="7151759" y="3032098"/>
            <a:ext cx="120859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Каналы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5C40EF-A31B-E247-ABFF-A58A8F301FF6}"/>
              </a:ext>
            </a:extLst>
          </p:cNvPr>
          <p:cNvSpPr txBox="1"/>
          <p:nvPr/>
        </p:nvSpPr>
        <p:spPr>
          <a:xfrm>
            <a:off x="9259726" y="841770"/>
            <a:ext cx="1496615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Сегменты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A1049C-742A-3546-AABE-8E285ED7F4A2}"/>
              </a:ext>
            </a:extLst>
          </p:cNvPr>
          <p:cNvSpPr txBox="1"/>
          <p:nvPr/>
        </p:nvSpPr>
        <p:spPr>
          <a:xfrm>
            <a:off x="6087803" y="5224090"/>
            <a:ext cx="1300479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Доходы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450C03-4036-B649-851E-8394D32CDC42}"/>
              </a:ext>
            </a:extLst>
          </p:cNvPr>
          <p:cNvSpPr txBox="1"/>
          <p:nvPr/>
        </p:nvSpPr>
        <p:spPr>
          <a:xfrm>
            <a:off x="1002749" y="1174053"/>
            <a:ext cx="1859720" cy="28839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Образовательные учреждения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Контрольные органы (министерства и т.п.)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Разработчики систем цифровой среды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Поставщики оборудования (компьютеров)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Специалисты сферы образования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Сообщества в социальных сетях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Образовательные сообщества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 err="1"/>
              <a:t>Аутсорсеры</a:t>
            </a:r>
            <a:endParaRPr lang="ru-RU" sz="1067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Арендодатели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39CE69-A870-404F-8B67-68693B738424}"/>
              </a:ext>
            </a:extLst>
          </p:cNvPr>
          <p:cNvSpPr txBox="1"/>
          <p:nvPr/>
        </p:nvSpPr>
        <p:spPr>
          <a:xfrm>
            <a:off x="5103803" y="1174053"/>
            <a:ext cx="1968000" cy="378565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Пошаговое заполнение без обращения к внешним источникам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Отсутствие необходимости покупки Лицензии на использование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Наличие Личного кабинета в «продукте» и удаленный доступ к рабочему пространству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Возможность актуализации ОПОП согласно обновлениям нормативной документации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Система исправления ошибок и опечаток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Возможность удаленной проверки в системе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00" dirty="0"/>
              <a:t>Обеспечение внешней информационной безопасности</a:t>
            </a:r>
          </a:p>
          <a:p>
            <a:pPr algn="just"/>
            <a:endParaRPr lang="ru-RU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31048A-5EE3-E549-88A2-44E0BFEE96E9}"/>
              </a:ext>
            </a:extLst>
          </p:cNvPr>
          <p:cNvSpPr txBox="1"/>
          <p:nvPr/>
        </p:nvSpPr>
        <p:spPr>
          <a:xfrm>
            <a:off x="9280910" y="1174053"/>
            <a:ext cx="1859720" cy="206287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Образовательные учреждения (представители учебного управления, руководители)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Контрольные органы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Преподаватели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/>
              <a:t>Методисты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chemeClr val="tx1">
                    <a:lumMod val="60000"/>
                    <a:lumOff val="40000"/>
                  </a:schemeClr>
                </a:solidFill>
              </a:rPr>
              <a:t>Студенты</a:t>
            </a:r>
            <a:r>
              <a:rPr lang="ru-RU" sz="1067" dirty="0"/>
              <a:t>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endParaRPr lang="ru-RU" sz="1067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260610-BE04-C647-AED4-427203A8C47F}"/>
              </a:ext>
            </a:extLst>
          </p:cNvPr>
          <p:cNvSpPr txBox="1"/>
          <p:nvPr/>
        </p:nvSpPr>
        <p:spPr>
          <a:xfrm>
            <a:off x="3042816" y="1147097"/>
            <a:ext cx="1968000" cy="178510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Предоставление услуг </a:t>
            </a:r>
            <a:r>
              <a:rPr lang="en-US" sz="1000" dirty="0"/>
              <a:t>web</a:t>
            </a:r>
            <a:r>
              <a:rPr lang="ru-RU" sz="1000" dirty="0"/>
              <a:t>-сайта и его обслуживание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Проведение обучающих </a:t>
            </a:r>
            <a:r>
              <a:rPr lang="ru-RU" sz="1000" dirty="0" err="1"/>
              <a:t>интенсивов</a:t>
            </a:r>
            <a:r>
              <a:rPr lang="ru-RU" sz="1000" dirty="0"/>
              <a:t> для пользователей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Исследования в области «цифрового образования»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00" dirty="0"/>
              <a:t>Разработка новых систем</a:t>
            </a:r>
          </a:p>
          <a:p>
            <a:endParaRPr lang="ru-RU" sz="1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CE61A5-A405-3343-BDA4-E85231A969B0}"/>
              </a:ext>
            </a:extLst>
          </p:cNvPr>
          <p:cNvSpPr txBox="1"/>
          <p:nvPr/>
        </p:nvSpPr>
        <p:spPr>
          <a:xfrm>
            <a:off x="2985741" y="3343757"/>
            <a:ext cx="2038105" cy="163121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000" dirty="0"/>
              <a:t>Web-</a:t>
            </a:r>
            <a:r>
              <a:rPr lang="ru-RU" sz="1000" dirty="0"/>
              <a:t>сайт и системы по его созданию и пр.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000" dirty="0"/>
              <a:t>Каналы связи в мессенджерах и соц. сетях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000" dirty="0"/>
              <a:t>Специалисты в сферах управления, </a:t>
            </a:r>
            <a:r>
              <a:rPr lang="en-US" sz="1000" dirty="0"/>
              <a:t>it-</a:t>
            </a:r>
            <a:r>
              <a:rPr lang="ru-RU" sz="1000" dirty="0"/>
              <a:t>технологий, маркетинга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000" dirty="0"/>
              <a:t>Оборудование и помещения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E0E06E-EAF5-0245-ABE4-0EF0152C616D}"/>
              </a:ext>
            </a:extLst>
          </p:cNvPr>
          <p:cNvSpPr txBox="1"/>
          <p:nvPr/>
        </p:nvSpPr>
        <p:spPr>
          <a:xfrm>
            <a:off x="7161473" y="1130731"/>
            <a:ext cx="1917147" cy="157023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Постоянная поддержка продукта для пользователей (подключение, решение проблем, модернизация)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Обратная связь потребителей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ru-RU" sz="1067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CA4EE-A01A-1343-BEE1-80B258AE462C}"/>
              </a:ext>
            </a:extLst>
          </p:cNvPr>
          <p:cNvSpPr txBox="1"/>
          <p:nvPr/>
        </p:nvSpPr>
        <p:spPr>
          <a:xfrm>
            <a:off x="7151759" y="3332838"/>
            <a:ext cx="1917147" cy="107760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1067" dirty="0"/>
              <a:t>Цифровая среда: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067" dirty="0"/>
              <a:t>web-</a:t>
            </a:r>
            <a:r>
              <a:rPr lang="ru-RU" sz="1067" dirty="0"/>
              <a:t>сайт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социальные сети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67" dirty="0"/>
              <a:t>тематические группы в мессенджерах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ru-RU" sz="1067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14E78D-1E6E-764C-92C9-B7C0D8B884AC}"/>
              </a:ext>
            </a:extLst>
          </p:cNvPr>
          <p:cNvSpPr txBox="1"/>
          <p:nvPr/>
        </p:nvSpPr>
        <p:spPr>
          <a:xfrm>
            <a:off x="951352" y="5535912"/>
            <a:ext cx="4922933" cy="124181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04792" indent="-304792" algn="just">
              <a:buAutoNum type="arabicPeriod"/>
            </a:pPr>
            <a:r>
              <a:rPr lang="ru-RU" sz="1067" dirty="0"/>
              <a:t>Покупка систем создания, поддержания, масштабирования работы </a:t>
            </a:r>
            <a:r>
              <a:rPr lang="en-US" sz="1067" dirty="0"/>
              <a:t>web</a:t>
            </a:r>
            <a:r>
              <a:rPr lang="ru-RU" sz="1067" dirty="0"/>
              <a:t>-сайта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Регистрация юридического лица, покупка компьютеров для будущей организации, снятие офисов в различных городах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Оплата труда сотрудников (управленческий персонал, </a:t>
            </a:r>
            <a:r>
              <a:rPr lang="en-US" sz="1067" dirty="0"/>
              <a:t>it-</a:t>
            </a:r>
            <a:r>
              <a:rPr lang="ru-RU" sz="1067" dirty="0"/>
              <a:t>специалисты, маркетологи)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Маркетинговые мероприятия по продвижению продукта, «разведка»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7E4C49-B385-1B4B-8B11-EE4A0427BA8D}"/>
              </a:ext>
            </a:extLst>
          </p:cNvPr>
          <p:cNvSpPr txBox="1"/>
          <p:nvPr/>
        </p:nvSpPr>
        <p:spPr>
          <a:xfrm>
            <a:off x="6143435" y="5535912"/>
            <a:ext cx="4694940" cy="124181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04792" indent="-304792" algn="just">
              <a:buAutoNum type="arabicPeriod"/>
            </a:pPr>
            <a:r>
              <a:rPr lang="ru-RU" sz="1067" dirty="0"/>
              <a:t>Продажа долгосрочной подписки на продукт организациям, учреждениям образования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Продажа подписки на продукт пользователям, не являющихся корпоративными клиентами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Продажа подписки на дополнительные функции продукта корпоративным клиентам </a:t>
            </a:r>
          </a:p>
          <a:p>
            <a:pPr marL="304792" indent="-304792" algn="just">
              <a:buAutoNum type="arabicPeriod"/>
            </a:pPr>
            <a:r>
              <a:rPr lang="ru-RU" sz="1067" dirty="0"/>
              <a:t>Обучение клиентов пользованию</a:t>
            </a:r>
          </a:p>
        </p:txBody>
      </p:sp>
    </p:spTree>
    <p:extLst>
      <p:ext uri="{BB962C8B-B14F-4D97-AF65-F5344CB8AC3E}">
        <p14:creationId xmlns:p14="http://schemas.microsoft.com/office/powerpoint/2010/main" val="144305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9000" y="0"/>
            <a:ext cx="10794000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3600" b="1" dirty="0">
                <a:latin typeface="Arial Nova Cond" panose="020B0506020202020204" pitchFamily="34" charset="0"/>
              </a:rPr>
              <a:t>SWOT</a:t>
            </a:r>
            <a:r>
              <a:rPr lang="ru-RU" sz="3600" b="1" dirty="0">
                <a:latin typeface="Arial Nova Cond" panose="020B0506020202020204" pitchFamily="34" charset="0"/>
              </a:rPr>
              <a:t>-АНАЛИЗ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AB5C8A2-9F4E-9044-B04D-520F904F8D81}"/>
              </a:ext>
            </a:extLst>
          </p:cNvPr>
          <p:cNvGraphicFramePr>
            <a:graphicFrameLocks noGrp="1"/>
          </p:cNvGraphicFramePr>
          <p:nvPr/>
        </p:nvGraphicFramePr>
        <p:xfrm>
          <a:off x="143124" y="660848"/>
          <a:ext cx="11905752" cy="617569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5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3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1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776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Матрица</a:t>
                      </a:r>
                      <a:r>
                        <a:rPr lang="ru-RU" sz="1100" b="1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SWOT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u="sng" kern="12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Возможности (О)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</a:rPr>
                        <a:t>Поддержка образовательных организаций государством в рамках программ </a:t>
                      </a:r>
                      <a:r>
                        <a:rPr lang="ru-RU" sz="1100" b="0" dirty="0" err="1">
                          <a:solidFill>
                            <a:srgbClr val="000000"/>
                          </a:solidFill>
                        </a:rPr>
                        <a:t>Цифровизации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</a:rPr>
                        <a:t> образовательных процессов и содействия развитию.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</a:rPr>
                        <a:t>Возможность получения гос. заказа в связи с работой по приоритетному направлению развития.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100" b="0" dirty="0" err="1">
                          <a:solidFill>
                            <a:srgbClr val="000000"/>
                          </a:solidFill>
                        </a:rPr>
                        <a:t>Грантовая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</a:rPr>
                        <a:t> поддержка </a:t>
                      </a:r>
                      <a:r>
                        <a:rPr lang="ru-RU" sz="1100" b="0" dirty="0" err="1">
                          <a:solidFill>
                            <a:srgbClr val="000000"/>
                          </a:solidFill>
                        </a:rPr>
                        <a:t>стартапа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(Федеральные проекты «Цифровые технологии», «Умник» и т.п.).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1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Тенденция к организации рабочего места в цифровой среде.</a:t>
                      </a:r>
                    </a:p>
                  </a:txBody>
                  <a:tcPr marL="121920" marR="121920" marT="60960" marB="6096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u="sng" kern="12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Угрозы (Т)</a:t>
                      </a:r>
                    </a:p>
                    <a:p>
                      <a:pPr marL="228600" indent="-228600" algn="just" defTabSz="914400" rtl="0" eaLnBrk="1" latinLnBrk="0" hangingPunct="1">
                        <a:buAutoNum type="arabicPeriod"/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Активные инфляционные процессы, способные вызывать повышение цены и недовольство потребителей.</a:t>
                      </a:r>
                    </a:p>
                    <a:p>
                      <a:pPr marL="228600" marR="0" lvl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AutoNum type="arabicPeriod"/>
                        <a:tabLst/>
                        <a:defRPr/>
                      </a:pPr>
                      <a:r>
                        <a:rPr lang="ru-RU" sz="1100" b="0" i="0" u="none" strike="noStrike" kern="1200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Нехватка финансовых средств государственных образовательных организаций на совершенствование процесса работы.</a:t>
                      </a:r>
                    </a:p>
                    <a:p>
                      <a:pPr marL="228600" indent="-228600" algn="just" defTabSz="914400" rtl="0" eaLnBrk="1" latinLnBrk="0" hangingPunct="1">
                        <a:buAutoNum type="arabicPeriod"/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Нарастающая угроза информационной безопасности.</a:t>
                      </a:r>
                    </a:p>
                    <a:p>
                      <a:pPr marL="228600" marR="0" lvl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AutoNum type="arabicPeriod"/>
                        <a:tabLst/>
                        <a:defRPr/>
                      </a:pPr>
                      <a:r>
                        <a:rPr lang="ru-RU" sz="1100" b="0" i="0" u="none" strike="noStrike" kern="1200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Риск появление решения на основе искусственного интеллекта, вытесняющего с рынка автоматизированные продукты.</a:t>
                      </a:r>
                    </a:p>
                    <a:p>
                      <a:pPr marL="228600" marR="0" lvl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AutoNum type="arabicPeriod"/>
                        <a:tabLst/>
                        <a:defRPr/>
                      </a:pPr>
                      <a:r>
                        <a:rPr lang="ru-RU" sz="1100" b="0" i="0" u="none" strike="noStrike" kern="1200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Риск не востребованности продукта у преподавательского состава старшего возраста.</a:t>
                      </a:r>
                    </a:p>
                    <a:p>
                      <a:pPr marL="228600" indent="-228600" algn="just" defTabSz="914400" rtl="0" eaLnBrk="1" latinLnBrk="0" hangingPunct="1">
                        <a:buAutoNum type="arabicPeriod"/>
                      </a:pPr>
                      <a:endParaRPr lang="ru-RU" sz="11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8817">
                <a:tc>
                  <a:txBody>
                    <a:bodyPr/>
                    <a:lstStyle/>
                    <a:p>
                      <a:pPr algn="ctr"/>
                      <a:r>
                        <a:rPr lang="ru-RU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Сильные стороны (</a:t>
                      </a:r>
                      <a:r>
                        <a:rPr lang="en-US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S)</a:t>
                      </a:r>
                      <a:endParaRPr lang="ru-RU" sz="1100" b="1" u="sng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u="none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Низкие затраты на организацию и разработку продукта.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u="non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Наличие «прорывных» идей.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u="non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Многофункциональность собранной команды.</a:t>
                      </a:r>
                    </a:p>
                    <a:p>
                      <a:pPr marL="228600" indent="-228600" algn="just">
                        <a:buAutoNum type="arabicPeriod"/>
                      </a:pPr>
                      <a:endParaRPr lang="ru-RU" sz="11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O</a:t>
                      </a:r>
                      <a:endParaRPr lang="ru-RU" sz="1100" b="1" u="sng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2-1,2,3) Разработка и внедрение в продукт еще не применяемого ранее функционала (система оповещений об актуализации, проверочный «жучок») за счет получения поддерживающего гранта с целью повышение конкурентоспособности.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1-4) Создание продукта с Личным кабинетом пользователя и без необходимости покупки Лицензии для организации удаленного рабочего места.</a:t>
                      </a:r>
                    </a:p>
                  </a:txBody>
                  <a:tcPr marL="121920" marR="121920" marT="60960" marB="609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S-T</a:t>
                      </a:r>
                      <a:endParaRPr lang="ru-RU" sz="1100" b="1" u="sng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100" b="0" u="none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1-1,2) Организация дистанционного обслуживания потребителей, что благоприятно скажется на уровне затрат на производство и конечной цене продукта.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3-3,4) Регулярное проведение конкурентных «разведок» с целью повышение осведомленности о существующих разработках, тенденциях работы и угрозах, воздействующих на продукт.</a:t>
                      </a:r>
                      <a:endParaRPr lang="en-US" sz="1100" b="0" u="none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3-5) Проведение образовательных </a:t>
                      </a:r>
                      <a:r>
                        <a:rPr lang="ru-RU" sz="1100" baseline="0" dirty="0" err="1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интенсивов</a:t>
                      </a:r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121920" marR="121920" marT="60960" marB="609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7999">
                <a:tc>
                  <a:txBody>
                    <a:bodyPr/>
                    <a:lstStyle/>
                    <a:p>
                      <a:pPr algn="ctr"/>
                      <a:r>
                        <a:rPr lang="ru-RU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Слабые</a:t>
                      </a:r>
                      <a:r>
                        <a:rPr lang="ru-RU" sz="1100" b="1" u="sng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стороны</a:t>
                      </a:r>
                      <a:r>
                        <a:rPr lang="en-US" sz="1100" b="1" u="sng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(W)</a:t>
                      </a:r>
                      <a:endParaRPr lang="ru-RU" sz="1100" b="1" u="sng" baseline="0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Наличие сильных конкурентов, способных реализовать аналогичные задумки.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Легкое и быстрое копирование идей по разрабатываемому продукту.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Отсутствие достоверной информации о рынке, на который выходим и осуществляющихся у конкурентов исследований.</a:t>
                      </a:r>
                    </a:p>
                  </a:txBody>
                  <a:tcPr marL="121920" marR="121920" marT="60960" marB="6096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W-O</a:t>
                      </a:r>
                      <a:endParaRPr lang="ru-RU" sz="1100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1,2-1,2) Организация взаимодействия с гос. органами для обеспечения продвижения продукта в подотчетных министерствам организациях.</a:t>
                      </a:r>
                    </a:p>
                    <a:p>
                      <a:pPr algn="just"/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3-4) Выдвижение предложения о совместной разработке организации-конкуренту на основе дистанционной работы (долевое участие в патентном праве).</a:t>
                      </a:r>
                    </a:p>
                    <a:p>
                      <a:pPr algn="just"/>
                      <a:r>
                        <a:rPr lang="ru-RU" sz="1100" baseline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3-4) Проведение конкурентной «разведки» через внедрению своего сотрудника в организацию-конкурента на условиях удаленной работы.</a:t>
                      </a:r>
                    </a:p>
                  </a:txBody>
                  <a:tcPr marL="121920" marR="121920" marT="60960" marB="609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W-T</a:t>
                      </a:r>
                    </a:p>
                    <a:p>
                      <a:pPr algn="just"/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1,2-1,2,4) Использование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бенчмаркинга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или покупка уже существующих у конкурентов цифровых решений с их последующей корректировкой на условия своей работы, модернизацию и снижение стоимости продукта за счет сокращения расходов на НИОКР.</a:t>
                      </a:r>
                    </a:p>
                    <a:p>
                      <a:pPr algn="just"/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3-1,2) Разработка рекламных компаний индивидуализированных «продуктов» с лояльным ценообразованием под потребности.</a:t>
                      </a:r>
                    </a:p>
                  </a:txBody>
                  <a:tcPr marL="121920" marR="121920" marT="60960" marB="609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338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6C9F16E-5198-4BF7-9228-90EE90A70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72196"/>
            <a:ext cx="5053013" cy="771525"/>
          </a:xfrm>
        </p:spPr>
        <p:txBody>
          <a:bodyPr/>
          <a:lstStyle/>
          <a:p>
            <a:r>
              <a:rPr lang="ru-RU" sz="4800" b="1" dirty="0">
                <a:latin typeface="Arial Nova Cond" panose="020B0506020202020204" pitchFamily="34" charset="0"/>
              </a:rPr>
              <a:t>ЦЕННОСТЬ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AD3B5C-976D-FF47-8557-761A118BAB7A}"/>
              </a:ext>
            </a:extLst>
          </p:cNvPr>
          <p:cNvSpPr txBox="1"/>
          <p:nvPr/>
        </p:nvSpPr>
        <p:spPr>
          <a:xfrm>
            <a:off x="1011535" y="1063694"/>
            <a:ext cx="101689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Наше решение принесет Заказчику </a:t>
            </a:r>
            <a:r>
              <a:rPr lang="ru-RU" sz="2800" b="1" dirty="0"/>
              <a:t>рост доходов</a:t>
            </a:r>
            <a:r>
              <a:rPr lang="ru-RU" sz="2800" dirty="0"/>
              <a:t> за счет реализации Конструктора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A3BB243-6859-4748-BD78-564DC8731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8849486"/>
              </p:ext>
            </p:extLst>
          </p:nvPr>
        </p:nvGraphicFramePr>
        <p:xfrm>
          <a:off x="-334388" y="2546533"/>
          <a:ext cx="7614418" cy="360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BFD2196A-A696-E64C-B574-F5749C2DCB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2574657"/>
              </p:ext>
            </p:extLst>
          </p:nvPr>
        </p:nvGraphicFramePr>
        <p:xfrm>
          <a:off x="6096000" y="2211585"/>
          <a:ext cx="5724211" cy="360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7679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63"/>
          <p:cNvSpPr txBox="1">
            <a:spLocks noGrp="1"/>
          </p:cNvSpPr>
          <p:nvPr>
            <p:ph type="subTitle" idx="1"/>
          </p:nvPr>
        </p:nvSpPr>
        <p:spPr>
          <a:xfrm>
            <a:off x="658011" y="1821471"/>
            <a:ext cx="2413129" cy="573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Сафиуллина Алина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327" name="Google Shape;1327;p63"/>
          <p:cNvSpPr txBox="1">
            <a:spLocks noGrp="1"/>
          </p:cNvSpPr>
          <p:nvPr>
            <p:ph type="subTitle" idx="2"/>
          </p:nvPr>
        </p:nvSpPr>
        <p:spPr>
          <a:xfrm>
            <a:off x="658011" y="2262079"/>
            <a:ext cx="1981728" cy="58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Лидер-мотиватор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pic>
        <p:nvPicPr>
          <p:cNvPr id="3" name="Рисунок 2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FF00A510-9F16-4419-B3F2-8C341ABED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54"/>
          <a:stretch/>
        </p:blipFill>
        <p:spPr>
          <a:xfrm>
            <a:off x="1156106" y="2791934"/>
            <a:ext cx="949083" cy="1203620"/>
          </a:xfrm>
          <a:prstGeom prst="ellipse">
            <a:avLst/>
          </a:prstGeom>
        </p:spPr>
      </p:pic>
      <p:pic>
        <p:nvPicPr>
          <p:cNvPr id="5" name="Рисунок 4" descr="Изображение выглядит как мужчина, стоит, темный&#10;&#10;Автоматически созданное описание">
            <a:extLst>
              <a:ext uri="{FF2B5EF4-FFF2-40B4-BE49-F238E27FC236}">
                <a16:creationId xmlns:a16="http://schemas.microsoft.com/office/drawing/2014/main" id="{68E834C3-6AEF-46FC-BDFC-5C4E2E6A70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950" t="24787" r="23595" b="43954"/>
          <a:stretch/>
        </p:blipFill>
        <p:spPr>
          <a:xfrm>
            <a:off x="8951444" y="471716"/>
            <a:ext cx="1467363" cy="1406536"/>
          </a:xfrm>
          <a:prstGeom prst="ellipse">
            <a:avLst/>
          </a:prstGeom>
        </p:spPr>
      </p:pic>
      <p:pic>
        <p:nvPicPr>
          <p:cNvPr id="7" name="Рисунок 6" descr="Изображение выглядит как человек, одежда, стоит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0FAF5775-7642-4A5B-A980-1C3349E026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725" b="36415"/>
          <a:stretch/>
        </p:blipFill>
        <p:spPr>
          <a:xfrm>
            <a:off x="3673031" y="484853"/>
            <a:ext cx="1017909" cy="1407554"/>
          </a:xfrm>
          <a:prstGeom prst="ellipse">
            <a:avLst/>
          </a:prstGeom>
        </p:spPr>
      </p:pic>
      <p:pic>
        <p:nvPicPr>
          <p:cNvPr id="13" name="Рисунок 12" descr="Изображение выглядит как человек, галстук, мужчина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5335D9CC-F8A4-4BAD-A5A7-812A0A86A3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815" y="2873506"/>
            <a:ext cx="1489493" cy="1162596"/>
          </a:xfrm>
          <a:prstGeom prst="ellipse">
            <a:avLst/>
          </a:prstGeom>
        </p:spPr>
      </p:pic>
      <p:pic>
        <p:nvPicPr>
          <p:cNvPr id="15" name="Рисунок 14" descr="Изображение выглядит как человек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1E2F661-B2DC-418F-A4A5-9C4A691EE6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309" y="537827"/>
            <a:ext cx="1410200" cy="1283644"/>
          </a:xfrm>
          <a:prstGeom prst="ellipse">
            <a:avLst/>
          </a:prstGeom>
        </p:spPr>
      </p:pic>
      <p:pic>
        <p:nvPicPr>
          <p:cNvPr id="17" name="Рисунок 16" descr="Изображение выглядит как человек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2E7DEA2A-8052-4E7E-8ABD-572CADDCFA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8297" y="4745311"/>
            <a:ext cx="978840" cy="1304367"/>
          </a:xfrm>
          <a:prstGeom prst="ellipse">
            <a:avLst/>
          </a:prstGeom>
        </p:spPr>
      </p:pic>
      <p:pic>
        <p:nvPicPr>
          <p:cNvPr id="19" name="Рисунок 18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EFB3760-F7D2-405D-BD3F-65D7241DB4E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8463"/>
          <a:stretch/>
        </p:blipFill>
        <p:spPr>
          <a:xfrm>
            <a:off x="1121693" y="788746"/>
            <a:ext cx="1017909" cy="1105985"/>
          </a:xfrm>
          <a:prstGeom prst="ellipse">
            <a:avLst/>
          </a:prstGeom>
        </p:spPr>
      </p:pic>
      <p:sp>
        <p:nvSpPr>
          <p:cNvPr id="117" name="Google Shape;1326;p63">
            <a:extLst>
              <a:ext uri="{FF2B5EF4-FFF2-40B4-BE49-F238E27FC236}">
                <a16:creationId xmlns:a16="http://schemas.microsoft.com/office/drawing/2014/main" id="{B09B2363-89C2-409A-96B9-4AE975BFA33D}"/>
              </a:ext>
            </a:extLst>
          </p:cNvPr>
          <p:cNvSpPr txBox="1">
            <a:spLocks/>
          </p:cNvSpPr>
          <p:nvPr/>
        </p:nvSpPr>
        <p:spPr>
          <a:xfrm>
            <a:off x="3141723" y="1827019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Солодкова Анастасия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18" name="Google Shape;1327;p63">
            <a:extLst>
              <a:ext uri="{FF2B5EF4-FFF2-40B4-BE49-F238E27FC236}">
                <a16:creationId xmlns:a16="http://schemas.microsoft.com/office/drawing/2014/main" id="{ADA8C2EF-7C85-4E28-938C-14986A682D15}"/>
              </a:ext>
            </a:extLst>
          </p:cNvPr>
          <p:cNvSpPr txBox="1">
            <a:spLocks/>
          </p:cNvSpPr>
          <p:nvPr/>
        </p:nvSpPr>
        <p:spPr>
          <a:xfrm>
            <a:off x="3141723" y="2267627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Координатор – специалист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0" name="Google Shape;1326;p63">
            <a:extLst>
              <a:ext uri="{FF2B5EF4-FFF2-40B4-BE49-F238E27FC236}">
                <a16:creationId xmlns:a16="http://schemas.microsoft.com/office/drawing/2014/main" id="{4CB3C63C-4357-4939-B853-CF941F68E4D5}"/>
              </a:ext>
            </a:extLst>
          </p:cNvPr>
          <p:cNvSpPr txBox="1">
            <a:spLocks/>
          </p:cNvSpPr>
          <p:nvPr/>
        </p:nvSpPr>
        <p:spPr>
          <a:xfrm>
            <a:off x="6070031" y="1819829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Газизов Ильнар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21" name="Google Shape;1327;p63">
            <a:extLst>
              <a:ext uri="{FF2B5EF4-FFF2-40B4-BE49-F238E27FC236}">
                <a16:creationId xmlns:a16="http://schemas.microsoft.com/office/drawing/2014/main" id="{0D36A240-48DF-4A42-A4F1-9CB96BA50EF2}"/>
              </a:ext>
            </a:extLst>
          </p:cNvPr>
          <p:cNvSpPr txBox="1">
            <a:spLocks/>
          </p:cNvSpPr>
          <p:nvPr/>
        </p:nvSpPr>
        <p:spPr>
          <a:xfrm>
            <a:off x="6070031" y="2260437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Реализатор-специалист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3" name="Google Shape;1326;p63">
            <a:extLst>
              <a:ext uri="{FF2B5EF4-FFF2-40B4-BE49-F238E27FC236}">
                <a16:creationId xmlns:a16="http://schemas.microsoft.com/office/drawing/2014/main" id="{B24A28FD-5C7D-4D93-94EC-6111C7A8923F}"/>
              </a:ext>
            </a:extLst>
          </p:cNvPr>
          <p:cNvSpPr txBox="1">
            <a:spLocks/>
          </p:cNvSpPr>
          <p:nvPr/>
        </p:nvSpPr>
        <p:spPr>
          <a:xfrm>
            <a:off x="8809122" y="1819394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Садыков Руслан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24" name="Google Shape;1327;p63">
            <a:extLst>
              <a:ext uri="{FF2B5EF4-FFF2-40B4-BE49-F238E27FC236}">
                <a16:creationId xmlns:a16="http://schemas.microsoft.com/office/drawing/2014/main" id="{78382E42-0391-42D2-8B1A-94BA64A2723A}"/>
              </a:ext>
            </a:extLst>
          </p:cNvPr>
          <p:cNvSpPr txBox="1">
            <a:spLocks/>
          </p:cNvSpPr>
          <p:nvPr/>
        </p:nvSpPr>
        <p:spPr>
          <a:xfrm>
            <a:off x="8809122" y="2260002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Координатор – исследователь ресурсов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6" name="Google Shape;1326;p63">
            <a:extLst>
              <a:ext uri="{FF2B5EF4-FFF2-40B4-BE49-F238E27FC236}">
                <a16:creationId xmlns:a16="http://schemas.microsoft.com/office/drawing/2014/main" id="{9B4DA7CB-8B0E-47FE-AE06-22D7AB9F5237}"/>
              </a:ext>
            </a:extLst>
          </p:cNvPr>
          <p:cNvSpPr txBox="1">
            <a:spLocks/>
          </p:cNvSpPr>
          <p:nvPr/>
        </p:nvSpPr>
        <p:spPr>
          <a:xfrm>
            <a:off x="660726" y="4008978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Шарипова </a:t>
            </a:r>
            <a:r>
              <a:rPr lang="ru-RU" sz="2133" dirty="0" err="1">
                <a:latin typeface="Arial Nova Cond" panose="020B0506020202020204" pitchFamily="34" charset="0"/>
              </a:rPr>
              <a:t>Ленара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27" name="Google Shape;1327;p63">
            <a:extLst>
              <a:ext uri="{FF2B5EF4-FFF2-40B4-BE49-F238E27FC236}">
                <a16:creationId xmlns:a16="http://schemas.microsoft.com/office/drawing/2014/main" id="{79A39B36-8AAA-4E8E-8D97-252F861F6210}"/>
              </a:ext>
            </a:extLst>
          </p:cNvPr>
          <p:cNvSpPr txBox="1">
            <a:spLocks/>
          </p:cNvSpPr>
          <p:nvPr/>
        </p:nvSpPr>
        <p:spPr>
          <a:xfrm>
            <a:off x="660726" y="4449586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Генератор идей – душа команды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29" name="Google Shape;1326;p63">
            <a:extLst>
              <a:ext uri="{FF2B5EF4-FFF2-40B4-BE49-F238E27FC236}">
                <a16:creationId xmlns:a16="http://schemas.microsoft.com/office/drawing/2014/main" id="{5444C7F2-FB9A-444A-ABC4-13539BEEFC5C}"/>
              </a:ext>
            </a:extLst>
          </p:cNvPr>
          <p:cNvSpPr txBox="1">
            <a:spLocks/>
          </p:cNvSpPr>
          <p:nvPr/>
        </p:nvSpPr>
        <p:spPr>
          <a:xfrm>
            <a:off x="3230501" y="4043581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Закирова Азалия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30" name="Google Shape;1327;p63">
            <a:extLst>
              <a:ext uri="{FF2B5EF4-FFF2-40B4-BE49-F238E27FC236}">
                <a16:creationId xmlns:a16="http://schemas.microsoft.com/office/drawing/2014/main" id="{80F1F8DF-8E02-4C36-9ACC-B2D68D224E5C}"/>
              </a:ext>
            </a:extLst>
          </p:cNvPr>
          <p:cNvSpPr txBox="1">
            <a:spLocks/>
          </p:cNvSpPr>
          <p:nvPr/>
        </p:nvSpPr>
        <p:spPr>
          <a:xfrm>
            <a:off x="3230501" y="4484189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Специалист – финишер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32" name="Google Shape;1326;p63">
            <a:extLst>
              <a:ext uri="{FF2B5EF4-FFF2-40B4-BE49-F238E27FC236}">
                <a16:creationId xmlns:a16="http://schemas.microsoft.com/office/drawing/2014/main" id="{59C6185F-170E-42F2-A7AB-197936A5B0B3}"/>
              </a:ext>
            </a:extLst>
          </p:cNvPr>
          <p:cNvSpPr txBox="1">
            <a:spLocks/>
          </p:cNvSpPr>
          <p:nvPr/>
        </p:nvSpPr>
        <p:spPr>
          <a:xfrm>
            <a:off x="6070031" y="4043581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Идрисов Данил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33" name="Google Shape;1327;p63">
            <a:extLst>
              <a:ext uri="{FF2B5EF4-FFF2-40B4-BE49-F238E27FC236}">
                <a16:creationId xmlns:a16="http://schemas.microsoft.com/office/drawing/2014/main" id="{EB84DDD0-CC85-4F70-ADD2-AEC81FEC32C4}"/>
              </a:ext>
            </a:extLst>
          </p:cNvPr>
          <p:cNvSpPr txBox="1">
            <a:spLocks/>
          </p:cNvSpPr>
          <p:nvPr/>
        </p:nvSpPr>
        <p:spPr>
          <a:xfrm>
            <a:off x="6070031" y="4484189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Критик-финишер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35" name="Google Shape;1326;p63">
            <a:extLst>
              <a:ext uri="{FF2B5EF4-FFF2-40B4-BE49-F238E27FC236}">
                <a16:creationId xmlns:a16="http://schemas.microsoft.com/office/drawing/2014/main" id="{47A1317E-FB33-4EB1-B2F3-AFEC28715FD4}"/>
              </a:ext>
            </a:extLst>
          </p:cNvPr>
          <p:cNvSpPr txBox="1">
            <a:spLocks/>
          </p:cNvSpPr>
          <p:nvPr/>
        </p:nvSpPr>
        <p:spPr>
          <a:xfrm>
            <a:off x="8809122" y="4048321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 err="1">
                <a:latin typeface="Arial Nova Cond" panose="020B0506020202020204" pitchFamily="34" charset="0"/>
              </a:rPr>
              <a:t>Мухаметянов</a:t>
            </a:r>
            <a:r>
              <a:rPr lang="ru-RU" sz="2133" dirty="0">
                <a:latin typeface="Arial Nova Cond" panose="020B0506020202020204" pitchFamily="34" charset="0"/>
              </a:rPr>
              <a:t> Илья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36" name="Google Shape;1327;p63">
            <a:extLst>
              <a:ext uri="{FF2B5EF4-FFF2-40B4-BE49-F238E27FC236}">
                <a16:creationId xmlns:a16="http://schemas.microsoft.com/office/drawing/2014/main" id="{7C3DCEF2-CC0D-46D4-AD6B-23CCBC139D1E}"/>
              </a:ext>
            </a:extLst>
          </p:cNvPr>
          <p:cNvSpPr txBox="1">
            <a:spLocks/>
          </p:cNvSpPr>
          <p:nvPr/>
        </p:nvSpPr>
        <p:spPr>
          <a:xfrm>
            <a:off x="8809122" y="4488929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Реализатор-специалист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38" name="Google Shape;1326;p63">
            <a:extLst>
              <a:ext uri="{FF2B5EF4-FFF2-40B4-BE49-F238E27FC236}">
                <a16:creationId xmlns:a16="http://schemas.microsoft.com/office/drawing/2014/main" id="{37002CB7-03D8-4A45-9F0B-2C38F8965695}"/>
              </a:ext>
            </a:extLst>
          </p:cNvPr>
          <p:cNvSpPr txBox="1">
            <a:spLocks/>
          </p:cNvSpPr>
          <p:nvPr/>
        </p:nvSpPr>
        <p:spPr>
          <a:xfrm>
            <a:off x="3245483" y="5938336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Харисов Марс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39" name="Google Shape;1327;p63">
            <a:extLst>
              <a:ext uri="{FF2B5EF4-FFF2-40B4-BE49-F238E27FC236}">
                <a16:creationId xmlns:a16="http://schemas.microsoft.com/office/drawing/2014/main" id="{F3E59D37-DFDA-4006-84B4-9723A3FC6A4C}"/>
              </a:ext>
            </a:extLst>
          </p:cNvPr>
          <p:cNvSpPr txBox="1">
            <a:spLocks/>
          </p:cNvSpPr>
          <p:nvPr/>
        </p:nvSpPr>
        <p:spPr>
          <a:xfrm>
            <a:off x="3245483" y="6378944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Исследователь ресурсов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sp>
        <p:nvSpPr>
          <p:cNvPr id="141" name="Google Shape;1326;p63">
            <a:extLst>
              <a:ext uri="{FF2B5EF4-FFF2-40B4-BE49-F238E27FC236}">
                <a16:creationId xmlns:a16="http://schemas.microsoft.com/office/drawing/2014/main" id="{3AB8F1BD-2DDC-427F-A770-FE0FDA301C85}"/>
              </a:ext>
            </a:extLst>
          </p:cNvPr>
          <p:cNvSpPr txBox="1">
            <a:spLocks/>
          </p:cNvSpPr>
          <p:nvPr/>
        </p:nvSpPr>
        <p:spPr>
          <a:xfrm>
            <a:off x="6070031" y="5942640"/>
            <a:ext cx="3382593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Barlow Condensed SemiBold"/>
              <a:buNone/>
              <a:defRPr sz="2000" b="0" i="0" u="none" strike="noStrike" cap="none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2133" dirty="0">
                <a:latin typeface="Arial Nova Cond" panose="020B0506020202020204" pitchFamily="34" charset="0"/>
              </a:rPr>
              <a:t>Ишимбаев Тагир</a:t>
            </a:r>
            <a:endParaRPr lang="en-US" sz="2133" dirty="0">
              <a:latin typeface="Arial Nova Cond" panose="020B0506020202020204" pitchFamily="34" charset="0"/>
            </a:endParaRPr>
          </a:p>
        </p:txBody>
      </p:sp>
      <p:sp>
        <p:nvSpPr>
          <p:cNvPr id="142" name="Google Shape;1327;p63">
            <a:extLst>
              <a:ext uri="{FF2B5EF4-FFF2-40B4-BE49-F238E27FC236}">
                <a16:creationId xmlns:a16="http://schemas.microsoft.com/office/drawing/2014/main" id="{F845E832-44CA-4EF1-9C46-B1C4A9FF8119}"/>
              </a:ext>
            </a:extLst>
          </p:cNvPr>
          <p:cNvSpPr txBox="1">
            <a:spLocks/>
          </p:cNvSpPr>
          <p:nvPr/>
        </p:nvSpPr>
        <p:spPr>
          <a:xfrm>
            <a:off x="6070031" y="6383248"/>
            <a:ext cx="3084400" cy="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None/>
              <a:defRPr sz="14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ru-RU" sz="1600" dirty="0">
                <a:latin typeface="SF Pro Display" panose="00000500000000000000" pitchFamily="2" charset="0"/>
                <a:ea typeface="SF Pro Display" panose="00000500000000000000" pitchFamily="2" charset="0"/>
              </a:rPr>
              <a:t>Специалист – мотиватор</a:t>
            </a:r>
            <a:endParaRPr lang="en-US" sz="1600" dirty="0">
              <a:latin typeface="SF Pro Display" panose="00000500000000000000" pitchFamily="2" charset="0"/>
              <a:ea typeface="SF Pro Display" panose="00000500000000000000" pitchFamily="2" charset="0"/>
            </a:endParaRPr>
          </a:p>
        </p:txBody>
      </p:sp>
      <p:pic>
        <p:nvPicPr>
          <p:cNvPr id="8" name="Рисунок 7" descr="Изображение выглядит как женщина, одежда,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8B2805F7-DB83-400E-9541-B9AB5E7821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4705" y="2783348"/>
            <a:ext cx="1416605" cy="1497981"/>
          </a:xfrm>
          <a:prstGeom prst="ellipse">
            <a:avLst/>
          </a:prstGeom>
        </p:spPr>
      </p:pic>
      <p:pic>
        <p:nvPicPr>
          <p:cNvPr id="12" name="Рисунок 11" descr="Изображение выглядит как человек, мужчина, спорт, спортивная игра&#10;&#10;Автоматически созданное описание">
            <a:extLst>
              <a:ext uri="{FF2B5EF4-FFF2-40B4-BE49-F238E27FC236}">
                <a16:creationId xmlns:a16="http://schemas.microsoft.com/office/drawing/2014/main" id="{6F238E81-9BF0-48AE-99F1-0B35EFC6DB7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4985"/>
          <a:stretch/>
        </p:blipFill>
        <p:spPr>
          <a:xfrm>
            <a:off x="6321193" y="4443221"/>
            <a:ext cx="1414699" cy="1602682"/>
          </a:xfrm>
          <a:prstGeom prst="ellipse">
            <a:avLst/>
          </a:prstGeom>
        </p:spPr>
      </p:pic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463B5B0-8563-47AA-8005-3A33E54A5DDA}"/>
              </a:ext>
            </a:extLst>
          </p:cNvPr>
          <p:cNvSpPr txBox="1">
            <a:spLocks/>
          </p:cNvSpPr>
          <p:nvPr/>
        </p:nvSpPr>
        <p:spPr>
          <a:xfrm>
            <a:off x="6161347" y="69445"/>
            <a:ext cx="5053013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Condensed SemiBold"/>
              <a:buNone/>
              <a:defRPr sz="4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b="1" dirty="0">
                <a:latin typeface="Arial Nova Cond" panose="020B0506020202020204" pitchFamily="34" charset="0"/>
              </a:rPr>
              <a:t>КОМАНДА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6DE58F-E7D7-4F29-B599-4169F31AA87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89" b="90000" l="7000" r="90000">
                        <a14:foregroundMark x1="12556" y1="64333" x2="11333" y2="72778"/>
                        <a14:foregroundMark x1="11333" y1="72778" x2="13889" y2="74444"/>
                        <a14:foregroundMark x1="8667" y1="68222" x2="7000" y2="75333"/>
                        <a14:foregroundMark x1="7000" y1="75333" x2="7889" y2="75556"/>
                        <a14:foregroundMark x1="30333" y1="37778" x2="23778" y2="42444"/>
                        <a14:foregroundMark x1="23778" y1="42444" x2="25889" y2="39333"/>
                        <a14:foregroundMark x1="63000" y1="38333" x2="79444" y2="53222"/>
                        <a14:foregroundMark x1="81333" y1="54222" x2="87000" y2="63444"/>
                        <a14:foregroundMark x1="87000" y1="63444" x2="89556" y2="72222"/>
                        <a14:foregroundMark x1="89556" y1="72222" x2="87444" y2="76222"/>
                        <a14:foregroundMark x1="46333" y1="10444" x2="50667" y2="9889"/>
                        <a14:foregroundMark x1="62111" y1="40667" x2="61444" y2="47667"/>
                        <a14:foregroundMark x1="61444" y1="47667" x2="63333" y2="50778"/>
                      </a14:backgroundRemoval>
                    </a14:imgEffect>
                  </a14:imgLayer>
                </a14:imgProps>
              </a:ext>
            </a:extLst>
          </a:blip>
          <a:srcRect l="5664" r="3353" b="10853"/>
          <a:stretch/>
        </p:blipFill>
        <p:spPr>
          <a:xfrm>
            <a:off x="9154432" y="2826012"/>
            <a:ext cx="1239876" cy="1326906"/>
          </a:xfrm>
          <a:prstGeom prst="ellipse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6C9F16E-5198-4BF7-9228-90EE90A70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2774" y="191809"/>
            <a:ext cx="6697593" cy="771525"/>
          </a:xfrm>
        </p:spPr>
        <p:txBody>
          <a:bodyPr/>
          <a:lstStyle/>
          <a:p>
            <a:r>
              <a:rPr lang="ru-RU" sz="4800" b="1" dirty="0">
                <a:latin typeface="Arial Nova Cond" panose="020B0506020202020204" pitchFamily="34" charset="0"/>
              </a:rPr>
              <a:t>ВОПРОСЫ ЭКСПЕРТАМ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7F1E2B-222B-334B-A744-569D02052422}"/>
              </a:ext>
            </a:extLst>
          </p:cNvPr>
          <p:cNvSpPr txBox="1"/>
          <p:nvPr/>
        </p:nvSpPr>
        <p:spPr>
          <a:xfrm>
            <a:off x="1081872" y="1477108"/>
            <a:ext cx="10028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1) Важна ли по вашему мнению функция вывода Документа в формате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docx 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или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pdf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, или достаточно организовать электронный документооборот?</a:t>
            </a:r>
          </a:p>
        </p:txBody>
      </p:sp>
    </p:spTree>
    <p:extLst>
      <p:ext uri="{BB962C8B-B14F-4D97-AF65-F5344CB8AC3E}">
        <p14:creationId xmlns:p14="http://schemas.microsoft.com/office/powerpoint/2010/main" val="1509124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685E66D2-1CE7-894D-8D2F-CD34B96CD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9000" y="394685"/>
            <a:ext cx="10794000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3600" b="1" dirty="0">
                <a:latin typeface="Arial Nova Cond" panose="020B0506020202020204" pitchFamily="34" charset="0"/>
              </a:rPr>
              <a:t>*</a:t>
            </a:r>
            <a:r>
              <a:rPr lang="ru-RU" sz="3600" b="1" dirty="0">
                <a:latin typeface="Arial Nova Cond" panose="020B0506020202020204" pitchFamily="34" charset="0"/>
              </a:rPr>
              <a:t>Приложения - Бизнес-модель М. Джонсона, К. </a:t>
            </a:r>
            <a:r>
              <a:rPr lang="ru-RU" sz="3600" b="1" dirty="0" err="1">
                <a:latin typeface="Arial Nova Cond" panose="020B0506020202020204" pitchFamily="34" charset="0"/>
              </a:rPr>
              <a:t>Кристенсена</a:t>
            </a:r>
            <a:r>
              <a:rPr lang="ru-RU" sz="3600" b="1" dirty="0">
                <a:latin typeface="Arial Nova Cond" panose="020B0506020202020204" pitchFamily="34" charset="0"/>
              </a:rPr>
              <a:t>, Х. </a:t>
            </a:r>
            <a:r>
              <a:rPr lang="ru-RU" sz="3600" b="1" dirty="0" err="1">
                <a:latin typeface="Arial Nova Cond" panose="020B0506020202020204" pitchFamily="34" charset="0"/>
              </a:rPr>
              <a:t>Кагермана</a:t>
            </a:r>
            <a:endParaRPr lang="ru-RU" sz="3600" b="1" dirty="0">
              <a:latin typeface="Arial Nova Cond" panose="020B0506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166597E-2D0F-A942-A04B-144B1632DD90}"/>
              </a:ext>
            </a:extLst>
          </p:cNvPr>
          <p:cNvSpPr/>
          <p:nvPr/>
        </p:nvSpPr>
        <p:spPr>
          <a:xfrm>
            <a:off x="185761" y="1291526"/>
            <a:ext cx="3364375" cy="3371733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Ключевые ресурсы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Персонал:</a:t>
            </a:r>
            <a:r>
              <a:rPr lang="ru-RU" sz="1067" dirty="0">
                <a:solidFill>
                  <a:srgbClr val="000000"/>
                </a:solidFill>
              </a:rPr>
              <a:t> управленческий персонал, </a:t>
            </a:r>
            <a:r>
              <a:rPr lang="en-US" sz="1067" dirty="0">
                <a:solidFill>
                  <a:srgbClr val="000000"/>
                </a:solidFill>
              </a:rPr>
              <a:t>it-</a:t>
            </a:r>
            <a:r>
              <a:rPr lang="ru-RU" sz="1067" dirty="0">
                <a:solidFill>
                  <a:srgbClr val="000000"/>
                </a:solidFill>
              </a:rPr>
              <a:t>специалисты, маркетологи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Продукт:</a:t>
            </a:r>
            <a:r>
              <a:rPr lang="ru-RU" sz="1067" dirty="0">
                <a:solidFill>
                  <a:srgbClr val="000000"/>
                </a:solidFill>
              </a:rPr>
              <a:t> </a:t>
            </a:r>
            <a:r>
              <a:rPr lang="en-US" sz="1067" dirty="0">
                <a:solidFill>
                  <a:srgbClr val="000000"/>
                </a:solidFill>
              </a:rPr>
              <a:t>web-</a:t>
            </a:r>
            <a:r>
              <a:rPr lang="ru-RU" sz="1067" dirty="0">
                <a:solidFill>
                  <a:srgbClr val="000000"/>
                </a:solidFill>
              </a:rPr>
              <a:t>сайт для автоматизированного создания ОПОП и его проверки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Оборудование, ПО: </a:t>
            </a:r>
            <a:r>
              <a:rPr lang="ru-RU" sz="1067" dirty="0">
                <a:solidFill>
                  <a:srgbClr val="000000"/>
                </a:solidFill>
              </a:rPr>
              <a:t>компьютеры, системы создания, поддержания, масштабирования работы </a:t>
            </a:r>
            <a:r>
              <a:rPr lang="en-US" sz="1067" dirty="0">
                <a:solidFill>
                  <a:srgbClr val="000000"/>
                </a:solidFill>
              </a:rPr>
              <a:t>web</a:t>
            </a:r>
            <a:r>
              <a:rPr lang="ru-RU" sz="1067" dirty="0">
                <a:solidFill>
                  <a:srgbClr val="000000"/>
                </a:solidFill>
              </a:rPr>
              <a:t>-сайта, мессенджеры, </a:t>
            </a:r>
            <a:r>
              <a:rPr lang="ru-RU" sz="1067" dirty="0" err="1">
                <a:solidFill>
                  <a:srgbClr val="000000"/>
                </a:solidFill>
              </a:rPr>
              <a:t>соц.сети</a:t>
            </a:r>
            <a:endParaRPr lang="ru-RU" sz="1067" dirty="0">
              <a:solidFill>
                <a:srgbClr val="000000"/>
              </a:solidFill>
            </a:endParaRPr>
          </a:p>
          <a:p>
            <a:pPr marL="304792" indent="-304792" algn="just">
              <a:buFont typeface="Arial"/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Помещение:</a:t>
            </a:r>
            <a:r>
              <a:rPr lang="ru-RU" sz="1067" dirty="0">
                <a:solidFill>
                  <a:srgbClr val="000000"/>
                </a:solidFill>
              </a:rPr>
              <a:t> офисы в городах РФ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Партнеры:</a:t>
            </a:r>
            <a:r>
              <a:rPr lang="ru-RU" sz="1067" dirty="0">
                <a:solidFill>
                  <a:srgbClr val="000000"/>
                </a:solidFill>
              </a:rPr>
              <a:t> образовательные учреждения, контрольные органы (министерства и т.п.), разработчики систем цифровой среды, поставщики оборудования (компьютеров) специалисты сферы образования, сообщества в социальных сетях, образовательные сообщества, </a:t>
            </a:r>
            <a:r>
              <a:rPr lang="ru-RU" sz="1067" dirty="0" err="1">
                <a:solidFill>
                  <a:srgbClr val="000000"/>
                </a:solidFill>
              </a:rPr>
              <a:t>аутсорсеры</a:t>
            </a:r>
            <a:r>
              <a:rPr lang="ru-RU" sz="1067" dirty="0">
                <a:solidFill>
                  <a:srgbClr val="000000"/>
                </a:solidFill>
              </a:rPr>
              <a:t>, арендодатели</a:t>
            </a:r>
          </a:p>
          <a:p>
            <a:pPr marL="304792" indent="-304792" algn="just">
              <a:buAutoNum type="arabicParenR"/>
            </a:pPr>
            <a:endParaRPr lang="ru-RU" sz="1067" dirty="0">
              <a:solidFill>
                <a:srgbClr val="000000"/>
              </a:solidFill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79035181-54C3-7F4D-BC30-69EC0F340D4D}"/>
              </a:ext>
            </a:extLst>
          </p:cNvPr>
          <p:cNvSpPr/>
          <p:nvPr/>
        </p:nvSpPr>
        <p:spPr>
          <a:xfrm>
            <a:off x="4136303" y="1121688"/>
            <a:ext cx="3364375" cy="224728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Формула прибыли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Модель получения дохода: </a:t>
            </a:r>
            <a:r>
              <a:rPr lang="ru-RU" sz="1067" dirty="0">
                <a:solidFill>
                  <a:srgbClr val="000000"/>
                </a:solidFill>
              </a:rPr>
              <a:t>«по подписке» и «виртуальные товары»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Структура затрат: </a:t>
            </a:r>
            <a:r>
              <a:rPr lang="ru-RU" sz="1067" dirty="0">
                <a:solidFill>
                  <a:srgbClr val="000000"/>
                </a:solidFill>
              </a:rPr>
              <a:t>системы создания, поддержания, масштабирования работы </a:t>
            </a:r>
            <a:r>
              <a:rPr lang="en-US" sz="1067" dirty="0">
                <a:solidFill>
                  <a:srgbClr val="000000"/>
                </a:solidFill>
              </a:rPr>
              <a:t>web</a:t>
            </a:r>
            <a:r>
              <a:rPr lang="ru-RU" sz="1067" dirty="0">
                <a:solidFill>
                  <a:srgbClr val="000000"/>
                </a:solidFill>
              </a:rPr>
              <a:t>-сайта, организация деятельности юр. лица, маркетинговые мероприятия 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Источники дохода:  </a:t>
            </a:r>
            <a:r>
              <a:rPr lang="ru-RU" sz="1067" dirty="0">
                <a:solidFill>
                  <a:srgbClr val="000000"/>
                </a:solidFill>
              </a:rPr>
              <a:t>продажа долгосрочных и краткосрочных подписок на продукт, проведение обучающих мероприятий</a:t>
            </a:r>
          </a:p>
          <a:p>
            <a:pPr marL="304792" indent="-304792" algn="just">
              <a:buAutoNum type="arabicParenR"/>
            </a:pPr>
            <a:endParaRPr lang="ru-RU" sz="1067" dirty="0">
              <a:solidFill>
                <a:srgbClr val="000000"/>
              </a:solidFill>
            </a:endParaRPr>
          </a:p>
          <a:p>
            <a:pPr marL="304792" indent="-304792" algn="just">
              <a:buAutoNum type="arabicParenR"/>
            </a:pPr>
            <a:endParaRPr lang="ru-RU" sz="1067" dirty="0">
              <a:solidFill>
                <a:srgbClr val="000000"/>
              </a:solidFill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CE799EF-04B9-9245-943E-78162B79618C}"/>
              </a:ext>
            </a:extLst>
          </p:cNvPr>
          <p:cNvSpPr/>
          <p:nvPr/>
        </p:nvSpPr>
        <p:spPr>
          <a:xfrm>
            <a:off x="3550135" y="4310018"/>
            <a:ext cx="3364375" cy="224728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Ключевые процессы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Процессы: </a:t>
            </a:r>
            <a:r>
              <a:rPr lang="ru-RU" sz="1067" dirty="0">
                <a:solidFill>
                  <a:srgbClr val="000000"/>
                </a:solidFill>
              </a:rPr>
              <a:t>предоставление услуг </a:t>
            </a:r>
            <a:r>
              <a:rPr lang="en-US" sz="1067" dirty="0">
                <a:solidFill>
                  <a:srgbClr val="000000"/>
                </a:solidFill>
              </a:rPr>
              <a:t>web</a:t>
            </a:r>
            <a:r>
              <a:rPr lang="ru-RU" sz="1067" dirty="0">
                <a:solidFill>
                  <a:srgbClr val="000000"/>
                </a:solidFill>
              </a:rPr>
              <a:t>-сайта и его обслуживание, проведение обучающих </a:t>
            </a:r>
            <a:r>
              <a:rPr lang="ru-RU" sz="1067" dirty="0" err="1">
                <a:solidFill>
                  <a:srgbClr val="000000"/>
                </a:solidFill>
              </a:rPr>
              <a:t>интенсивов</a:t>
            </a:r>
            <a:r>
              <a:rPr lang="ru-RU" sz="1067" dirty="0">
                <a:solidFill>
                  <a:srgbClr val="000000"/>
                </a:solidFill>
              </a:rPr>
              <a:t> для пользователей, исследования в области «цифрового образования», разработка новых систем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Нормы:</a:t>
            </a:r>
            <a:r>
              <a:rPr lang="ru-RU" sz="1067" dirty="0">
                <a:solidFill>
                  <a:srgbClr val="000000"/>
                </a:solidFill>
              </a:rPr>
              <a:t> соблюдение требований информационной безопасности и правил обработки персональных данных пользователей</a:t>
            </a:r>
          </a:p>
          <a:p>
            <a:pPr marL="304792" indent="-304792" algn="just">
              <a:buAutoNum type="arabicParenR"/>
            </a:pPr>
            <a:endParaRPr lang="ru-RU" sz="1067" dirty="0">
              <a:solidFill>
                <a:srgbClr val="000000"/>
              </a:solidFill>
            </a:endParaRPr>
          </a:p>
          <a:p>
            <a:pPr marL="304792" indent="-304792" algn="just">
              <a:buAutoNum type="arabicParenR"/>
            </a:pPr>
            <a:endParaRPr lang="ru-RU" sz="1067" dirty="0">
              <a:solidFill>
                <a:srgbClr val="000000"/>
              </a:solidFill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266BF53-8100-054B-A115-F988843072F1}"/>
              </a:ext>
            </a:extLst>
          </p:cNvPr>
          <p:cNvSpPr/>
          <p:nvPr/>
        </p:nvSpPr>
        <p:spPr>
          <a:xfrm>
            <a:off x="8896264" y="2010353"/>
            <a:ext cx="3109976" cy="36582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Предложенная потребителям ценность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Ключевые потребители: </a:t>
            </a:r>
            <a:r>
              <a:rPr lang="ru-RU" sz="1067" dirty="0">
                <a:solidFill>
                  <a:srgbClr val="000000"/>
                </a:solidFill>
              </a:rPr>
              <a:t>образовательные учреждения (представители учебного управления, руководители), контрольные органы, преподаватели, методисты, студенты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Потребность требующая удовлетворения: </a:t>
            </a:r>
            <a:r>
              <a:rPr lang="ru-RU" sz="1067" dirty="0">
                <a:solidFill>
                  <a:srgbClr val="000000"/>
                </a:solidFill>
              </a:rPr>
              <a:t>автоматизированное составление ОПОП и возможность его удаленной проверки</a:t>
            </a:r>
          </a:p>
          <a:p>
            <a:pPr marL="304792" indent="-304792" algn="just">
              <a:buAutoNum type="arabicParenR"/>
            </a:pPr>
            <a:r>
              <a:rPr lang="ru-RU" sz="1067" b="1" dirty="0">
                <a:solidFill>
                  <a:srgbClr val="000000"/>
                </a:solidFill>
              </a:rPr>
              <a:t>Предложение компании: </a:t>
            </a:r>
            <a:r>
              <a:rPr lang="en-US" sz="1067" dirty="0">
                <a:solidFill>
                  <a:srgbClr val="000000"/>
                </a:solidFill>
              </a:rPr>
              <a:t>web</a:t>
            </a:r>
            <a:r>
              <a:rPr lang="ru-RU" sz="1067" dirty="0">
                <a:solidFill>
                  <a:srgbClr val="000000"/>
                </a:solidFill>
              </a:rPr>
              <a:t>-сайт с уже существующим у аналогов функционалом, но с улучшенным интерфейсом и дополнительными возможностями (актуализация, проверка ошибок, проверка на соответствия)</a:t>
            </a:r>
          </a:p>
          <a:p>
            <a:pPr marL="304792" indent="-304792" algn="just">
              <a:buAutoNum type="arabicParenR"/>
            </a:pPr>
            <a:endParaRPr lang="ru-RU" sz="1067" dirty="0">
              <a:solidFill>
                <a:srgbClr val="000000"/>
              </a:solidFill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21B4052-8A29-9044-B544-B87C15D5D4ED}"/>
              </a:ext>
            </a:extLst>
          </p:cNvPr>
          <p:cNvCxnSpPr>
            <a:cxnSpLocks/>
            <a:stCxn id="2" idx="3"/>
            <a:endCxn id="5" idx="1"/>
          </p:cNvCxnSpPr>
          <p:nvPr/>
        </p:nvCxnSpPr>
        <p:spPr>
          <a:xfrm flipV="1">
            <a:off x="3550135" y="2245328"/>
            <a:ext cx="586168" cy="732064"/>
          </a:xfrm>
          <a:prstGeom prst="straightConnector1">
            <a:avLst/>
          </a:prstGeom>
          <a:ln w="28575">
            <a:solidFill>
              <a:srgbClr val="FC833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F13BF103-0A10-1141-A238-F7DC03D7940F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2879833" y="4602078"/>
            <a:ext cx="670303" cy="831581"/>
          </a:xfrm>
          <a:prstGeom prst="straightConnector1">
            <a:avLst/>
          </a:prstGeom>
          <a:ln w="28575">
            <a:solidFill>
              <a:srgbClr val="FC833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46623D9-21DF-D24E-987F-85D732596B57}"/>
              </a:ext>
            </a:extLst>
          </p:cNvPr>
          <p:cNvCxnSpPr>
            <a:cxnSpLocks/>
            <a:stCxn id="6" idx="0"/>
            <a:endCxn id="5" idx="2"/>
          </p:cNvCxnSpPr>
          <p:nvPr/>
        </p:nvCxnSpPr>
        <p:spPr>
          <a:xfrm flipV="1">
            <a:off x="5232323" y="3368969"/>
            <a:ext cx="586168" cy="941049"/>
          </a:xfrm>
          <a:prstGeom prst="straightConnector1">
            <a:avLst/>
          </a:prstGeom>
          <a:ln w="28575">
            <a:solidFill>
              <a:srgbClr val="FC833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 35">
            <a:extLst>
              <a:ext uri="{FF2B5EF4-FFF2-40B4-BE49-F238E27FC236}">
                <a16:creationId xmlns:a16="http://schemas.microsoft.com/office/drawing/2014/main" id="{72AA5C28-4C05-2F47-8786-DAD65F20DDBE}"/>
              </a:ext>
            </a:extLst>
          </p:cNvPr>
          <p:cNvSpPr/>
          <p:nvPr/>
        </p:nvSpPr>
        <p:spPr>
          <a:xfrm>
            <a:off x="7160445" y="3539616"/>
            <a:ext cx="1700168" cy="1123643"/>
          </a:xfrm>
          <a:prstGeom prst="mathEqual">
            <a:avLst/>
          </a:prstGeom>
          <a:ln>
            <a:solidFill>
              <a:srgbClr val="FC8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solidFill>
                <a:schemeClr val="tx1"/>
              </a:solidFill>
            </a:endParaRPr>
          </a:p>
        </p:txBody>
      </p:sp>
      <p:sp>
        <p:nvSpPr>
          <p:cNvPr id="40" name="Плюс 39">
            <a:extLst>
              <a:ext uri="{FF2B5EF4-FFF2-40B4-BE49-F238E27FC236}">
                <a16:creationId xmlns:a16="http://schemas.microsoft.com/office/drawing/2014/main" id="{A4D238B7-EB12-ED44-9002-FB1F840AEED2}"/>
              </a:ext>
            </a:extLst>
          </p:cNvPr>
          <p:cNvSpPr/>
          <p:nvPr/>
        </p:nvSpPr>
        <p:spPr>
          <a:xfrm>
            <a:off x="3881308" y="3489033"/>
            <a:ext cx="693489" cy="649536"/>
          </a:xfrm>
          <a:prstGeom prst="mathPlus">
            <a:avLst/>
          </a:prstGeom>
          <a:ln>
            <a:solidFill>
              <a:srgbClr val="FC8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</p:spTree>
    <p:extLst>
      <p:ext uri="{BB962C8B-B14F-4D97-AF65-F5344CB8AC3E}">
        <p14:creationId xmlns:p14="http://schemas.microsoft.com/office/powerpoint/2010/main" val="2019212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7">
            <a:extLst>
              <a:ext uri="{FF2B5EF4-FFF2-40B4-BE49-F238E27FC236}">
                <a16:creationId xmlns:a16="http://schemas.microsoft.com/office/drawing/2014/main" id="{CEA3AA41-0AB4-6847-B5F0-6EB310B6E9C7}"/>
              </a:ext>
            </a:extLst>
          </p:cNvPr>
          <p:cNvGraphicFramePr>
            <a:graphicFrameLocks noGrp="1"/>
          </p:cNvGraphicFramePr>
          <p:nvPr/>
        </p:nvGraphicFramePr>
        <p:xfrm>
          <a:off x="749382" y="902846"/>
          <a:ext cx="10693237" cy="561585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01440">
                  <a:extLst>
                    <a:ext uri="{9D8B030D-6E8A-4147-A177-3AD203B41FA5}">
                      <a16:colId xmlns:a16="http://schemas.microsoft.com/office/drawing/2014/main" val="3715773143"/>
                    </a:ext>
                  </a:extLst>
                </a:gridCol>
                <a:gridCol w="5391797">
                  <a:extLst>
                    <a:ext uri="{9D8B030D-6E8A-4147-A177-3AD203B41FA5}">
                      <a16:colId xmlns:a16="http://schemas.microsoft.com/office/drawing/2014/main" val="1507523979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Политические факторы</a:t>
                      </a:r>
                      <a:endParaRPr lang="ru-RU" sz="1300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Экономические факторы</a:t>
                      </a:r>
                      <a:endParaRPr lang="ru-RU" sz="1300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41867034"/>
                  </a:ext>
                </a:extLst>
              </a:tr>
              <a:tr h="2202092"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Возможности: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поддержка образовательных организаций государством в рамках программ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</a:rPr>
                        <a:t>Цифровизации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 образовательных процессов и содействия развитию;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возможность получения гос. заказа в связи с работой по приоритетному направлению развития</a:t>
                      </a:r>
                    </a:p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Угрозы: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повышенное внимание со стороны контрольно-надзорных органов.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Возможности: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 err="1">
                          <a:solidFill>
                            <a:srgbClr val="000000"/>
                          </a:solidFill>
                        </a:rPr>
                        <a:t>грантовые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 программы поддержки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</a:rPr>
                        <a:t>стартапов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 (Федеральные проекты «Цифровые технологии», «Умник» и т.п.).</a:t>
                      </a:r>
                    </a:p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Угрозы: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недопонимание клиентами «высокой» стоимости продукта и ее роста, обусловленной инфляционными процессами;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нехватка финансовых средств государственных образовательных организаций на совершенствование процесса работы.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2494032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000000"/>
                          </a:solidFill>
                        </a:rPr>
                        <a:t>Социокультурные факторы</a:t>
                      </a:r>
                      <a:endParaRPr lang="ru-RU" sz="1300" b="1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000000"/>
                          </a:solidFill>
                        </a:rPr>
                        <a:t>Технологические факторы</a:t>
                      </a:r>
                      <a:endParaRPr lang="ru-RU" sz="1300" b="1" dirty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78017534"/>
                  </a:ext>
                </a:extLst>
              </a:tr>
              <a:tr h="2763520"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Возможности: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социальная тенденция к мобильности способствует развитию организации рабочих процессов в цифровой среде.</a:t>
                      </a:r>
                    </a:p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Угрозы: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u="none" dirty="0">
                          <a:solidFill>
                            <a:srgbClr val="000000"/>
                          </a:solidFill>
                        </a:rPr>
                        <a:t>снижение уровня жизни населения приводит к уменьшению количества обучающихся по программам высшего образования и сокращению финансовых возможностей университетов.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Возможности: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применение цифровых технологий в образовательном процессе (цифровые кабинеты, системы ДО, площадки онлайн-образования и т.д.);</a:t>
                      </a:r>
                    </a:p>
                    <a:p>
                      <a:pPr algn="just"/>
                      <a:r>
                        <a:rPr lang="ru-RU" sz="1300" u="sng" dirty="0">
                          <a:solidFill>
                            <a:srgbClr val="000000"/>
                          </a:solidFill>
                        </a:rPr>
                        <a:t>Угрозы: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проблема обеспечения информационной безопасности;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появление решения на основе искусственного интеллекта, вытесняющего с рынка автоматизированные продукты;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</a:rPr>
                        <a:t>требования значительных затрат для информационного развития при отсутствии гарантии востребованности у потребителей;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риск не востребованности технологий и преподавательского состава старшего возраста.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962677903"/>
                  </a:ext>
                </a:extLst>
              </a:tr>
            </a:tbl>
          </a:graphicData>
        </a:graphic>
      </p:graphicFrame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88D561CC-B46F-7F46-9BCB-2B388C112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9000" y="132445"/>
            <a:ext cx="10794000" cy="770400"/>
          </a:xfr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3600" b="1" dirty="0">
                <a:latin typeface="Arial Nova Cond" panose="020B0506020202020204" pitchFamily="34" charset="0"/>
              </a:rPr>
              <a:t>*</a:t>
            </a:r>
            <a:r>
              <a:rPr lang="ru-RU" sz="3600" b="1" dirty="0">
                <a:latin typeface="Arial Nova Cond" panose="020B0506020202020204" pitchFamily="34" charset="0"/>
              </a:rPr>
              <a:t>Приложения - </a:t>
            </a:r>
            <a:r>
              <a:rPr lang="en-US" sz="3600" b="1" dirty="0">
                <a:latin typeface="Arial Nova Cond" panose="020B0506020202020204" pitchFamily="34" charset="0"/>
              </a:rPr>
              <a:t>Pest-</a:t>
            </a:r>
            <a:r>
              <a:rPr lang="ru-RU" sz="3600" b="1" dirty="0">
                <a:latin typeface="Arial Nova Cond" panose="020B0506020202020204" pitchFamily="34" charset="0"/>
              </a:rPr>
              <a:t>анализ рынка</a:t>
            </a:r>
          </a:p>
        </p:txBody>
      </p:sp>
    </p:spTree>
    <p:extLst>
      <p:ext uri="{BB962C8B-B14F-4D97-AF65-F5344CB8AC3E}">
        <p14:creationId xmlns:p14="http://schemas.microsoft.com/office/powerpoint/2010/main" val="74742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9000" y="110076"/>
            <a:ext cx="10794000" cy="770400"/>
          </a:xfrm>
        </p:spPr>
        <p:txBody>
          <a:bodyPr/>
          <a:lstStyle/>
          <a:p>
            <a:r>
              <a:rPr lang="en-US" sz="3600" b="1" dirty="0">
                <a:latin typeface="Arial Nova Cond" panose="020B0506020202020204" pitchFamily="34" charset="0"/>
              </a:rPr>
              <a:t>*</a:t>
            </a:r>
            <a:r>
              <a:rPr lang="ru-RU" sz="3600" b="1" dirty="0">
                <a:latin typeface="Arial Nova Cond" panose="020B0506020202020204" pitchFamily="34" charset="0"/>
              </a:rPr>
              <a:t>Приложения - Модель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sz="3600" b="1" dirty="0">
                <a:latin typeface="Arial Nova Cond" panose="020B0506020202020204" pitchFamily="34" charset="0"/>
              </a:rPr>
              <a:t>5 сил Портера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02717D2D-DC49-B749-934B-AFFF86F5EE58}"/>
              </a:ext>
            </a:extLst>
          </p:cNvPr>
          <p:cNvSpPr/>
          <p:nvPr/>
        </p:nvSpPr>
        <p:spPr>
          <a:xfrm>
            <a:off x="698997" y="2532680"/>
            <a:ext cx="3364375" cy="2431000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Поставщики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Разработчики систем цифровой среды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Поставщики оборудования (компьютеров)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 err="1">
                <a:solidFill>
                  <a:srgbClr val="000000"/>
                </a:solidFill>
              </a:rPr>
              <a:t>Аутсорсеры</a:t>
            </a:r>
            <a:r>
              <a:rPr lang="ru-RU" sz="1067" dirty="0">
                <a:solidFill>
                  <a:srgbClr val="000000"/>
                </a:solidFill>
              </a:rPr>
              <a:t> 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Арендодатели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По всем категориям поставщиков достаточно </a:t>
            </a:r>
            <a:r>
              <a:rPr lang="ru-RU" sz="1067" b="1" dirty="0">
                <a:solidFill>
                  <a:srgbClr val="000000"/>
                </a:solidFill>
              </a:rPr>
              <a:t>большая концентрация </a:t>
            </a:r>
            <a:r>
              <a:rPr lang="ru-RU" sz="1067" dirty="0">
                <a:solidFill>
                  <a:srgbClr val="000000"/>
                </a:solidFill>
              </a:rPr>
              <a:t>на рынке, что </a:t>
            </a:r>
            <a:r>
              <a:rPr lang="ru-RU" sz="1067" b="1" dirty="0">
                <a:solidFill>
                  <a:srgbClr val="000000"/>
                </a:solidFill>
              </a:rPr>
              <a:t>благоприятно сказывается на качестве и цене поставляемых ресурсов</a:t>
            </a:r>
            <a:r>
              <a:rPr lang="ru-RU" sz="1067" dirty="0">
                <a:solidFill>
                  <a:srgbClr val="000000"/>
                </a:solidFill>
              </a:rPr>
              <a:t>.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Самая большая </a:t>
            </a:r>
            <a:r>
              <a:rPr lang="ru-RU" sz="1067" b="1" dirty="0">
                <a:solidFill>
                  <a:srgbClr val="000000"/>
                </a:solidFill>
              </a:rPr>
              <a:t>зависимость от разработчиков ПО</a:t>
            </a:r>
            <a:r>
              <a:rPr lang="ru-RU" sz="1067" dirty="0">
                <a:solidFill>
                  <a:srgbClr val="000000"/>
                </a:solidFill>
              </a:rPr>
              <a:t>, т.к. от них на прямую зависит качество нашего Конструктора и его стоимость.  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567A443D-2F45-464E-9507-4BFB0474A067}"/>
              </a:ext>
            </a:extLst>
          </p:cNvPr>
          <p:cNvSpPr/>
          <p:nvPr/>
        </p:nvSpPr>
        <p:spPr>
          <a:xfrm>
            <a:off x="8224231" y="2173951"/>
            <a:ext cx="3364375" cy="3148459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Потребители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Образовательные учреждения (представители учебного управления, руководители)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Контрольные органы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Преподаватели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Методисты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Студенты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По сравнению с существующей концентрацией потребителей, на рынке </a:t>
            </a:r>
            <a:r>
              <a:rPr lang="ru-RU" sz="1067" b="1" dirty="0">
                <a:solidFill>
                  <a:srgbClr val="000000"/>
                </a:solidFill>
              </a:rPr>
              <a:t>мало конкурирующих фирм</a:t>
            </a:r>
            <a:r>
              <a:rPr lang="ru-RU" sz="1067" dirty="0">
                <a:solidFill>
                  <a:srgbClr val="000000"/>
                </a:solidFill>
              </a:rPr>
              <a:t> с готовым продуктом. </a:t>
            </a:r>
          </a:p>
          <a:p>
            <a:pPr indent="237061" algn="just"/>
            <a:r>
              <a:rPr lang="ru-RU" sz="1067" b="1" dirty="0">
                <a:solidFill>
                  <a:srgbClr val="000000"/>
                </a:solidFill>
              </a:rPr>
              <a:t>Все университеты страны, контролирующие их органы </a:t>
            </a:r>
            <a:r>
              <a:rPr lang="ru-RU" sz="1067" dirty="0">
                <a:solidFill>
                  <a:srgbClr val="000000"/>
                </a:solidFill>
              </a:rPr>
              <a:t>смогут использовать готовый продукт, а потенциально рынок может быть расширен на </a:t>
            </a:r>
            <a:r>
              <a:rPr lang="ru-RU" sz="1067" b="1" dirty="0">
                <a:solidFill>
                  <a:srgbClr val="000000"/>
                </a:solidFill>
              </a:rPr>
              <a:t>различные уровни образования</a:t>
            </a:r>
            <a:r>
              <a:rPr lang="ru-RU" sz="1067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DDE0230-00C5-3D4E-8C6B-3062A9872709}"/>
              </a:ext>
            </a:extLst>
          </p:cNvPr>
          <p:cNvSpPr/>
          <p:nvPr/>
        </p:nvSpPr>
        <p:spPr>
          <a:xfrm>
            <a:off x="4413810" y="4814361"/>
            <a:ext cx="3364375" cy="130608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Заменители</a:t>
            </a:r>
          </a:p>
          <a:p>
            <a:pPr indent="237061" algn="just"/>
            <a:r>
              <a:rPr lang="ru-RU" sz="1067" b="1" dirty="0">
                <a:solidFill>
                  <a:srgbClr val="000000"/>
                </a:solidFill>
              </a:rPr>
              <a:t>Товаров-заменителей</a:t>
            </a:r>
            <a:r>
              <a:rPr lang="ru-RU" sz="1067" dirty="0">
                <a:solidFill>
                  <a:srgbClr val="000000"/>
                </a:solidFill>
              </a:rPr>
              <a:t> на рынке пока </a:t>
            </a:r>
            <a:r>
              <a:rPr lang="ru-RU" sz="1067" b="1" dirty="0">
                <a:solidFill>
                  <a:srgbClr val="000000"/>
                </a:solidFill>
              </a:rPr>
              <a:t>не существует.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Есть потенциальная </a:t>
            </a:r>
            <a:r>
              <a:rPr lang="ru-RU" sz="1067" b="1" dirty="0">
                <a:solidFill>
                  <a:srgbClr val="000000"/>
                </a:solidFill>
              </a:rPr>
              <a:t>угроза</a:t>
            </a:r>
            <a:r>
              <a:rPr lang="ru-RU" sz="1067" dirty="0">
                <a:solidFill>
                  <a:srgbClr val="000000"/>
                </a:solidFill>
              </a:rPr>
              <a:t> появление решения на основе </a:t>
            </a:r>
            <a:r>
              <a:rPr lang="ru-RU" sz="1067" b="1" dirty="0">
                <a:solidFill>
                  <a:srgbClr val="000000"/>
                </a:solidFill>
              </a:rPr>
              <a:t>искусственного интеллекта</a:t>
            </a:r>
            <a:r>
              <a:rPr lang="ru-RU" sz="1067" dirty="0">
                <a:solidFill>
                  <a:srgbClr val="000000"/>
                </a:solidFill>
              </a:rPr>
              <a:t>, вытесняющего с рынка автоматизированные продукты.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7669747-BF9A-734B-AFD9-7F8512D753FA}"/>
              </a:ext>
            </a:extLst>
          </p:cNvPr>
          <p:cNvSpPr/>
          <p:nvPr/>
        </p:nvSpPr>
        <p:spPr>
          <a:xfrm>
            <a:off x="4413813" y="737560"/>
            <a:ext cx="3364375" cy="2040705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Потенциальные новые игроки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Каждая образовательная организация, контрольный орган может принять решение о </a:t>
            </a:r>
            <a:r>
              <a:rPr lang="ru-RU" sz="1067" b="1" dirty="0">
                <a:solidFill>
                  <a:srgbClr val="000000"/>
                </a:solidFill>
              </a:rPr>
              <a:t>создании собственного конструктора</a:t>
            </a:r>
            <a:r>
              <a:rPr lang="ru-RU" sz="1067" dirty="0">
                <a:solidFill>
                  <a:srgbClr val="000000"/>
                </a:solidFill>
              </a:rPr>
              <a:t>, но у такого решения </a:t>
            </a:r>
            <a:r>
              <a:rPr lang="ru-RU" sz="1067" b="1" dirty="0">
                <a:solidFill>
                  <a:srgbClr val="000000"/>
                </a:solidFill>
              </a:rPr>
              <a:t>низкая экономическая целесообразность</a:t>
            </a:r>
            <a:r>
              <a:rPr lang="ru-RU" sz="1067" dirty="0">
                <a:solidFill>
                  <a:srgbClr val="000000"/>
                </a:solidFill>
              </a:rPr>
              <a:t>. 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Более того </a:t>
            </a:r>
            <a:r>
              <a:rPr lang="ru-RU" sz="1067" b="1" dirty="0">
                <a:solidFill>
                  <a:srgbClr val="000000"/>
                </a:solidFill>
              </a:rPr>
              <a:t>нарушается идея универсальности решения, </a:t>
            </a:r>
            <a:r>
              <a:rPr lang="ru-RU" sz="1067" dirty="0">
                <a:solidFill>
                  <a:srgbClr val="000000"/>
                </a:solidFill>
              </a:rPr>
              <a:t>простоты коммуникации и единства </a:t>
            </a:r>
            <a:r>
              <a:rPr lang="ru-RU" sz="1067" b="1" dirty="0">
                <a:solidFill>
                  <a:srgbClr val="000000"/>
                </a:solidFill>
              </a:rPr>
              <a:t>документооборота</a:t>
            </a:r>
            <a:r>
              <a:rPr lang="ru-RU" sz="1067" dirty="0">
                <a:solidFill>
                  <a:srgbClr val="000000"/>
                </a:solidFill>
              </a:rPr>
              <a:t>.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Угроза от конкурента по проекту </a:t>
            </a:r>
            <a:r>
              <a:rPr lang="ru-RU" sz="1067" b="1" dirty="0">
                <a:solidFill>
                  <a:srgbClr val="000000"/>
                </a:solidFill>
              </a:rPr>
              <a:t>«</a:t>
            </a:r>
            <a:r>
              <a:rPr lang="en-US" sz="1067" b="1" dirty="0">
                <a:solidFill>
                  <a:srgbClr val="000000"/>
                </a:solidFill>
              </a:rPr>
              <a:t>Project Tau</a:t>
            </a:r>
            <a:r>
              <a:rPr lang="ru-RU" sz="1067" b="1" dirty="0">
                <a:solidFill>
                  <a:srgbClr val="000000"/>
                </a:solidFill>
              </a:rPr>
              <a:t>».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B37B6D9-C335-4741-B6E4-36C3A36C77EA}"/>
              </a:ext>
            </a:extLst>
          </p:cNvPr>
          <p:cNvSpPr/>
          <p:nvPr/>
        </p:nvSpPr>
        <p:spPr>
          <a:xfrm>
            <a:off x="4727746" y="3073356"/>
            <a:ext cx="2736505" cy="13496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67" b="1" dirty="0">
                <a:solidFill>
                  <a:srgbClr val="000000"/>
                </a:solidFill>
              </a:rPr>
              <a:t>Действующие конкуренты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НИУ «ВШЭ»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ru-RU" sz="1067" dirty="0">
                <a:solidFill>
                  <a:srgbClr val="000000"/>
                </a:solidFill>
              </a:rPr>
              <a:t>НИУ «ИТМО»</a:t>
            </a:r>
          </a:p>
          <a:p>
            <a:pPr indent="237061" algn="just"/>
            <a:r>
              <a:rPr lang="ru-RU" sz="1067" dirty="0">
                <a:solidFill>
                  <a:srgbClr val="000000"/>
                </a:solidFill>
              </a:rPr>
              <a:t>Действующих конкурентов </a:t>
            </a:r>
            <a:r>
              <a:rPr lang="ru-RU" sz="1067" b="1" dirty="0">
                <a:solidFill>
                  <a:srgbClr val="000000"/>
                </a:solidFill>
              </a:rPr>
              <a:t>мало</a:t>
            </a:r>
            <a:r>
              <a:rPr lang="ru-RU" sz="1067" dirty="0">
                <a:solidFill>
                  <a:srgbClr val="000000"/>
                </a:solidFill>
              </a:rPr>
              <a:t>, прочие разработки были заморожены и не нашли применения повсеместно по стране.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83C10F47-80B2-B44B-9DB8-09958C6C2BAF}"/>
              </a:ext>
            </a:extLst>
          </p:cNvPr>
          <p:cNvCxnSpPr>
            <a:stCxn id="9" idx="3"/>
          </p:cNvCxnSpPr>
          <p:nvPr/>
        </p:nvCxnSpPr>
        <p:spPr>
          <a:xfrm>
            <a:off x="4063371" y="3748180"/>
            <a:ext cx="661644" cy="0"/>
          </a:xfrm>
          <a:prstGeom prst="straightConnector1">
            <a:avLst/>
          </a:prstGeom>
          <a:ln w="28575">
            <a:solidFill>
              <a:srgbClr val="FC83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D855389D-D0C5-8B45-B37C-A17678F4D5DE}"/>
              </a:ext>
            </a:extLst>
          </p:cNvPr>
          <p:cNvCxnSpPr>
            <a:stCxn id="10" idx="1"/>
            <a:endCxn id="13" idx="3"/>
          </p:cNvCxnSpPr>
          <p:nvPr/>
        </p:nvCxnSpPr>
        <p:spPr>
          <a:xfrm flipH="1">
            <a:off x="7464251" y="3748180"/>
            <a:ext cx="759980" cy="0"/>
          </a:xfrm>
          <a:prstGeom prst="straightConnector1">
            <a:avLst/>
          </a:prstGeom>
          <a:ln w="28575">
            <a:solidFill>
              <a:srgbClr val="FC83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FEF1C269-3401-F748-94E7-277719738F7E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6096000" y="2778265"/>
            <a:ext cx="1" cy="295092"/>
          </a:xfrm>
          <a:prstGeom prst="straightConnector1">
            <a:avLst/>
          </a:prstGeom>
          <a:ln w="28575">
            <a:solidFill>
              <a:srgbClr val="FC83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76039B7-4B75-C148-A366-F5F76F529657}"/>
              </a:ext>
            </a:extLst>
          </p:cNvPr>
          <p:cNvCxnSpPr>
            <a:stCxn id="11" idx="0"/>
            <a:endCxn id="13" idx="2"/>
          </p:cNvCxnSpPr>
          <p:nvPr/>
        </p:nvCxnSpPr>
        <p:spPr>
          <a:xfrm flipV="1">
            <a:off x="6095998" y="4423005"/>
            <a:ext cx="1" cy="391356"/>
          </a:xfrm>
          <a:prstGeom prst="straightConnector1">
            <a:avLst/>
          </a:prstGeom>
          <a:ln w="28575">
            <a:solidFill>
              <a:srgbClr val="FC83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42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99000" y="126317"/>
            <a:ext cx="10794000" cy="770400"/>
          </a:xfrm>
        </p:spPr>
        <p:txBody>
          <a:bodyPr/>
          <a:lstStyle/>
          <a:p>
            <a:r>
              <a:rPr lang="en-US" sz="3600" b="1" dirty="0">
                <a:latin typeface="Arial Nova Cond" panose="020B0506020202020204" pitchFamily="34" charset="0"/>
              </a:rPr>
              <a:t>*</a:t>
            </a:r>
            <a:r>
              <a:rPr lang="ru-RU" sz="3600" b="1" dirty="0">
                <a:latin typeface="Arial Nova Cond" panose="020B0506020202020204" pitchFamily="34" charset="0"/>
              </a:rPr>
              <a:t>Приложения - Конкурентные профили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E53CED0-CD34-7E46-9C1C-F85E76A23754}"/>
              </a:ext>
            </a:extLst>
          </p:cNvPr>
          <p:cNvGraphicFramePr>
            <a:graphicFrameLocks/>
          </p:cNvGraphicFramePr>
          <p:nvPr/>
        </p:nvGraphicFramePr>
        <p:xfrm>
          <a:off x="0" y="1235259"/>
          <a:ext cx="7231101" cy="465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C32AA9-DD54-2F40-A18A-2419701391C0}"/>
              </a:ext>
            </a:extLst>
          </p:cNvPr>
          <p:cNvSpPr txBox="1"/>
          <p:nvPr/>
        </p:nvSpPr>
        <p:spPr>
          <a:xfrm>
            <a:off x="6912333" y="1336119"/>
            <a:ext cx="4943667" cy="4381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467" dirty="0"/>
              <a:t>Инженерные решения, по которым конкуренты получили «2» балла являются </a:t>
            </a:r>
            <a:r>
              <a:rPr lang="ru-RU" sz="1467" b="1" dirty="0"/>
              <a:t>технологиями</a:t>
            </a:r>
            <a:r>
              <a:rPr lang="ru-RU" sz="1467" dirty="0"/>
              <a:t>, которые до сих пор </a:t>
            </a:r>
            <a:r>
              <a:rPr lang="ru-RU" sz="1467" b="1" dirty="0"/>
              <a:t>не реализованы </a:t>
            </a:r>
            <a:r>
              <a:rPr lang="ru-RU" sz="1467" dirty="0"/>
              <a:t>на практике, но могут быть легко скопированы при их выпуске на рынок (проверочный «жучок», система оповещений). 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467" dirty="0"/>
              <a:t>Для нас пока так же остается не ясным </a:t>
            </a:r>
            <a:r>
              <a:rPr lang="ru-RU" sz="1467" b="1" dirty="0"/>
              <a:t>процесс технического исполнения проверочного «жучка».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467" b="1" dirty="0"/>
              <a:t>Востребованность</a:t>
            </a:r>
            <a:r>
              <a:rPr lang="ru-RU" sz="1467" dirty="0"/>
              <a:t> продукта будет обусловлена тем, что будет иметь </a:t>
            </a:r>
            <a:r>
              <a:rPr lang="ru-RU" sz="1467" b="1" dirty="0"/>
              <a:t>гибкую систему внутренних технических изменений</a:t>
            </a:r>
            <a:r>
              <a:rPr lang="ru-RU" sz="1467" dirty="0"/>
              <a:t> и </a:t>
            </a:r>
            <a:r>
              <a:rPr lang="ru-RU" sz="1467" b="1" dirty="0"/>
              <a:t>доступную цену</a:t>
            </a:r>
            <a:r>
              <a:rPr lang="ru-RU" sz="1467" dirty="0"/>
              <a:t>. Что позволит расширить потребительский рынок, и работать не только с ВУЗами, но и с коммерческими образовательными программами (онлайн платформы, курсы по доп. подготовке, переподготовке).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ru-RU" sz="1467" b="1" dirty="0"/>
              <a:t>Главный конкурент </a:t>
            </a:r>
            <a:r>
              <a:rPr lang="ru-RU" sz="1467" dirty="0"/>
              <a:t>– </a:t>
            </a:r>
            <a:r>
              <a:rPr lang="en-US" sz="1467" dirty="0"/>
              <a:t>Project Tau</a:t>
            </a:r>
            <a:r>
              <a:rPr lang="ru-RU" sz="1467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836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857420" y="306520"/>
            <a:ext cx="10794000" cy="935976"/>
          </a:xfrm>
        </p:spPr>
        <p:txBody>
          <a:bodyPr/>
          <a:lstStyle/>
          <a:p>
            <a:r>
              <a:rPr lang="en-US" sz="3600" b="1" dirty="0">
                <a:latin typeface="Arial Nova Cond" panose="020B0506020202020204" pitchFamily="34" charset="0"/>
              </a:rPr>
              <a:t>*</a:t>
            </a:r>
            <a:r>
              <a:rPr lang="ru-RU" sz="3600" b="1" dirty="0">
                <a:latin typeface="Arial Nova Cond" panose="020B0506020202020204" pitchFamily="34" charset="0"/>
              </a:rPr>
              <a:t>Приложения - Ёмкость рынка предоставления услуг по конструированию учебных программ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5767" y="1560576"/>
            <a:ext cx="3950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Конкуренты</a:t>
            </a:r>
            <a:r>
              <a:rPr lang="en-US" sz="2400" dirty="0"/>
              <a:t>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Высшая школа экономики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ITMO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1С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 err="1"/>
              <a:t>Юрайт</a:t>
            </a:r>
            <a:r>
              <a:rPr lang="ru-RU" sz="2400" dirty="0"/>
              <a:t>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 err="1"/>
              <a:t>Elibrary</a:t>
            </a:r>
            <a:endParaRPr lang="ru-RU" sz="24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1802037" y="1260296"/>
          <a:ext cx="11212256" cy="559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05767" y="4542987"/>
            <a:ext cx="2958957" cy="1528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dirty="0"/>
              <a:t>При выходе на рынок </a:t>
            </a:r>
            <a:r>
              <a:rPr lang="en-US" sz="1867" dirty="0"/>
              <a:t>“</a:t>
            </a:r>
            <a:r>
              <a:rPr lang="ru-RU" sz="1867" dirty="0"/>
              <a:t>Кубик 234</a:t>
            </a:r>
            <a:r>
              <a:rPr lang="en-US" sz="1867" dirty="0"/>
              <a:t>” </a:t>
            </a:r>
            <a:r>
              <a:rPr lang="ru-RU" sz="1867" dirty="0"/>
              <a:t>предполагается за первый год овладения 12% рынка </a:t>
            </a:r>
          </a:p>
        </p:txBody>
      </p:sp>
    </p:spTree>
    <p:extLst>
      <p:ext uri="{BB962C8B-B14F-4D97-AF65-F5344CB8AC3E}">
        <p14:creationId xmlns:p14="http://schemas.microsoft.com/office/powerpoint/2010/main" val="325730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83BE794-FDEE-8F4C-8741-E8672E8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054105" y="0"/>
            <a:ext cx="10794000" cy="770400"/>
          </a:xfrm>
        </p:spPr>
        <p:txBody>
          <a:bodyPr/>
          <a:lstStyle/>
          <a:p>
            <a:r>
              <a:rPr lang="en-US" sz="3600" b="1" dirty="0">
                <a:latin typeface="Arial Nova Cond" panose="020B0506020202020204" pitchFamily="34" charset="0"/>
              </a:rPr>
              <a:t>*</a:t>
            </a:r>
            <a:r>
              <a:rPr lang="ru-RU" sz="3600" b="1" dirty="0">
                <a:latin typeface="Arial Nova Cond" panose="020B0506020202020204" pitchFamily="34" charset="0"/>
              </a:rPr>
              <a:t>Приложения - Воронка продаж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4675" y="3223816"/>
            <a:ext cx="18473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867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246"/>
            <a:ext cx="12192000" cy="61867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97239" y="876817"/>
            <a:ext cx="3860351" cy="954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67" dirty="0">
                <a:solidFill>
                  <a:schemeClr val="bg1"/>
                </a:solidFill>
              </a:rPr>
              <a:t>Охват рекламы 130 000 человек </a:t>
            </a:r>
          </a:p>
          <a:p>
            <a:pPr algn="ctr"/>
            <a:r>
              <a:rPr lang="ru-RU" sz="1867" dirty="0">
                <a:solidFill>
                  <a:schemeClr val="bg1"/>
                </a:solidFill>
              </a:rPr>
              <a:t>за месяц</a:t>
            </a:r>
          </a:p>
          <a:p>
            <a:pPr algn="ctr"/>
            <a:endParaRPr lang="ru-RU" sz="1867" dirty="0"/>
          </a:p>
        </p:txBody>
      </p:sp>
      <p:sp>
        <p:nvSpPr>
          <p:cNvPr id="7" name="TextBox 6"/>
          <p:cNvSpPr txBox="1"/>
          <p:nvPr/>
        </p:nvSpPr>
        <p:spPr>
          <a:xfrm>
            <a:off x="7548435" y="1717196"/>
            <a:ext cx="442140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schemeClr val="bg1"/>
                </a:solidFill>
              </a:rPr>
              <a:t>Прошли по ссылке на сайт 28 000 чел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93911" y="2520063"/>
            <a:ext cx="374653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schemeClr val="bg1"/>
                </a:solidFill>
              </a:rPr>
              <a:t>Зарегистрировались 25 000 чел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7404" y="3282316"/>
            <a:ext cx="5795176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schemeClr val="bg1"/>
                </a:solidFill>
              </a:rPr>
              <a:t>Воспользовались бесплатными функциями 24 </a:t>
            </a:r>
            <a:r>
              <a:rPr lang="ru-RU" sz="1867" dirty="0" err="1">
                <a:solidFill>
                  <a:schemeClr val="bg1"/>
                </a:solidFill>
              </a:rPr>
              <a:t>т.ч</a:t>
            </a:r>
            <a:r>
              <a:rPr lang="ru-RU" sz="1867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2215" y="3892006"/>
            <a:ext cx="584326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schemeClr val="bg1"/>
                </a:solidFill>
              </a:rPr>
              <a:t>Осознали пользу продукта и решили попробовать </a:t>
            </a:r>
          </a:p>
          <a:p>
            <a:pPr algn="ctr"/>
            <a:r>
              <a:rPr lang="ru-RU" sz="1867" dirty="0">
                <a:solidFill>
                  <a:schemeClr val="bg1"/>
                </a:solidFill>
              </a:rPr>
              <a:t>платные функции 800 чел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52093" y="4783297"/>
            <a:ext cx="45977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schemeClr val="bg1"/>
                </a:solidFill>
              </a:rPr>
              <a:t>Превратились в лояльного клиента 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37574" y="5375002"/>
            <a:ext cx="7878247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67" dirty="0">
                <a:solidFill>
                  <a:schemeClr val="bg1"/>
                </a:solidFill>
              </a:rPr>
              <a:t>Рекомендуют сайт другим людям, отправляют ссылки </a:t>
            </a:r>
          </a:p>
          <a:p>
            <a:r>
              <a:rPr lang="ru-RU" sz="1867" dirty="0">
                <a:solidFill>
                  <a:schemeClr val="bg1"/>
                </a:solidFill>
              </a:rPr>
              <a:t>на регистрацию (за что получают бонусы) 200 человек</a:t>
            </a: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10800000">
            <a:off x="2986355" y="5374999"/>
            <a:ext cx="1356188" cy="1104567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  <p:sp>
        <p:nvSpPr>
          <p:cNvPr id="15" name="Прямоугольник 14"/>
          <p:cNvSpPr/>
          <p:nvPr/>
        </p:nvSpPr>
        <p:spPr>
          <a:xfrm>
            <a:off x="3883801" y="6301566"/>
            <a:ext cx="1178104" cy="329020"/>
          </a:xfrm>
          <a:prstGeom prst="rect">
            <a:avLst/>
          </a:prstGeom>
          <a:solidFill>
            <a:srgbClr val="1B334B"/>
          </a:solidFill>
          <a:ln>
            <a:solidFill>
              <a:srgbClr val="1B33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/>
          </a:p>
        </p:txBody>
      </p:sp>
    </p:spTree>
    <p:extLst>
      <p:ext uri="{BB962C8B-B14F-4D97-AF65-F5344CB8AC3E}">
        <p14:creationId xmlns:p14="http://schemas.microsoft.com/office/powerpoint/2010/main" val="2439722931"/>
      </p:ext>
    </p:extLst>
  </p:cSld>
  <p:clrMapOvr>
    <a:masterClrMapping/>
  </p:clrMapOvr>
</p:sld>
</file>

<file path=ppt/theme/theme1.xml><?xml version="1.0" encoding="utf-8"?>
<a:theme xmlns:a="http://schemas.openxmlformats.org/drawingml/2006/main" name="Geo">
  <a:themeElements>
    <a:clrScheme name="Simple Light">
      <a:dk1>
        <a:srgbClr val="434343"/>
      </a:dk1>
      <a:lt1>
        <a:srgbClr val="E9E6E1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1DCDC3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" id="{13F738F3-833F-4AF7-AAD3-0B9B6B85F5BC}" vid="{2BDCA3E3-6464-44DA-BE96-9ED031BC025E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Geo</Template>
  <TotalTime>192</TotalTime>
  <Words>1992</Words>
  <Application>Microsoft Office PowerPoint</Application>
  <PresentationFormat>Широкоэкранный</PresentationFormat>
  <Paragraphs>277</Paragraphs>
  <Slides>18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6" baseType="lpstr">
      <vt:lpstr>Arial</vt:lpstr>
      <vt:lpstr>Arial Nova</vt:lpstr>
      <vt:lpstr>Arial Nova Cond</vt:lpstr>
      <vt:lpstr>Arvo</vt:lpstr>
      <vt:lpstr>Barlow Condensed</vt:lpstr>
      <vt:lpstr>Barlow Condensed Medium</vt:lpstr>
      <vt:lpstr>Barlow Condensed SemiBold</vt:lpstr>
      <vt:lpstr>Calibri</vt:lpstr>
      <vt:lpstr>Fira Sans Extra Condensed Medium</vt:lpstr>
      <vt:lpstr>Montserrat Light</vt:lpstr>
      <vt:lpstr>Proxima Nova</vt:lpstr>
      <vt:lpstr>Proxima Nova Semibold</vt:lpstr>
      <vt:lpstr>Roboto Condensed</vt:lpstr>
      <vt:lpstr>SF Pro Display</vt:lpstr>
      <vt:lpstr>Wingdings</vt:lpstr>
      <vt:lpstr>Geo</vt:lpstr>
      <vt:lpstr>SlidesGo Final Pages</vt:lpstr>
      <vt:lpstr>1_Slidesgo Final Pages</vt:lpstr>
      <vt:lpstr>СКБ «КУБИК-234»</vt:lpstr>
      <vt:lpstr>ПОЛЬЗОВАТЕЛИ И ЗАКАЗЧИК</vt:lpstr>
      <vt:lpstr>ПРОБЛЕМЫ ЗАКАЗЧИКА</vt:lpstr>
      <vt:lpstr>СУТЬ РЕШЕНИЯ</vt:lpstr>
      <vt:lpstr>Презентация PowerPoint</vt:lpstr>
      <vt:lpstr>ЗАКАЗЧИК</vt:lpstr>
      <vt:lpstr>БИЗНЕС-МОДЕЛЬ «ВИРТУАЛЬНЫХ ТОВАРОВ»</vt:lpstr>
      <vt:lpstr>БИЗНЕС-МОДЕЛЬ ОСТЕРВАЛЬДЕРА-ПИНЬЕ</vt:lpstr>
      <vt:lpstr>SWOT-АНАЛИЗ</vt:lpstr>
      <vt:lpstr>ЦЕННОСТЬ</vt:lpstr>
      <vt:lpstr>Презентация PowerPoint</vt:lpstr>
      <vt:lpstr>ВОПРОСЫ ЭКСПЕРТАМ</vt:lpstr>
      <vt:lpstr>*Приложения - Бизнес-модель М. Джонсона, К. Кристенсена, Х. Кагермана</vt:lpstr>
      <vt:lpstr>*Приложения - Pest-анализ рынка</vt:lpstr>
      <vt:lpstr>*Приложения - Модель 5 сил Портера</vt:lpstr>
      <vt:lpstr>*Приложения - Конкурентные профили</vt:lpstr>
      <vt:lpstr>*Приложения - Ёмкость рынка предоставления услуг по конструированию учебных программ</vt:lpstr>
      <vt:lpstr>*Приложения - Воронка продаж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СКБ «КУБИК-234»</dc:title>
  <dc:creator>Азалия И Закирова</dc:creator>
  <cp:lastModifiedBy>Азалия И Закирова</cp:lastModifiedBy>
  <cp:revision>16</cp:revision>
  <dcterms:created xsi:type="dcterms:W3CDTF">2021-11-18T05:11:20Z</dcterms:created>
  <dcterms:modified xsi:type="dcterms:W3CDTF">2021-11-18T17:00:49Z</dcterms:modified>
</cp:coreProperties>
</file>