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7"/>
  </p:notesMasterIdLst>
  <p:sldIdLst>
    <p:sldId id="256" r:id="rId2"/>
    <p:sldId id="263" r:id="rId3"/>
    <p:sldId id="262" r:id="rId4"/>
    <p:sldId id="264" r:id="rId5"/>
    <p:sldId id="265" r:id="rId6"/>
    <p:sldId id="267" r:id="rId7"/>
    <p:sldId id="271" r:id="rId8"/>
    <p:sldId id="268" r:id="rId9"/>
    <p:sldId id="269" r:id="rId10"/>
    <p:sldId id="270" r:id="rId11"/>
    <p:sldId id="273" r:id="rId12"/>
    <p:sldId id="274" r:id="rId13"/>
    <p:sldId id="272" r:id="rId14"/>
    <p:sldId id="266" r:id="rId15"/>
    <p:sldId id="258" r:id="rId16"/>
  </p:sldIdLst>
  <p:sldSz cx="12192000" cy="6858000"/>
  <p:notesSz cx="6858000" cy="9144000"/>
  <p:embeddedFontLst>
    <p:embeddedFont>
      <p:font typeface="Gilroy Bold" panose="00000800000000000000" charset="-52"/>
      <p:bold r:id="rId18"/>
    </p:embeddedFont>
    <p:embeddedFont>
      <p:font typeface="Gilroy Medium" panose="00000600000000000000" charset="-52"/>
      <p:regular r:id="rId19"/>
    </p:embeddedFont>
    <p:embeddedFont>
      <p:font typeface="Verdana" panose="020B0604030504040204" pitchFamily="34" charset="0"/>
      <p:regular r:id="rId20"/>
      <p:bold r:id="rId21"/>
      <p:italic r:id="rId22"/>
      <p:boldItalic r:id="rId23"/>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1" d="100"/>
          <a:sy n="111" d="100"/>
        </p:scale>
        <p:origin x="4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03.12.2024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15</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03.12.2024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03.12.2024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03.12.2024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03.12.2024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03.12.2024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03.12.2024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03.12.2024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03.12.2024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t>Декоративная плитка из переработанной фарфоровой и керамической посуды.</a:t>
            </a:r>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«Строительное производство»</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838200" y="1778274"/>
            <a:ext cx="10281557" cy="3641271"/>
          </a:xfrm>
        </p:spPr>
        <p:txBody>
          <a:bodyPr>
            <a:normAutofit/>
          </a:bodyPr>
          <a:lstStyle/>
          <a:p>
            <a:r>
              <a:rPr lang="ru-RU" sz="1900" dirty="0">
                <a:latin typeface="Times New Roman" panose="02020603050405020304" pitchFamily="18" charset="0"/>
                <a:cs typeface="Times New Roman" panose="02020603050405020304" pitchFamily="18" charset="0"/>
              </a:rPr>
              <a:t>Выявленная проблема: Отходы керамики и фарфора</a:t>
            </a:r>
          </a:p>
          <a:p>
            <a:r>
              <a:rPr lang="ru-RU" sz="1900" dirty="0">
                <a:latin typeface="Times New Roman" panose="02020603050405020304" pitchFamily="18" charset="0"/>
                <a:cs typeface="Times New Roman" panose="02020603050405020304" pitchFamily="18" charset="0"/>
              </a:rPr>
              <a:t>В настоящее время количество отходов от производства и потребления керамической и фарфоровой посуды значительно увеличивается. Эти материалы не подлежат переработке традиционными способами, что приводит к накоплению на свалках и увеличению объема мусора. Отходы керамики также требуют значительных затрат на утилизацию, а их разложение занимает длительное время. Кроме того, производство керамики и фарфора требует значительных природных ресурсов, включая глину, энергетические ресурсы и воду, что ухудшает экологическую ситуацию.</a:t>
            </a: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838200" y="1388763"/>
            <a:ext cx="9237453" cy="3139321"/>
          </a:xfrm>
          <a:prstGeom prst="rect">
            <a:avLst/>
          </a:prstGeom>
          <a:noFill/>
        </p:spPr>
        <p:txBody>
          <a:bodyPr wrap="square">
            <a:spAutoFit/>
          </a:bodyPr>
          <a:lstStyle/>
          <a:p>
            <a:pPr lvl="0"/>
            <a:r>
              <a:rPr lang="ru-RU"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Актуальность и новизна проекта состоит в целесообразной переработке старой фарфоровой и керамической посуды в декоративную плитку. Разбитые чашки или другие небольшие предметы посуды, которые из-за своего внешнего вида непригодны к использованию чаще всего выбрасывают в мусорные контейнеры, но старую посуду можно разумно переработать в декоративную строительную плитку. Сегодня все больше людей и организаций стремятся к сокращению объема отходов и поиску альтернативных способов использования ресурсов. Переработка фарфоровой и керамической посуды в декоративную плитку отлично вписывается в эту концепцию. Кроме того, переработка посуды в плитку способствует сокращению объема отходов и уменьшению негативного воздействия на окружающую среду. Вместо того чтобы попадать на свалку и занимать место, старая посуда получает новую жизнь в виде декоративной плитки.</a:t>
            </a:r>
          </a:p>
        </p:txBody>
      </p:sp>
      <p:pic>
        <p:nvPicPr>
          <p:cNvPr id="2" name="Рисунок 1">
            <a:extLst>
              <a:ext uri="{FF2B5EF4-FFF2-40B4-BE49-F238E27FC236}">
                <a16:creationId xmlns:a16="http://schemas.microsoft.com/office/drawing/2014/main" id="{6A68D939-329C-FCA6-17B8-B70B179768F8}"/>
              </a:ext>
            </a:extLst>
          </p:cNvPr>
          <p:cNvPicPr>
            <a:picLocks noChangeAspect="1"/>
          </p:cNvPicPr>
          <p:nvPr/>
        </p:nvPicPr>
        <p:blipFill>
          <a:blip r:embed="rId2"/>
          <a:stretch>
            <a:fillRect/>
          </a:stretch>
        </p:blipFill>
        <p:spPr>
          <a:xfrm>
            <a:off x="5204075" y="4292380"/>
            <a:ext cx="4310860" cy="2010449"/>
          </a:xfrm>
          <a:prstGeom prst="rect">
            <a:avLst/>
          </a:prstGeom>
        </p:spPr>
      </p:pic>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a:xfrm>
            <a:off x="838200" y="1509533"/>
            <a:ext cx="10281557" cy="3641271"/>
          </a:xfrm>
        </p:spPr>
        <p:txBody>
          <a:bodyPr>
            <a:noAutofit/>
          </a:bodyPr>
          <a:lstStyle/>
          <a:p>
            <a:pPr marL="0" indent="0">
              <a:buNone/>
            </a:pPr>
            <a:br>
              <a:rPr lang="ru-RU" sz="18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1. </a:t>
            </a:r>
            <a:r>
              <a:rPr lang="ru-RU" sz="1800" b="1" i="0" dirty="0" err="1">
                <a:solidFill>
                  <a:srgbClr val="000000"/>
                </a:solidFill>
                <a:effectLst/>
                <a:latin typeface="Times New Roman" panose="02020603050405020304" pitchFamily="18" charset="0"/>
                <a:cs typeface="Times New Roman" panose="02020603050405020304" pitchFamily="18" charset="0"/>
              </a:rPr>
              <a:t>EcoCeramics</a:t>
            </a:r>
            <a:r>
              <a:rPr lang="ru-RU" sz="1800" b="0" i="0" dirty="0">
                <a:solidFill>
                  <a:srgbClr val="000000"/>
                </a:solidFill>
                <a:effectLst/>
                <a:latin typeface="Times New Roman" panose="02020603050405020304" pitchFamily="18" charset="0"/>
                <a:cs typeface="Times New Roman" panose="02020603050405020304" pitchFamily="18" charset="0"/>
              </a:rPr>
              <a:t>: Специализируется на производстве плитки и других изделий из переработанной керамики и фарфора. Применяет экологичные технологии и предлагает разнообразные дизайны.</a:t>
            </a:r>
            <a:br>
              <a:rPr lang="ru-RU" sz="1800" dirty="0">
                <a:latin typeface="Times New Roman" panose="02020603050405020304" pitchFamily="18" charset="0"/>
                <a:cs typeface="Times New Roman" panose="02020603050405020304" pitchFamily="18" charset="0"/>
              </a:rPr>
            </a:br>
            <a:br>
              <a:rPr lang="ru-RU" sz="18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2. </a:t>
            </a:r>
            <a:r>
              <a:rPr lang="ru-RU" sz="1800" b="1" i="0" dirty="0" err="1">
                <a:solidFill>
                  <a:srgbClr val="000000"/>
                </a:solidFill>
                <a:effectLst/>
                <a:latin typeface="Times New Roman" panose="02020603050405020304" pitchFamily="18" charset="0"/>
                <a:cs typeface="Times New Roman" panose="02020603050405020304" pitchFamily="18" charset="0"/>
              </a:rPr>
              <a:t>Reclaimed</a:t>
            </a:r>
            <a:r>
              <a:rPr lang="ru-RU" sz="1800" b="1" i="0" dirty="0">
                <a:solidFill>
                  <a:srgbClr val="000000"/>
                </a:solidFill>
                <a:effectLst/>
                <a:latin typeface="Times New Roman" panose="02020603050405020304" pitchFamily="18" charset="0"/>
                <a:cs typeface="Times New Roman" panose="02020603050405020304" pitchFamily="18" charset="0"/>
              </a:rPr>
              <a:t> Wood Exchange</a:t>
            </a:r>
            <a:r>
              <a:rPr lang="ru-RU" sz="1800" b="0" i="0" dirty="0">
                <a:solidFill>
                  <a:srgbClr val="000000"/>
                </a:solidFill>
                <a:effectLst/>
                <a:latin typeface="Times New Roman" panose="02020603050405020304" pitchFamily="18" charset="0"/>
                <a:cs typeface="Times New Roman" panose="02020603050405020304" pitchFamily="18" charset="0"/>
              </a:rPr>
              <a:t>: Хотя сосредоточена на переработанных деревянных продуктах, включая плитку, компания также рассматривает использование переработанной керамики и фарфора в своих проектах.</a:t>
            </a:r>
            <a:br>
              <a:rPr lang="ru-RU" sz="1800" dirty="0">
                <a:latin typeface="Times New Roman" panose="02020603050405020304" pitchFamily="18" charset="0"/>
                <a:cs typeface="Times New Roman" panose="02020603050405020304" pitchFamily="18" charset="0"/>
              </a:rPr>
            </a:br>
            <a:br>
              <a:rPr lang="ru-RU" sz="18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3. </a:t>
            </a:r>
            <a:r>
              <a:rPr lang="ru-RU" sz="1800" b="1" i="0" dirty="0" err="1">
                <a:solidFill>
                  <a:srgbClr val="000000"/>
                </a:solidFill>
                <a:effectLst/>
                <a:latin typeface="Times New Roman" panose="02020603050405020304" pitchFamily="18" charset="0"/>
                <a:cs typeface="Times New Roman" panose="02020603050405020304" pitchFamily="18" charset="0"/>
              </a:rPr>
              <a:t>Tile</a:t>
            </a:r>
            <a:r>
              <a:rPr lang="ru-RU" sz="1800" b="1" i="0" dirty="0">
                <a:solidFill>
                  <a:srgbClr val="000000"/>
                </a:solidFill>
                <a:effectLst/>
                <a:latin typeface="Times New Roman" panose="02020603050405020304" pitchFamily="18" charset="0"/>
                <a:cs typeface="Times New Roman" panose="02020603050405020304" pitchFamily="18" charset="0"/>
              </a:rPr>
              <a:t> </a:t>
            </a:r>
            <a:r>
              <a:rPr lang="ru-RU" sz="1800" b="1" i="0" dirty="0" err="1">
                <a:solidFill>
                  <a:srgbClr val="000000"/>
                </a:solidFill>
                <a:effectLst/>
                <a:latin typeface="Times New Roman" panose="02020603050405020304" pitchFamily="18" charset="0"/>
                <a:cs typeface="Times New Roman" panose="02020603050405020304" pitchFamily="18" charset="0"/>
              </a:rPr>
              <a:t>Reclaim</a:t>
            </a:r>
            <a:r>
              <a:rPr lang="ru-RU" sz="1800" b="0" i="0" dirty="0">
                <a:solidFill>
                  <a:srgbClr val="000000"/>
                </a:solidFill>
                <a:effectLst/>
                <a:latin typeface="Times New Roman" panose="02020603050405020304" pitchFamily="18" charset="0"/>
                <a:cs typeface="Times New Roman" panose="02020603050405020304" pitchFamily="18" charset="0"/>
              </a:rPr>
              <a:t>: Предлагает широкий ассортимент плитки, включая изделия из переработанной керамики. Фокусируется на уникальных дизайнах и сохранении экологического баланса.</a:t>
            </a:r>
            <a:br>
              <a:rPr lang="ru-RU" sz="1800" dirty="0">
                <a:latin typeface="Times New Roman" panose="02020603050405020304" pitchFamily="18" charset="0"/>
                <a:cs typeface="Times New Roman" panose="02020603050405020304" pitchFamily="18" charset="0"/>
              </a:rPr>
            </a:br>
            <a:br>
              <a:rPr lang="ru-RU" sz="18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4. </a:t>
            </a:r>
            <a:r>
              <a:rPr lang="ru-RU" sz="1800" b="1" i="0" dirty="0" err="1">
                <a:solidFill>
                  <a:srgbClr val="000000"/>
                </a:solidFill>
                <a:effectLst/>
                <a:latin typeface="Times New Roman" panose="02020603050405020304" pitchFamily="18" charset="0"/>
                <a:cs typeface="Times New Roman" panose="02020603050405020304" pitchFamily="18" charset="0"/>
              </a:rPr>
              <a:t>Recycled</a:t>
            </a:r>
            <a:r>
              <a:rPr lang="ru-RU" sz="1800" b="1" i="0" dirty="0">
                <a:solidFill>
                  <a:srgbClr val="000000"/>
                </a:solidFill>
                <a:effectLst/>
                <a:latin typeface="Times New Roman" panose="02020603050405020304" pitchFamily="18" charset="0"/>
                <a:cs typeface="Times New Roman" panose="02020603050405020304" pitchFamily="18" charset="0"/>
              </a:rPr>
              <a:t> </a:t>
            </a:r>
            <a:r>
              <a:rPr lang="ru-RU" sz="1800" b="1" i="0" dirty="0" err="1">
                <a:solidFill>
                  <a:srgbClr val="000000"/>
                </a:solidFill>
                <a:effectLst/>
                <a:latin typeface="Times New Roman" panose="02020603050405020304" pitchFamily="18" charset="0"/>
                <a:cs typeface="Times New Roman" panose="02020603050405020304" pitchFamily="18" charset="0"/>
              </a:rPr>
              <a:t>Ceramics</a:t>
            </a:r>
            <a:r>
              <a:rPr lang="ru-RU" sz="1800" b="0" i="0" dirty="0">
                <a:solidFill>
                  <a:srgbClr val="000000"/>
                </a:solidFill>
                <a:effectLst/>
                <a:latin typeface="Times New Roman" panose="02020603050405020304" pitchFamily="18" charset="0"/>
                <a:cs typeface="Times New Roman" panose="02020603050405020304" pitchFamily="18" charset="0"/>
              </a:rPr>
              <a:t>: Производит плитку из керамических отходов, часто сотрудничая с местными производителями для сбора сырья. Плитка доступна в различных цветах и текстурах.</a:t>
            </a:r>
            <a:br>
              <a:rPr lang="ru-RU" sz="1800" dirty="0">
                <a:latin typeface="Times New Roman" panose="02020603050405020304" pitchFamily="18" charset="0"/>
                <a:cs typeface="Times New Roman" panose="02020603050405020304" pitchFamily="18" charset="0"/>
              </a:rPr>
            </a:br>
            <a:br>
              <a:rPr lang="ru-RU" sz="18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5. </a:t>
            </a:r>
            <a:r>
              <a:rPr lang="ru-RU" sz="1800" b="1" i="0" dirty="0">
                <a:solidFill>
                  <a:srgbClr val="000000"/>
                </a:solidFill>
                <a:effectLst/>
                <a:latin typeface="Times New Roman" panose="02020603050405020304" pitchFamily="18" charset="0"/>
                <a:cs typeface="Times New Roman" panose="02020603050405020304" pitchFamily="18" charset="0"/>
              </a:rPr>
              <a:t>Local </a:t>
            </a:r>
            <a:r>
              <a:rPr lang="ru-RU" sz="1800" b="1" i="0" dirty="0" err="1">
                <a:solidFill>
                  <a:srgbClr val="000000"/>
                </a:solidFill>
                <a:effectLst/>
                <a:latin typeface="Times New Roman" panose="02020603050405020304" pitchFamily="18" charset="0"/>
                <a:cs typeface="Times New Roman" panose="02020603050405020304" pitchFamily="18" charset="0"/>
              </a:rPr>
              <a:t>Sustainable</a:t>
            </a:r>
            <a:r>
              <a:rPr lang="ru-RU" sz="1800" b="1" i="0" dirty="0">
                <a:solidFill>
                  <a:srgbClr val="000000"/>
                </a:solidFill>
                <a:effectLst/>
                <a:latin typeface="Times New Roman" panose="02020603050405020304" pitchFamily="18" charset="0"/>
                <a:cs typeface="Times New Roman" panose="02020603050405020304" pitchFamily="18" charset="0"/>
              </a:rPr>
              <a:t> </a:t>
            </a:r>
            <a:r>
              <a:rPr lang="ru-RU" sz="1800" b="1" i="0" dirty="0" err="1">
                <a:solidFill>
                  <a:srgbClr val="000000"/>
                </a:solidFill>
                <a:effectLst/>
                <a:latin typeface="Times New Roman" panose="02020603050405020304" pitchFamily="18" charset="0"/>
                <a:cs typeface="Times New Roman" panose="02020603050405020304" pitchFamily="18" charset="0"/>
              </a:rPr>
              <a:t>Tile</a:t>
            </a:r>
            <a:r>
              <a:rPr lang="ru-RU" sz="1800" b="1" i="0" dirty="0">
                <a:solidFill>
                  <a:srgbClr val="000000"/>
                </a:solidFill>
                <a:effectLst/>
                <a:latin typeface="Times New Roman" panose="02020603050405020304" pitchFamily="18" charset="0"/>
                <a:cs typeface="Times New Roman" panose="02020603050405020304" pitchFamily="18" charset="0"/>
              </a:rPr>
              <a:t> </a:t>
            </a:r>
            <a:r>
              <a:rPr lang="ru-RU" sz="1800" b="1" i="0" dirty="0" err="1">
                <a:solidFill>
                  <a:srgbClr val="000000"/>
                </a:solidFill>
                <a:effectLst/>
                <a:latin typeface="Times New Roman" panose="02020603050405020304" pitchFamily="18" charset="0"/>
                <a:cs typeface="Times New Roman" panose="02020603050405020304" pitchFamily="18" charset="0"/>
              </a:rPr>
              <a:t>Makers</a:t>
            </a:r>
            <a:r>
              <a:rPr lang="ru-RU" sz="1800" b="0" i="0" dirty="0">
                <a:solidFill>
                  <a:srgbClr val="000000"/>
                </a:solidFill>
                <a:effectLst/>
                <a:latin typeface="Times New Roman" panose="02020603050405020304" pitchFamily="18" charset="0"/>
                <a:cs typeface="Times New Roman" panose="02020603050405020304" pitchFamily="18" charset="0"/>
              </a:rPr>
              <a:t>: Местные мастерские и компании могут предлагать авторскую плитку, производимую из переработанных материалов. Часто эти предприятия работают на малом масштабе и ценят индивидуальности своих изделий.</a:t>
            </a:r>
            <a:br>
              <a:rPr lang="ru-RU" sz="1600" dirty="0">
                <a:latin typeface="Times New Roman" panose="02020603050405020304" pitchFamily="18" charset="0"/>
                <a:cs typeface="Times New Roman" panose="02020603050405020304" pitchFamily="18" charset="0"/>
              </a:rPr>
            </a:br>
            <a:br>
              <a:rPr lang="ru-RU" sz="1600" dirty="0">
                <a:latin typeface="Times New Roman" panose="02020603050405020304" pitchFamily="18" charset="0"/>
                <a:cs typeface="Times New Roman" panose="02020603050405020304" pitchFamily="18" charset="0"/>
              </a:rPr>
            </a:br>
            <a:br>
              <a:rPr lang="ru-RU" sz="1600" dirty="0">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0987" y="1450470"/>
            <a:ext cx="10866432" cy="4915824"/>
          </a:xfrm>
        </p:spPr>
        <p:txBody>
          <a:bodyPr>
            <a:normAutofit fontScale="32500" lnSpcReduction="20000"/>
          </a:bodyPr>
          <a:lstStyle/>
          <a:p>
            <a:pPr marL="0" indent="0">
              <a:lnSpc>
                <a:spcPct val="120000"/>
              </a:lnSpc>
              <a:buNone/>
            </a:pPr>
            <a:r>
              <a:rPr lang="ru-RU" sz="6000" spc="30" dirty="0">
                <a:latin typeface="Times New Roman" panose="02020603050405020304" pitchFamily="18" charset="0"/>
                <a:cs typeface="Times New Roman" panose="02020603050405020304" pitchFamily="18" charset="0"/>
              </a:rPr>
              <a:t>Переработка фарфоровой и керамической посуды в декоративную плитку является инновационным решением, которое может принести значительные экологические и экономические выгоды.</a:t>
            </a:r>
          </a:p>
          <a:p>
            <a:pPr marL="0" indent="0">
              <a:lnSpc>
                <a:spcPct val="120000"/>
              </a:lnSpc>
              <a:buNone/>
            </a:pPr>
            <a:r>
              <a:rPr lang="ru-RU" sz="6000" spc="30" dirty="0">
                <a:latin typeface="Times New Roman" panose="02020603050405020304" pitchFamily="18" charset="0"/>
                <a:cs typeface="Times New Roman" panose="02020603050405020304" pitchFamily="18" charset="0"/>
              </a:rPr>
              <a:t>Керамика и фарфор являются ценным сырьем. Даже если старые, сломанные или изношенные керамические изделия являются просто отходами, их можно переработать и использовать повторно. Предлагаемое решение включает в себя сбор фарфоровой и керамической посуды от различных источников, таких как рестораны, гостиницы, супермаркеты и частные домашние хозяйства. Затем собранный материал сдается в специализированный центр утилизации, где он будет подвергнут процессу переработки для получения декоративной плитки.</a:t>
            </a:r>
          </a:p>
          <a:p>
            <a:pPr marL="0" indent="0">
              <a:lnSpc>
                <a:spcPct val="120000"/>
              </a:lnSpc>
              <a:buNone/>
            </a:pPr>
            <a:r>
              <a:rPr lang="ru-RU" sz="6000" spc="30" dirty="0">
                <a:latin typeface="Times New Roman" panose="02020603050405020304" pitchFamily="18" charset="0"/>
                <a:cs typeface="Times New Roman" panose="02020603050405020304" pitchFamily="18" charset="0"/>
              </a:rPr>
              <a:t>Переработка посуды в декоративную плитку путем сдачи в центр утилизации и последующего перемола и обжига - это экологически эффективный способ повторного использования материалов и снижения объемов отходов. Этот процесс также позволяет создавать уникальные и оригинальные изделия из переработанного материала, добавляя элементы стиля и характера в интерьер или ландшафтный дизайн.</a:t>
            </a:r>
          </a:p>
          <a:p>
            <a:endParaRPr lang="ru-RU" dirty="0"/>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a:xfrm>
            <a:off x="838200" y="1135517"/>
            <a:ext cx="11353800" cy="3641271"/>
          </a:xfrm>
        </p:spPr>
        <p:txBody>
          <a:bodyPr>
            <a:noAutofit/>
          </a:bodyPr>
          <a:lstStyle/>
          <a:p>
            <a:pPr marL="0" indent="0">
              <a:buNone/>
            </a:pPr>
            <a:r>
              <a:rPr lang="ru-RU" sz="1500" b="1" i="0" dirty="0">
                <a:solidFill>
                  <a:srgbClr val="000000"/>
                </a:solidFill>
                <a:effectLst/>
                <a:latin typeface="Times New Roman" panose="02020603050405020304" pitchFamily="18" charset="0"/>
                <a:cs typeface="Times New Roman" panose="02020603050405020304" pitchFamily="18" charset="0"/>
              </a:rPr>
              <a:t>1. Целевая аудитория</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Дизайнеры интерьеров: Профессионалы, ищущие уникальные и экологически чистые материалы для своих проектов.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Частные покупатели: Люди, которые хотят обновить свои дома с использованием устойчивых и эстетически привлекательных материалов.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Строительные компании: Предприятия, которые заинтересованы в использовании экологически чистых решений в своих проектах.</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Рестораны и кафе: Заведения, которые стремятся создать уникальную атмосферу, используя эксклюзивные элементы декора.</a:t>
            </a:r>
          </a:p>
          <a:p>
            <a:pPr marL="0" indent="0">
              <a:buNone/>
            </a:pPr>
            <a:br>
              <a:rPr lang="ru-RU" sz="1500" dirty="0">
                <a:latin typeface="Times New Roman" panose="02020603050405020304" pitchFamily="18" charset="0"/>
                <a:cs typeface="Times New Roman" panose="02020603050405020304" pitchFamily="18" charset="0"/>
              </a:rPr>
            </a:br>
            <a:r>
              <a:rPr lang="ru-RU" sz="1500" b="1" i="0" dirty="0">
                <a:solidFill>
                  <a:srgbClr val="000000"/>
                </a:solidFill>
                <a:effectLst/>
                <a:latin typeface="Times New Roman" panose="02020603050405020304" pitchFamily="18" charset="0"/>
                <a:cs typeface="Times New Roman" panose="02020603050405020304" pitchFamily="18" charset="0"/>
              </a:rPr>
              <a:t>2. Предложение ценности</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Экологичность: Продукты изготовлены из переработанных материалов, что способствует сокращению отходов и охране окружающей среды.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Уникальный дизайн: Каждая плитка имеет индивидуальный стиль и может быть кастомизирована.</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Качество и долговечность: Высококачественная плитка, использующая прочные и устойчивые к повреждениям материалы.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Сохранение культурного наследия: Использование традиционных технологий и произведений искусства в дизайне плитки.</a:t>
            </a:r>
          </a:p>
          <a:p>
            <a:pPr marL="0" indent="0">
              <a:buNone/>
            </a:pPr>
            <a:br>
              <a:rPr lang="ru-RU" sz="1500" dirty="0">
                <a:latin typeface="Times New Roman" panose="02020603050405020304" pitchFamily="18" charset="0"/>
                <a:cs typeface="Times New Roman" panose="02020603050405020304" pitchFamily="18" charset="0"/>
              </a:rPr>
            </a:br>
            <a:r>
              <a:rPr lang="ru-RU" sz="1500" b="1" dirty="0">
                <a:solidFill>
                  <a:srgbClr val="000000"/>
                </a:solidFill>
                <a:latin typeface="Times New Roman" panose="02020603050405020304" pitchFamily="18" charset="0"/>
                <a:cs typeface="Times New Roman" panose="02020603050405020304" pitchFamily="18" charset="0"/>
              </a:rPr>
              <a:t>3</a:t>
            </a:r>
            <a:r>
              <a:rPr lang="ru-RU" sz="1500" b="1" i="0" dirty="0">
                <a:solidFill>
                  <a:srgbClr val="000000"/>
                </a:solidFill>
                <a:effectLst/>
                <a:latin typeface="Times New Roman" panose="02020603050405020304" pitchFamily="18" charset="0"/>
                <a:cs typeface="Times New Roman" panose="02020603050405020304" pitchFamily="18" charset="0"/>
              </a:rPr>
              <a:t>. Структура затрат</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Закупка сырья: Стоимость сбора и переработки фарфоровой и керамической посуды.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Производственные затраты: Затраты на оборудование, электроэнергию, аренду производственного помещения и заработную плату сотрудникам.</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Маркетинг и реклама: расходы на продвижение продукта и привлечение клиентов.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Логистика: Затраты на доставку собственных изделий к клиентам и в магазины.</a:t>
            </a:r>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a:xfrm>
            <a:off x="838200" y="185046"/>
            <a:ext cx="8877300" cy="1135517"/>
          </a:xfrm>
        </p:spPr>
        <p:txBody>
          <a:bodyPr/>
          <a:lstStyle/>
          <a:p>
            <a:r>
              <a:rPr lang="ru-RU" dirty="0"/>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E62CA-148E-6DDB-0E8A-35A668E224E4}"/>
            </a:ext>
          </a:extLst>
        </p:cNvPr>
        <p:cNvGrpSpPr/>
        <p:nvPr/>
      </p:nvGrpSpPr>
      <p:grpSpPr>
        <a:xfrm>
          <a:off x="0" y="0"/>
          <a:ext cx="0" cy="0"/>
          <a:chOff x="0" y="0"/>
          <a:chExt cx="0" cy="0"/>
        </a:xfrm>
      </p:grpSpPr>
      <p:sp>
        <p:nvSpPr>
          <p:cNvPr id="2" name="Объект 1">
            <a:extLst>
              <a:ext uri="{FF2B5EF4-FFF2-40B4-BE49-F238E27FC236}">
                <a16:creationId xmlns:a16="http://schemas.microsoft.com/office/drawing/2014/main" id="{C210EE2D-558B-2358-AC37-BCAE867C1E31}"/>
              </a:ext>
            </a:extLst>
          </p:cNvPr>
          <p:cNvSpPr>
            <a:spLocks noGrp="1"/>
          </p:cNvSpPr>
          <p:nvPr>
            <p:ph idx="1"/>
          </p:nvPr>
        </p:nvSpPr>
        <p:spPr>
          <a:xfrm>
            <a:off x="838200" y="1135518"/>
            <a:ext cx="11353800" cy="3641271"/>
          </a:xfrm>
        </p:spPr>
        <p:txBody>
          <a:bodyPr>
            <a:noAutofit/>
          </a:bodyPr>
          <a:lstStyle/>
          <a:p>
            <a:pPr marL="0" indent="0">
              <a:buNone/>
            </a:pPr>
            <a:r>
              <a:rPr lang="ru-RU" sz="1500" b="1" i="0" dirty="0">
                <a:solidFill>
                  <a:srgbClr val="000000"/>
                </a:solidFill>
                <a:effectLst/>
                <a:latin typeface="Times New Roman" panose="02020603050405020304" pitchFamily="18" charset="0"/>
                <a:cs typeface="Times New Roman" panose="02020603050405020304" pitchFamily="18" charset="0"/>
              </a:rPr>
              <a:t>4. Ключевые поставщики</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Сборщики отходов: Партнерство с организациями и предприятиями, занимающимися сбором и переработкой отходов.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Производственные компании: Поставщики оборудования для производства плитки.</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Логистические компании: Партнеры для транспортировки продукции к клиентам.</a:t>
            </a:r>
          </a:p>
          <a:p>
            <a:pPr marL="0" indent="0">
              <a:buNone/>
            </a:pPr>
            <a:br>
              <a:rPr lang="ru-RU" sz="1500" dirty="0">
                <a:latin typeface="Times New Roman" panose="02020603050405020304" pitchFamily="18" charset="0"/>
                <a:cs typeface="Times New Roman" panose="02020603050405020304" pitchFamily="18" charset="0"/>
              </a:rPr>
            </a:br>
            <a:r>
              <a:rPr lang="ru-RU" sz="1500" b="1" dirty="0">
                <a:solidFill>
                  <a:srgbClr val="000000"/>
                </a:solidFill>
                <a:latin typeface="Times New Roman" panose="02020603050405020304" pitchFamily="18" charset="0"/>
                <a:cs typeface="Times New Roman" panose="02020603050405020304" pitchFamily="18" charset="0"/>
              </a:rPr>
              <a:t>5</a:t>
            </a:r>
            <a:r>
              <a:rPr lang="ru-RU" sz="1500" b="1" i="0" dirty="0">
                <a:solidFill>
                  <a:srgbClr val="000000"/>
                </a:solidFill>
                <a:effectLst/>
                <a:latin typeface="Times New Roman" panose="02020603050405020304" pitchFamily="18" charset="0"/>
                <a:cs typeface="Times New Roman" panose="02020603050405020304" pitchFamily="18" charset="0"/>
              </a:rPr>
              <a:t>. Ключевые партнеры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Дизайнеры и архитекторы: Сотрудничество для продвижения продукции.</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Строительные компании и подрядчики: Альянсы для включения плитки в новые проекты.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Магазины строительных и отделочных материалов: Партнерство для расширения каналов дистрибуции.</a:t>
            </a:r>
          </a:p>
          <a:p>
            <a:pPr marL="0" indent="0">
              <a:buNone/>
            </a:pPr>
            <a:br>
              <a:rPr lang="ru-RU" sz="1500" dirty="0">
                <a:latin typeface="Times New Roman" panose="02020603050405020304" pitchFamily="18" charset="0"/>
                <a:cs typeface="Times New Roman" panose="02020603050405020304" pitchFamily="18" charset="0"/>
              </a:rPr>
            </a:br>
            <a:r>
              <a:rPr lang="ru-RU" sz="1500" b="1" dirty="0">
                <a:solidFill>
                  <a:srgbClr val="000000"/>
                </a:solidFill>
                <a:latin typeface="Times New Roman" panose="02020603050405020304" pitchFamily="18" charset="0"/>
                <a:cs typeface="Times New Roman" panose="02020603050405020304" pitchFamily="18" charset="0"/>
              </a:rPr>
              <a:t>6</a:t>
            </a:r>
            <a:r>
              <a:rPr lang="ru-RU" sz="1500" b="1" i="0" dirty="0">
                <a:solidFill>
                  <a:srgbClr val="000000"/>
                </a:solidFill>
                <a:effectLst/>
                <a:latin typeface="Times New Roman" panose="02020603050405020304" pitchFamily="18" charset="0"/>
                <a:cs typeface="Times New Roman" panose="02020603050405020304" pitchFamily="18" charset="0"/>
              </a:rPr>
              <a:t>. Стратегия маркетинга</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Онлайн-маркетинг: Использование социальных сетей, контент-маркетинга, SEO и PPC-рекламы для привлечения клиентов.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Участие в выставках и мероприятиях: Демонстрация продукции и установление контактов с потенциальными клиентами и партнерами.</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Образовательный контент: Создание контента о преимуществах переработанных материалов и их использовании в дизайне интерьеров.</a:t>
            </a:r>
          </a:p>
          <a:p>
            <a:pPr marL="0" indent="0">
              <a:buNone/>
            </a:pPr>
            <a:br>
              <a:rPr lang="ru-RU" sz="1500" dirty="0">
                <a:latin typeface="Times New Roman" panose="02020603050405020304" pitchFamily="18" charset="0"/>
                <a:cs typeface="Times New Roman" panose="02020603050405020304" pitchFamily="18" charset="0"/>
              </a:rPr>
            </a:br>
            <a:r>
              <a:rPr lang="ru-RU" sz="1500" b="1" dirty="0">
                <a:solidFill>
                  <a:srgbClr val="000000"/>
                </a:solidFill>
                <a:latin typeface="Times New Roman" panose="02020603050405020304" pitchFamily="18" charset="0"/>
                <a:cs typeface="Times New Roman" panose="02020603050405020304" pitchFamily="18" charset="0"/>
              </a:rPr>
              <a:t>7</a:t>
            </a:r>
            <a:r>
              <a:rPr lang="ru-RU" sz="1500" b="1" i="0" dirty="0">
                <a:solidFill>
                  <a:srgbClr val="000000"/>
                </a:solidFill>
                <a:effectLst/>
                <a:latin typeface="Times New Roman" panose="02020603050405020304" pitchFamily="18" charset="0"/>
                <a:cs typeface="Times New Roman" panose="02020603050405020304" pitchFamily="18" charset="0"/>
              </a:rPr>
              <a:t>. Риски и вызовы</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Конкуренция: Обострение конкуренции со стороны других производителей экологически чистых материалов.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Перебои в поставках сырья: Проблемы с доступностью переработанных материалов.</a:t>
            </a:r>
            <a:br>
              <a:rPr lang="ru-RU" sz="1500" dirty="0">
                <a:latin typeface="Times New Roman" panose="02020603050405020304" pitchFamily="18" charset="0"/>
                <a:cs typeface="Times New Roman" panose="02020603050405020304" pitchFamily="18" charset="0"/>
              </a:rPr>
            </a:br>
            <a:r>
              <a:rPr lang="ru-RU" sz="1500" dirty="0">
                <a:latin typeface="Times New Roman" panose="02020603050405020304" pitchFamily="18" charset="0"/>
                <a:cs typeface="Times New Roman" panose="02020603050405020304" pitchFamily="18" charset="0"/>
              </a:rPr>
              <a:t>- </a:t>
            </a:r>
            <a:r>
              <a:rPr lang="ru-RU" sz="1500" b="0" i="0" dirty="0">
                <a:solidFill>
                  <a:srgbClr val="000000"/>
                </a:solidFill>
                <a:effectLst/>
                <a:latin typeface="Times New Roman" panose="02020603050405020304" pitchFamily="18" charset="0"/>
                <a:cs typeface="Times New Roman" panose="02020603050405020304" pitchFamily="18" charset="0"/>
              </a:rPr>
              <a:t>Изменение рыночных предпочтений: Изменения в потребительских предпочтениях относительно стилей и типов отделочных материалов.</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C1ECCF54-408C-4960-C67D-E34C02AAB633}"/>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AE9B2C67-4AC3-9085-D1B7-D3C4EB67B60E}"/>
              </a:ext>
            </a:extLst>
          </p:cNvPr>
          <p:cNvSpPr>
            <a:spLocks noGrp="1"/>
          </p:cNvSpPr>
          <p:nvPr>
            <p:ph type="title"/>
          </p:nvPr>
        </p:nvSpPr>
        <p:spPr>
          <a:xfrm>
            <a:off x="838200" y="189781"/>
            <a:ext cx="8877300" cy="1135517"/>
          </a:xfrm>
        </p:spPr>
        <p:txBody>
          <a:bodyPr/>
          <a:lstStyle/>
          <a:p>
            <a:r>
              <a:rPr lang="ru-RU" dirty="0"/>
              <a:t>Бизнес-модель</a:t>
            </a:r>
          </a:p>
        </p:txBody>
      </p:sp>
    </p:spTree>
    <p:extLst>
      <p:ext uri="{BB962C8B-B14F-4D97-AF65-F5344CB8AC3E}">
        <p14:creationId xmlns:p14="http://schemas.microsoft.com/office/powerpoint/2010/main" val="1834673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a:xfrm>
            <a:off x="403285" y="1398713"/>
            <a:ext cx="11385430" cy="3641271"/>
          </a:xfrm>
        </p:spPr>
        <p:txBody>
          <a:bodyPr>
            <a:noAutofit/>
          </a:bodyPr>
          <a:lstStyle/>
          <a:p>
            <a:pPr marL="342900" indent="-342900">
              <a:buFont typeface="+mj-lt"/>
              <a:buAutoNum type="arabicPeriod"/>
            </a:pPr>
            <a:r>
              <a:rPr lang="ru-RU" sz="1500" b="0" i="0" dirty="0">
                <a:solidFill>
                  <a:srgbClr val="000000"/>
                </a:solidFill>
                <a:effectLst/>
                <a:latin typeface="Times New Roman" panose="02020603050405020304" pitchFamily="18" charset="0"/>
                <a:cs typeface="Times New Roman" panose="02020603050405020304" pitchFamily="18" charset="0"/>
              </a:rPr>
              <a:t>Разработан подробный бизнес-план, включающий цели, стратегии, финансовые показатели, планирование расходов и доходов, а также пути выхода на рынок.</a:t>
            </a:r>
          </a:p>
          <a:p>
            <a:pPr marL="342900" indent="-342900">
              <a:buFont typeface="+mj-lt"/>
              <a:buAutoNum type="arabicPeriod"/>
            </a:pPr>
            <a:r>
              <a:rPr lang="ru-RU" sz="1500" b="0" i="0" dirty="0">
                <a:solidFill>
                  <a:srgbClr val="000000"/>
                </a:solidFill>
                <a:effectLst/>
                <a:latin typeface="Times New Roman" panose="02020603050405020304" pitchFamily="18" charset="0"/>
                <a:cs typeface="Times New Roman" panose="02020603050405020304" pitchFamily="18" charset="0"/>
              </a:rPr>
              <a:t> Проведен анализ аналогов на рынке, в результате которого выявлены ключевые игроки в сегменте переработанных отделочных материалов.</a:t>
            </a:r>
          </a:p>
          <a:p>
            <a:pPr marL="342900" indent="-342900">
              <a:buFont typeface="+mj-lt"/>
              <a:buAutoNum type="arabicPeriod"/>
            </a:pPr>
            <a:r>
              <a:rPr lang="ru-RU" sz="1500" b="0" i="0" dirty="0">
                <a:solidFill>
                  <a:srgbClr val="000000"/>
                </a:solidFill>
                <a:effectLst/>
                <a:latin typeface="Times New Roman" panose="02020603050405020304" pitchFamily="18" charset="0"/>
                <a:cs typeface="Times New Roman" panose="02020603050405020304" pitchFamily="18" charset="0"/>
              </a:rPr>
              <a:t>Создана таблица сравнительных характеристик, включающая факторы, такие как ассортимент продукции, цены, методы производства и маркетинговые стратегии конкурентов.</a:t>
            </a: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Определены сильные и слабые стороны конкурентов, что позволит выработать уникальные предложения ценности для нашего продукта.</a:t>
            </a:r>
          </a:p>
          <a:p>
            <a:pPr marL="342900" indent="-342900">
              <a:buFont typeface="+mj-lt"/>
              <a:buAutoNum type="arabicPeriod"/>
            </a:pPr>
            <a:r>
              <a:rPr lang="ru-RU" sz="1500" b="0" i="0" dirty="0">
                <a:solidFill>
                  <a:srgbClr val="000000"/>
                </a:solidFill>
                <a:effectLst/>
                <a:latin typeface="Times New Roman" panose="02020603050405020304" pitchFamily="18" charset="0"/>
                <a:cs typeface="Times New Roman" panose="02020603050405020304" pitchFamily="18" charset="0"/>
              </a:rPr>
              <a:t>Следующие шаги:</a:t>
            </a: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Окончательная доработка бизнес-плана с учетом анализа конкурентов и отзывов целевой аудитории.</a:t>
            </a: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Подготовка к привлечению инвестиций для запуска пилотного производства.</a:t>
            </a: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Разработка маркетинговой стратегии для продвижения продукта на рынке.</a:t>
            </a: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Проведение тестирования прототипов плитки и получение обратной связи от первой группы пользователей</a:t>
            </a:r>
          </a:p>
          <a:p>
            <a:pPr marL="0" indent="0">
              <a:buNone/>
            </a:pPr>
            <a:br>
              <a:rPr lang="ru-RU" sz="1500" dirty="0">
                <a:latin typeface="Times New Roman" panose="02020603050405020304" pitchFamily="18" charset="0"/>
                <a:cs typeface="Times New Roman" panose="02020603050405020304" pitchFamily="18" charset="0"/>
              </a:rPr>
            </a:br>
            <a:r>
              <a:rPr lang="ru-RU" sz="1500" b="0" i="0" dirty="0">
                <a:solidFill>
                  <a:srgbClr val="000000"/>
                </a:solidFill>
                <a:effectLst/>
                <a:latin typeface="Times New Roman" panose="02020603050405020304" pitchFamily="18" charset="0"/>
                <a:cs typeface="Times New Roman" panose="02020603050405020304" pitchFamily="18" charset="0"/>
              </a:rPr>
              <a:t>Выводы: На текущем этапе проект находит подтверждение своей актуальности и перспективности в условиях растущего интереса к экологичным решениям на рынке. Собранная информация послужит основой для дальнейших шагов к запуску бизнеса и успешному выходу на рынок.</a:t>
            </a:r>
            <a:endParaRPr lang="ru-RU" sz="1500" dirty="0">
              <a:latin typeface="Times New Roman" panose="02020603050405020304" pitchFamily="18" charset="0"/>
              <a:cs typeface="Times New Roman" panose="02020603050405020304" pitchFamily="18" charset="0"/>
            </a:endParaRP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Tree>
    <p:extLst>
      <p:ext uri="{BB962C8B-B14F-4D97-AF65-F5344CB8AC3E}">
        <p14:creationId xmlns:p14="http://schemas.microsoft.com/office/powerpoint/2010/main" val="178468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a:xfrm>
            <a:off x="749754" y="1608364"/>
            <a:ext cx="10604046" cy="3641271"/>
          </a:xfrm>
        </p:spPr>
        <p:txBody>
          <a:bodyPr>
            <a:normAutofit fontScale="25000" lnSpcReduction="20000"/>
          </a:bodyPr>
          <a:lstStyle/>
          <a:p>
            <a:pPr marL="0" indent="0">
              <a:buNone/>
            </a:pPr>
            <a:r>
              <a:rPr lang="ru-RU" sz="7200" dirty="0">
                <a:latin typeface="Times New Roman" panose="02020603050405020304" pitchFamily="18" charset="0"/>
                <a:cs typeface="Times New Roman" panose="02020603050405020304" pitchFamily="18" charset="0"/>
              </a:rPr>
              <a:t> </a:t>
            </a:r>
            <a:r>
              <a:rPr lang="ru-RU" sz="7200" b="1" dirty="0">
                <a:latin typeface="Times New Roman" panose="02020603050405020304" pitchFamily="18" charset="0"/>
                <a:cs typeface="Times New Roman" panose="02020603050405020304" pitchFamily="18" charset="0"/>
              </a:rPr>
              <a:t>1. Изучение рынка и анализ потенциального спроса:</a:t>
            </a:r>
          </a:p>
          <a:p>
            <a:pPr marL="0" indent="0">
              <a:buNone/>
            </a:pPr>
            <a:r>
              <a:rPr lang="ru-RU" sz="7200" dirty="0">
                <a:latin typeface="Times New Roman" panose="02020603050405020304" pitchFamily="18" charset="0"/>
                <a:cs typeface="Times New Roman" panose="02020603050405020304" pitchFamily="18" charset="0"/>
              </a:rPr>
              <a:t>- Провести исследование рынка, чтобы понять потенциальные области применения декоративной плитки из переработанной посуды;</a:t>
            </a:r>
          </a:p>
          <a:p>
            <a:pPr marL="0" indent="0">
              <a:buNone/>
            </a:pPr>
            <a:r>
              <a:rPr lang="ru-RU" sz="7200" dirty="0">
                <a:latin typeface="Times New Roman" panose="02020603050405020304" pitchFamily="18" charset="0"/>
                <a:cs typeface="Times New Roman" panose="02020603050405020304" pitchFamily="18" charset="0"/>
              </a:rPr>
              <a:t>- Оценить спрос на такой вид продукции среди строительных компаний, дизайнеров, архитекторов и ландшафтных архитекторов;</a:t>
            </a:r>
          </a:p>
          <a:p>
            <a:pPr marL="0" indent="0">
              <a:buNone/>
            </a:pPr>
            <a:r>
              <a:rPr lang="ru-RU" sz="7200" dirty="0">
                <a:latin typeface="Times New Roman" panose="02020603050405020304" pitchFamily="18" charset="0"/>
                <a:cs typeface="Times New Roman" panose="02020603050405020304" pitchFamily="18" charset="0"/>
              </a:rPr>
              <a:t>- Исследовать конкурентов и определить их преимущества и недостатки.</a:t>
            </a:r>
          </a:p>
          <a:p>
            <a:pPr marL="0" indent="0">
              <a:buNone/>
            </a:pPr>
            <a:r>
              <a:rPr lang="ru-RU" sz="7200" b="1" dirty="0">
                <a:latin typeface="Times New Roman" panose="02020603050405020304" pitchFamily="18" charset="0"/>
                <a:cs typeface="Times New Roman" panose="02020603050405020304" pitchFamily="18" charset="0"/>
              </a:rPr>
              <a:t> 2. Поиск центра утилизации:</a:t>
            </a:r>
          </a:p>
          <a:p>
            <a:pPr marL="0" indent="0">
              <a:buNone/>
            </a:pPr>
            <a:r>
              <a:rPr lang="ru-RU" sz="7200" dirty="0">
                <a:latin typeface="Times New Roman" panose="02020603050405020304" pitchFamily="18" charset="0"/>
                <a:cs typeface="Times New Roman" panose="02020603050405020304" pitchFamily="18" charset="0"/>
              </a:rPr>
              <a:t>- Найти специализированный центр утилизации, который принимает и перерабатывает фарфоровую и керамическую посуду;</a:t>
            </a:r>
          </a:p>
          <a:p>
            <a:pPr marL="0" indent="0">
              <a:buNone/>
            </a:pPr>
            <a:r>
              <a:rPr lang="ru-RU" sz="7200" dirty="0">
                <a:latin typeface="Times New Roman" panose="02020603050405020304" pitchFamily="18" charset="0"/>
                <a:cs typeface="Times New Roman" panose="02020603050405020304" pitchFamily="18" charset="0"/>
              </a:rPr>
              <a:t>- Установить контакт с центром и обсудить условия сдачи материала и возможности его переработки.</a:t>
            </a:r>
          </a:p>
          <a:p>
            <a:pPr marL="0" indent="0">
              <a:buNone/>
            </a:pPr>
            <a:r>
              <a:rPr lang="ru-RU" sz="7200" b="1" dirty="0">
                <a:latin typeface="Times New Roman" panose="02020603050405020304" pitchFamily="18" charset="0"/>
                <a:cs typeface="Times New Roman" panose="02020603050405020304" pitchFamily="18" charset="0"/>
              </a:rPr>
              <a:t> 3. Сбор и сортировка посуды:</a:t>
            </a:r>
          </a:p>
          <a:p>
            <a:pPr marL="0" indent="0">
              <a:buNone/>
            </a:pPr>
            <a:r>
              <a:rPr lang="ru-RU" sz="7200" dirty="0">
                <a:latin typeface="Times New Roman" panose="02020603050405020304" pitchFamily="18" charset="0"/>
                <a:cs typeface="Times New Roman" panose="02020603050405020304" pitchFamily="18" charset="0"/>
              </a:rPr>
              <a:t>- Организовать систему сбора фарфоровой и керамической посуды от различных источников, таких как рестораны, гостиницы, супермаркеты и частные домохозяйства;</a:t>
            </a:r>
          </a:p>
          <a:p>
            <a:pPr marL="0" indent="0">
              <a:buNone/>
            </a:pPr>
            <a:r>
              <a:rPr lang="ru-RU" sz="7200" dirty="0">
                <a:latin typeface="Times New Roman" panose="02020603050405020304" pitchFamily="18" charset="0"/>
                <a:cs typeface="Times New Roman" panose="02020603050405020304" pitchFamily="18" charset="0"/>
              </a:rPr>
              <a:t>- Разработать методику сортировки посуды на основе критериев, таких как цвет, размер, состояние и т.д.</a:t>
            </a: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87430-67D0-057E-9166-CBD51D40A841}"/>
            </a:ext>
          </a:extLst>
        </p:cNvPr>
        <p:cNvGrpSpPr/>
        <p:nvPr/>
      </p:nvGrpSpPr>
      <p:grpSpPr>
        <a:xfrm>
          <a:off x="0" y="0"/>
          <a:ext cx="0" cy="0"/>
          <a:chOff x="0" y="0"/>
          <a:chExt cx="0" cy="0"/>
        </a:xfrm>
      </p:grpSpPr>
      <p:sp>
        <p:nvSpPr>
          <p:cNvPr id="2" name="Объект 1">
            <a:extLst>
              <a:ext uri="{FF2B5EF4-FFF2-40B4-BE49-F238E27FC236}">
                <a16:creationId xmlns:a16="http://schemas.microsoft.com/office/drawing/2014/main" id="{051280BD-D5F5-30C6-793E-4C487A12F417}"/>
              </a:ext>
            </a:extLst>
          </p:cNvPr>
          <p:cNvSpPr>
            <a:spLocks noGrp="1"/>
          </p:cNvSpPr>
          <p:nvPr>
            <p:ph idx="1"/>
          </p:nvPr>
        </p:nvSpPr>
        <p:spPr>
          <a:xfrm>
            <a:off x="749754" y="1608364"/>
            <a:ext cx="10604046" cy="3641271"/>
          </a:xfrm>
        </p:spPr>
        <p:txBody>
          <a:bodyPr>
            <a:normAutofit fontScale="25000" lnSpcReduction="20000"/>
          </a:bodyPr>
          <a:lstStyle/>
          <a:p>
            <a:pPr marL="0" indent="0">
              <a:buNone/>
            </a:pPr>
            <a:r>
              <a:rPr lang="ru-RU" sz="7200" dirty="0">
                <a:latin typeface="Times New Roman" panose="02020603050405020304" pitchFamily="18" charset="0"/>
                <a:cs typeface="Times New Roman" panose="02020603050405020304" pitchFamily="18" charset="0"/>
              </a:rPr>
              <a:t> </a:t>
            </a:r>
            <a:r>
              <a:rPr lang="ru-RU" sz="7200" b="1" dirty="0">
                <a:latin typeface="Times New Roman" panose="02020603050405020304" pitchFamily="18" charset="0"/>
                <a:cs typeface="Times New Roman" panose="02020603050405020304" pitchFamily="18" charset="0"/>
              </a:rPr>
              <a:t>4. Транспортировка и сдача в центр утилизации:</a:t>
            </a:r>
          </a:p>
          <a:p>
            <a:pPr marL="0" indent="0">
              <a:buNone/>
            </a:pPr>
            <a:r>
              <a:rPr lang="ru-RU" sz="7200" dirty="0">
                <a:latin typeface="Times New Roman" panose="02020603050405020304" pitchFamily="18" charset="0"/>
                <a:cs typeface="Times New Roman" panose="02020603050405020304" pitchFamily="18" charset="0"/>
              </a:rPr>
              <a:t>- Организовать логистику для транспортировки собранной посуды в центр утилизации;</a:t>
            </a:r>
          </a:p>
          <a:p>
            <a:pPr marL="0" indent="0">
              <a:buNone/>
            </a:pPr>
            <a:r>
              <a:rPr lang="ru-RU" sz="7200" dirty="0">
                <a:latin typeface="Times New Roman" panose="02020603050405020304" pitchFamily="18" charset="0"/>
                <a:cs typeface="Times New Roman" panose="02020603050405020304" pitchFamily="18" charset="0"/>
              </a:rPr>
              <a:t>- Согласовать с центром утилизации необходимые документы и условия сдачи материала.</a:t>
            </a:r>
          </a:p>
          <a:p>
            <a:pPr marL="0" indent="0">
              <a:buNone/>
            </a:pPr>
            <a:r>
              <a:rPr lang="ru-RU" sz="7200" dirty="0">
                <a:latin typeface="Times New Roman" panose="02020603050405020304" pitchFamily="18" charset="0"/>
                <a:cs typeface="Times New Roman" panose="02020603050405020304" pitchFamily="18" charset="0"/>
              </a:rPr>
              <a:t> </a:t>
            </a:r>
            <a:r>
              <a:rPr lang="ru-RU" sz="7200" b="1" dirty="0">
                <a:latin typeface="Times New Roman" panose="02020603050405020304" pitchFamily="18" charset="0"/>
                <a:cs typeface="Times New Roman" panose="02020603050405020304" pitchFamily="18" charset="0"/>
              </a:rPr>
              <a:t>5. Маркетинг и продажи:</a:t>
            </a:r>
          </a:p>
          <a:p>
            <a:pPr marL="0" indent="0">
              <a:buNone/>
            </a:pPr>
            <a:r>
              <a:rPr lang="ru-RU" sz="7200" dirty="0">
                <a:latin typeface="Times New Roman" panose="02020603050405020304" pitchFamily="18" charset="0"/>
                <a:cs typeface="Times New Roman" panose="02020603050405020304" pitchFamily="18" charset="0"/>
              </a:rPr>
              <a:t>- Разработка маркетинговой стратегии, включая упаковку и логотип продукции;</a:t>
            </a:r>
          </a:p>
          <a:p>
            <a:pPr marL="0" indent="0">
              <a:buNone/>
            </a:pPr>
            <a:r>
              <a:rPr lang="ru-RU" sz="7200" dirty="0">
                <a:latin typeface="Times New Roman" panose="02020603050405020304" pitchFamily="18" charset="0"/>
                <a:cs typeface="Times New Roman" panose="02020603050405020304" pitchFamily="18" charset="0"/>
              </a:rPr>
              <a:t>- Использование различных каналов продаж, такие как оптовики, розничные магазины, интернет-магазины и т.д.</a:t>
            </a:r>
          </a:p>
          <a:p>
            <a:pPr marL="0" indent="0">
              <a:buNone/>
            </a:pPr>
            <a:r>
              <a:rPr lang="ru-RU" sz="7200" dirty="0">
                <a:latin typeface="Times New Roman" panose="02020603050405020304" pitchFamily="18" charset="0"/>
                <a:cs typeface="Times New Roman" panose="02020603050405020304" pitchFamily="18" charset="0"/>
              </a:rPr>
              <a:t> </a:t>
            </a:r>
            <a:r>
              <a:rPr lang="ru-RU" sz="7200" b="1" dirty="0">
                <a:latin typeface="Times New Roman" panose="02020603050405020304" pitchFamily="18" charset="0"/>
                <a:cs typeface="Times New Roman" panose="02020603050405020304" pitchFamily="18" charset="0"/>
              </a:rPr>
              <a:t>6. Управление ресурсами и экологическая ответственность:</a:t>
            </a:r>
          </a:p>
          <a:p>
            <a:pPr marL="0" indent="0">
              <a:buNone/>
            </a:pPr>
            <a:r>
              <a:rPr lang="ru-RU" sz="7200" dirty="0">
                <a:latin typeface="Times New Roman" panose="02020603050405020304" pitchFamily="18" charset="0"/>
                <a:cs typeface="Times New Roman" panose="02020603050405020304" pitchFamily="18" charset="0"/>
              </a:rPr>
              <a:t>- Разработка плана управления отходами и обеспечение правильной утилизации.</a:t>
            </a:r>
          </a:p>
          <a:p>
            <a:pPr marL="0" indent="0">
              <a:buNone/>
            </a:pPr>
            <a:r>
              <a:rPr lang="ru-RU" sz="7200" dirty="0">
                <a:latin typeface="Times New Roman" panose="02020603050405020304" pitchFamily="18" charset="0"/>
                <a:cs typeface="Times New Roman" panose="02020603050405020304" pitchFamily="18" charset="0"/>
              </a:rPr>
              <a:t> </a:t>
            </a:r>
            <a:r>
              <a:rPr lang="ru-RU" sz="7200" b="1" dirty="0">
                <a:latin typeface="Times New Roman" panose="02020603050405020304" pitchFamily="18" charset="0"/>
                <a:cs typeface="Times New Roman" panose="02020603050405020304" pitchFamily="18" charset="0"/>
              </a:rPr>
              <a:t>7. Развитие и улучшение продукта:</a:t>
            </a:r>
          </a:p>
          <a:p>
            <a:pPr marL="0" indent="0">
              <a:buNone/>
            </a:pPr>
            <a:r>
              <a:rPr lang="ru-RU" sz="7200" dirty="0">
                <a:latin typeface="Times New Roman" panose="02020603050405020304" pitchFamily="18" charset="0"/>
                <a:cs typeface="Times New Roman" panose="02020603050405020304" pitchFamily="18" charset="0"/>
              </a:rPr>
              <a:t>- Внимательно отслеживать отзывы и требования клиентов, чтобы внести необходимые улучшения в продукт</a:t>
            </a:r>
            <a:r>
              <a:rPr lang="ru-RU" dirty="0"/>
              <a:t>.</a:t>
            </a:r>
          </a:p>
        </p:txBody>
      </p:sp>
      <p:sp>
        <p:nvSpPr>
          <p:cNvPr id="3" name="Номер слайда 2">
            <a:extLst>
              <a:ext uri="{FF2B5EF4-FFF2-40B4-BE49-F238E27FC236}">
                <a16:creationId xmlns:a16="http://schemas.microsoft.com/office/drawing/2014/main" id="{1F43E918-14DC-FA1B-0157-21C13374EB4E}"/>
              </a:ext>
            </a:extLst>
          </p:cNvPr>
          <p:cNvSpPr>
            <a:spLocks noGrp="1"/>
          </p:cNvSpPr>
          <p:nvPr>
            <p:ph type="sldNum" sz="quarter" idx="12"/>
          </p:nvPr>
        </p:nvSpPr>
        <p:spPr/>
        <p:txBody>
          <a:bodyPr/>
          <a:lstStyle/>
          <a:p>
            <a:fld id="{A01BE76D-E181-4177-862E-40D97C82BFEB}" type="slidenum">
              <a:rPr lang="ru-RU" smtClean="0"/>
              <a:t>10</a:t>
            </a:fld>
            <a:endParaRPr lang="ru-RU" dirty="0"/>
          </a:p>
        </p:txBody>
      </p:sp>
      <p:sp>
        <p:nvSpPr>
          <p:cNvPr id="4" name="Заголовок 3">
            <a:extLst>
              <a:ext uri="{FF2B5EF4-FFF2-40B4-BE49-F238E27FC236}">
                <a16:creationId xmlns:a16="http://schemas.microsoft.com/office/drawing/2014/main" id="{10548AFE-92E2-F2A2-C422-02870F59C9D2}"/>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1549910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32244CE-A26B-5A99-10F5-D344F41E4822}"/>
              </a:ext>
            </a:extLst>
          </p:cNvPr>
          <p:cNvSpPr>
            <a:spLocks noGrp="1"/>
          </p:cNvSpPr>
          <p:nvPr>
            <p:ph idx="1"/>
          </p:nvPr>
        </p:nvSpPr>
        <p:spPr>
          <a:xfrm>
            <a:off x="838200" y="799177"/>
            <a:ext cx="10772955" cy="5503652"/>
          </a:xfrm>
        </p:spPr>
        <p:txBody>
          <a:bodyPr>
            <a:normAutofit lnSpcReduction="10000"/>
          </a:bodyPr>
          <a:lstStyle/>
          <a:p>
            <a:endParaRPr lang="ru-RU" dirty="0"/>
          </a:p>
          <a:p>
            <a:pPr marL="0" indent="0">
              <a:buNone/>
            </a:pPr>
            <a:r>
              <a:rPr lang="ru-RU" sz="1900" dirty="0">
                <a:latin typeface="Times New Roman" panose="02020603050405020304" pitchFamily="18" charset="0"/>
                <a:cs typeface="Times New Roman" panose="02020603050405020304" pitchFamily="18" charset="0"/>
              </a:rPr>
              <a:t>Рынок декоративной плитки является динамичным и постоянно меняющимся сектором строительной индустрии. В последние годы наблюдаются следующие основные тенденции на рынке декоративной плитки:</a:t>
            </a:r>
          </a:p>
          <a:p>
            <a:r>
              <a:rPr lang="ru-RU" sz="1900" dirty="0">
                <a:latin typeface="Times New Roman" panose="02020603050405020304" pitchFamily="18" charset="0"/>
                <a:cs typeface="Times New Roman" panose="02020603050405020304" pitchFamily="18" charset="0"/>
              </a:rPr>
              <a:t>Рост популярности керамической плитки: керамическая плитка остается одним из наиболее востребованных материалов для декорирования стен и полов благодаря своей прочности, устойчивости к влаге и разнообразию дизайнов.</a:t>
            </a:r>
          </a:p>
          <a:p>
            <a:r>
              <a:rPr lang="ru-RU" sz="1900" dirty="0">
                <a:latin typeface="Times New Roman" panose="02020603050405020304" pitchFamily="18" charset="0"/>
                <a:cs typeface="Times New Roman" panose="02020603050405020304" pitchFamily="18" charset="0"/>
              </a:rPr>
              <a:t>Увеличение спроса на большие форматы: современные тенденции в дизайне интерьеров предпочитают крупные форматы плитки, что создает эффект пространства и минимализма.</a:t>
            </a:r>
          </a:p>
          <a:p>
            <a:r>
              <a:rPr lang="ru-RU" sz="1900" dirty="0">
                <a:latin typeface="Times New Roman" panose="02020603050405020304" pitchFamily="18" charset="0"/>
                <a:cs typeface="Times New Roman" panose="02020603050405020304" pitchFamily="18" charset="0"/>
              </a:rPr>
              <a:t>Развитие технологий и дизайнерские инновации: производители декоративной плитки постоянно внедряют новые технологии, такие как цифровая печать, ультратонкие плитки, трехмерные рисунки и другие инновации, чтобы удовлетворить потребности современного потребителя.</a:t>
            </a:r>
          </a:p>
          <a:p>
            <a:r>
              <a:rPr lang="ru-RU" sz="1900" dirty="0">
                <a:latin typeface="Times New Roman" panose="02020603050405020304" pitchFamily="18" charset="0"/>
                <a:cs typeface="Times New Roman" panose="02020603050405020304" pitchFamily="18" charset="0"/>
              </a:rPr>
              <a:t>Экологическая ориентированность: растет спрос на экологически чистые материалы, поэтому производители все больше обращают внимание на использование натуральных и экологически безопасных компонентов при производстве декоративной плитки.</a:t>
            </a:r>
          </a:p>
          <a:p>
            <a:r>
              <a:rPr lang="ru-RU" sz="1900" dirty="0">
                <a:latin typeface="Times New Roman" panose="02020603050405020304" pitchFamily="18" charset="0"/>
                <a:cs typeface="Times New Roman" panose="02020603050405020304" pitchFamily="18" charset="0"/>
              </a:rPr>
              <a:t>Популярность разнообразных текстур и отделки: потребители все больше обращают внимание на текстуры и отделки декоративных плиток, такие как матовые, глянцевые, рельефные или имитирующие натуральные материалы (например, камень, дерево и металл).</a:t>
            </a:r>
          </a:p>
          <a:p>
            <a:endParaRPr lang="ru-RU" sz="1900" dirty="0">
              <a:latin typeface="Times New Roman" panose="02020603050405020304" pitchFamily="18" charset="0"/>
              <a:cs typeface="Times New Roman" panose="02020603050405020304" pitchFamily="18" charset="0"/>
            </a:endParaRPr>
          </a:p>
          <a:p>
            <a:endParaRPr lang="ru-RU" dirty="0"/>
          </a:p>
        </p:txBody>
      </p:sp>
      <p:sp>
        <p:nvSpPr>
          <p:cNvPr id="3" name="Номер слайда 2">
            <a:extLst>
              <a:ext uri="{FF2B5EF4-FFF2-40B4-BE49-F238E27FC236}">
                <a16:creationId xmlns:a16="http://schemas.microsoft.com/office/drawing/2014/main" id="{6AB5AD29-9E8F-CD14-D2CA-E7286BA9442A}"/>
              </a:ext>
            </a:extLst>
          </p:cNvPr>
          <p:cNvSpPr>
            <a:spLocks noGrp="1"/>
          </p:cNvSpPr>
          <p:nvPr>
            <p:ph type="sldNum" sz="quarter" idx="12"/>
          </p:nvPr>
        </p:nvSpPr>
        <p:spPr/>
        <p:txBody>
          <a:bodyPr/>
          <a:lstStyle/>
          <a:p>
            <a:fld id="{A01BE76D-E181-4177-862E-40D97C82BFEB}" type="slidenum">
              <a:rPr lang="ru-RU" smtClean="0"/>
              <a:t>11</a:t>
            </a:fld>
            <a:endParaRPr lang="ru-RU" dirty="0"/>
          </a:p>
        </p:txBody>
      </p:sp>
      <p:sp>
        <p:nvSpPr>
          <p:cNvPr id="4" name="Заголовок 3">
            <a:extLst>
              <a:ext uri="{FF2B5EF4-FFF2-40B4-BE49-F238E27FC236}">
                <a16:creationId xmlns:a16="http://schemas.microsoft.com/office/drawing/2014/main" id="{963273E6-9A0E-F3AD-7771-F856963A2506}"/>
              </a:ext>
            </a:extLst>
          </p:cNvPr>
          <p:cNvSpPr>
            <a:spLocks noGrp="1"/>
          </p:cNvSpPr>
          <p:nvPr>
            <p:ph type="title"/>
          </p:nvPr>
        </p:nvSpPr>
        <p:spPr/>
        <p:txBody>
          <a:bodyPr/>
          <a:lstStyle/>
          <a:p>
            <a:r>
              <a:rPr lang="ru-RU" sz="3200" b="1" dirty="0"/>
              <a:t>Анализ рынка</a:t>
            </a:r>
            <a:br>
              <a:rPr lang="ru-RU" sz="3200" dirty="0"/>
            </a:br>
            <a:endParaRPr lang="ru-RU" dirty="0"/>
          </a:p>
        </p:txBody>
      </p:sp>
    </p:spTree>
    <p:extLst>
      <p:ext uri="{BB962C8B-B14F-4D97-AF65-F5344CB8AC3E}">
        <p14:creationId xmlns:p14="http://schemas.microsoft.com/office/powerpoint/2010/main" val="3404783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58FFF9-6E52-377E-2B0B-528DF2DDF94B}"/>
              </a:ext>
            </a:extLst>
          </p:cNvPr>
          <p:cNvSpPr>
            <a:spLocks noGrp="1"/>
          </p:cNvSpPr>
          <p:nvPr>
            <p:ph idx="1"/>
          </p:nvPr>
        </p:nvSpPr>
        <p:spPr>
          <a:xfrm>
            <a:off x="415505" y="311783"/>
            <a:ext cx="9721817" cy="5881983"/>
          </a:xfrm>
        </p:spPr>
        <p:txBody>
          <a:bodyPr>
            <a:normAutofit/>
          </a:bodyPr>
          <a:lstStyle/>
          <a:p>
            <a:pPr marL="0" indent="0">
              <a:buNone/>
            </a:pPr>
            <a:r>
              <a:rPr lang="ru-RU" sz="1800" dirty="0">
                <a:latin typeface="Times New Roman" panose="02020603050405020304" pitchFamily="18" charset="0"/>
                <a:cs typeface="Times New Roman" panose="02020603050405020304" pitchFamily="18" charset="0"/>
              </a:rPr>
              <a:t>В 2022 году в России было произведено 193 915 тыс. кв. м керамической плитки. В январе-декабре 2023 года было произведено 174 524 тыс. кв. м, что на 10.0% ниже аналогичного показателя предыдущего года. В декабре 2023 года было произведено 15 036 тыс. кв. м, что на 5.8% выше показателей декабря 2022 года.</a:t>
            </a:r>
          </a:p>
          <a:p>
            <a:pPr marL="0" indent="0">
              <a:buNone/>
            </a:pPr>
            <a:endParaRPr lang="ru-RU" sz="1800" dirty="0">
              <a:latin typeface="Times New Roman" panose="02020603050405020304" pitchFamily="18" charset="0"/>
              <a:cs typeface="Times New Roman" panose="02020603050405020304" pitchFamily="18" charset="0"/>
            </a:endParaRPr>
          </a:p>
          <a:p>
            <a:pPr marL="0" indent="0">
              <a:buNone/>
            </a:pPr>
            <a:r>
              <a:rPr lang="ru-RU" sz="1800" i="1" dirty="0">
                <a:latin typeface="Times New Roman" panose="02020603050405020304" pitchFamily="18" charset="0"/>
                <a:cs typeface="Times New Roman" panose="02020603050405020304" pitchFamily="18" charset="0"/>
              </a:rPr>
              <a:t>Динамика внутреннего производства керамической плитки в натуральном выражении по месяцам:</a:t>
            </a:r>
          </a:p>
          <a:p>
            <a:pPr marL="0" indent="0">
              <a:buNone/>
            </a:pPr>
            <a:endParaRPr lang="ru-RU" sz="1800" dirty="0">
              <a:latin typeface="Times New Roman" panose="02020603050405020304" pitchFamily="18" charset="0"/>
              <a:cs typeface="Times New Roman" panose="02020603050405020304" pitchFamily="18" charset="0"/>
            </a:endParaRPr>
          </a:p>
          <a:p>
            <a:endParaRPr lang="ru-RU" dirty="0"/>
          </a:p>
        </p:txBody>
      </p:sp>
      <p:sp>
        <p:nvSpPr>
          <p:cNvPr id="3" name="Номер слайда 2">
            <a:extLst>
              <a:ext uri="{FF2B5EF4-FFF2-40B4-BE49-F238E27FC236}">
                <a16:creationId xmlns:a16="http://schemas.microsoft.com/office/drawing/2014/main" id="{EB4824DC-FD14-E4E4-71BB-B73B7E669AE5}"/>
              </a:ext>
            </a:extLst>
          </p:cNvPr>
          <p:cNvSpPr>
            <a:spLocks noGrp="1"/>
          </p:cNvSpPr>
          <p:nvPr>
            <p:ph type="sldNum" sz="quarter" idx="12"/>
          </p:nvPr>
        </p:nvSpPr>
        <p:spPr/>
        <p:txBody>
          <a:bodyPr/>
          <a:lstStyle/>
          <a:p>
            <a:fld id="{A01BE76D-E181-4177-862E-40D97C82BFEB}" type="slidenum">
              <a:rPr lang="ru-RU" smtClean="0"/>
              <a:t>12</a:t>
            </a:fld>
            <a:endParaRPr lang="ru-RU" dirty="0"/>
          </a:p>
        </p:txBody>
      </p:sp>
      <p:pic>
        <p:nvPicPr>
          <p:cNvPr id="5" name="Рисунок 4">
            <a:extLst>
              <a:ext uri="{FF2B5EF4-FFF2-40B4-BE49-F238E27FC236}">
                <a16:creationId xmlns:a16="http://schemas.microsoft.com/office/drawing/2014/main" id="{7E4F3D79-EFF6-7213-55B9-1D900CDFC407}"/>
              </a:ext>
            </a:extLst>
          </p:cNvPr>
          <p:cNvPicPr>
            <a:picLocks noChangeAspect="1"/>
          </p:cNvPicPr>
          <p:nvPr/>
        </p:nvPicPr>
        <p:blipFill>
          <a:blip r:embed="rId2"/>
          <a:stretch>
            <a:fillRect/>
          </a:stretch>
        </p:blipFill>
        <p:spPr>
          <a:xfrm>
            <a:off x="2691442" y="2161138"/>
            <a:ext cx="4770408" cy="4101282"/>
          </a:xfrm>
          <a:prstGeom prst="rect">
            <a:avLst/>
          </a:prstGeom>
        </p:spPr>
      </p:pic>
    </p:spTree>
    <p:extLst>
      <p:ext uri="{BB962C8B-B14F-4D97-AF65-F5344CB8AC3E}">
        <p14:creationId xmlns:p14="http://schemas.microsoft.com/office/powerpoint/2010/main" val="2738013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7B142-22C9-F49B-EE30-7C1A31837D60}"/>
            </a:ext>
          </a:extLst>
        </p:cNvPr>
        <p:cNvGrpSpPr/>
        <p:nvPr/>
      </p:nvGrpSpPr>
      <p:grpSpPr>
        <a:xfrm>
          <a:off x="0" y="0"/>
          <a:ext cx="0" cy="0"/>
          <a:chOff x="0" y="0"/>
          <a:chExt cx="0" cy="0"/>
        </a:xfrm>
      </p:grpSpPr>
      <p:sp>
        <p:nvSpPr>
          <p:cNvPr id="2" name="Объект 1">
            <a:extLst>
              <a:ext uri="{FF2B5EF4-FFF2-40B4-BE49-F238E27FC236}">
                <a16:creationId xmlns:a16="http://schemas.microsoft.com/office/drawing/2014/main" id="{B75B8BF2-4848-7323-84FE-4D87D52F8124}"/>
              </a:ext>
            </a:extLst>
          </p:cNvPr>
          <p:cNvSpPr>
            <a:spLocks noGrp="1"/>
          </p:cNvSpPr>
          <p:nvPr>
            <p:ph idx="1"/>
          </p:nvPr>
        </p:nvSpPr>
        <p:spPr>
          <a:xfrm>
            <a:off x="838200" y="1772266"/>
            <a:ext cx="10604046" cy="3641271"/>
          </a:xfrm>
        </p:spPr>
        <p:txBody>
          <a:bodyPr>
            <a:normAutofit/>
          </a:bodyPr>
          <a:lstStyle/>
          <a:p>
            <a:r>
              <a:rPr lang="ru-RU" sz="2000" u="none" strike="noStrike" cap="none" dirty="0">
                <a:latin typeface="Times New Roman" panose="02020603050405020304" pitchFamily="18" charset="0"/>
                <a:cs typeface="Times New Roman" panose="02020603050405020304" pitchFamily="18" charset="0"/>
              </a:rPr>
              <a:t>Мельница для измельчения старой посуды</a:t>
            </a:r>
          </a:p>
          <a:p>
            <a:r>
              <a:rPr lang="ru-RU" sz="2000" u="none" strike="noStrike" cap="none" dirty="0">
                <a:latin typeface="Times New Roman" panose="02020603050405020304" pitchFamily="18" charset="0"/>
                <a:cs typeface="Times New Roman" panose="02020603050405020304" pitchFamily="18" charset="0"/>
              </a:rPr>
              <a:t>Смеситель </a:t>
            </a:r>
            <a:endParaRPr lang="ru-RU" sz="2000" u="none" strike="noStrike" cap="none" dirty="0">
              <a:latin typeface="Times New Roman" panose="02020603050405020304" pitchFamily="18" charset="0"/>
              <a:ea typeface="Times New Roman"/>
              <a:cs typeface="Times New Roman" panose="02020603050405020304" pitchFamily="18" charset="0"/>
              <a:sym typeface="Times New Roman"/>
            </a:endParaRPr>
          </a:p>
          <a:p>
            <a:r>
              <a:rPr lang="ru-RU" sz="2000" u="none" strike="noStrike" cap="none" dirty="0">
                <a:latin typeface="Times New Roman" panose="02020603050405020304" pitchFamily="18" charset="0"/>
                <a:cs typeface="Times New Roman" panose="02020603050405020304" pitchFamily="18" charset="0"/>
              </a:rPr>
              <a:t>Пресс для плитки</a:t>
            </a:r>
          </a:p>
          <a:p>
            <a:r>
              <a:rPr lang="ru-RU" sz="2000" u="none" strike="noStrike" cap="none" dirty="0">
                <a:latin typeface="Times New Roman" panose="02020603050405020304" pitchFamily="18" charset="0"/>
                <a:ea typeface="Times New Roman"/>
                <a:cs typeface="Times New Roman" panose="02020603050405020304" pitchFamily="18" charset="0"/>
                <a:sym typeface="Times New Roman"/>
              </a:rPr>
              <a:t>Сушильная камера</a:t>
            </a:r>
          </a:p>
          <a:p>
            <a:r>
              <a:rPr lang="ru-RU" sz="2000" u="none" strike="noStrike" cap="none" dirty="0">
                <a:latin typeface="Times New Roman" panose="02020603050405020304" pitchFamily="18" charset="0"/>
                <a:ea typeface="Times New Roman"/>
                <a:cs typeface="Times New Roman" panose="02020603050405020304" pitchFamily="18" charset="0"/>
                <a:sym typeface="Times New Roman"/>
              </a:rPr>
              <a:t>Печь для обжига </a:t>
            </a:r>
          </a:p>
          <a:p>
            <a:r>
              <a:rPr lang="ru-RU" sz="2000" u="none" strike="noStrike" cap="none" dirty="0">
                <a:latin typeface="Times New Roman" panose="02020603050405020304" pitchFamily="18" charset="0"/>
                <a:ea typeface="Times New Roman"/>
                <a:cs typeface="Times New Roman" panose="02020603050405020304" pitchFamily="18" charset="0"/>
                <a:sym typeface="Times New Roman"/>
              </a:rPr>
              <a:t>Оборудование для обработки поверхности</a:t>
            </a:r>
          </a:p>
          <a:p>
            <a:pPr marL="0" indent="0">
              <a:buNone/>
            </a:pPr>
            <a:endParaRPr lang="ru-RU" dirty="0"/>
          </a:p>
        </p:txBody>
      </p:sp>
      <p:sp>
        <p:nvSpPr>
          <p:cNvPr id="3" name="Номер слайда 2">
            <a:extLst>
              <a:ext uri="{FF2B5EF4-FFF2-40B4-BE49-F238E27FC236}">
                <a16:creationId xmlns:a16="http://schemas.microsoft.com/office/drawing/2014/main" id="{C14A100A-057D-1117-DD7B-E798F06C9F2A}"/>
              </a:ext>
            </a:extLst>
          </p:cNvPr>
          <p:cNvSpPr>
            <a:spLocks noGrp="1"/>
          </p:cNvSpPr>
          <p:nvPr>
            <p:ph type="sldNum" sz="quarter" idx="12"/>
          </p:nvPr>
        </p:nvSpPr>
        <p:spPr/>
        <p:txBody>
          <a:bodyPr/>
          <a:lstStyle/>
          <a:p>
            <a:fld id="{A01BE76D-E181-4177-862E-40D97C82BFEB}" type="slidenum">
              <a:rPr lang="ru-RU" smtClean="0"/>
              <a:t>13</a:t>
            </a:fld>
            <a:endParaRPr lang="ru-RU" dirty="0"/>
          </a:p>
        </p:txBody>
      </p:sp>
      <p:sp>
        <p:nvSpPr>
          <p:cNvPr id="4" name="Заголовок 3">
            <a:extLst>
              <a:ext uri="{FF2B5EF4-FFF2-40B4-BE49-F238E27FC236}">
                <a16:creationId xmlns:a16="http://schemas.microsoft.com/office/drawing/2014/main" id="{C80892DE-D670-0B65-26E6-227E5699E4AA}"/>
              </a:ext>
            </a:extLst>
          </p:cNvPr>
          <p:cNvSpPr>
            <a:spLocks noGrp="1"/>
          </p:cNvSpPr>
          <p:nvPr>
            <p:ph type="title"/>
          </p:nvPr>
        </p:nvSpPr>
        <p:spPr/>
        <p:txBody>
          <a:bodyPr/>
          <a:lstStyle/>
          <a:p>
            <a:r>
              <a:rPr lang="ru-RU" dirty="0"/>
              <a:t>Необходимое оборудование</a:t>
            </a:r>
          </a:p>
        </p:txBody>
      </p:sp>
    </p:spTree>
    <p:extLst>
      <p:ext uri="{BB962C8B-B14F-4D97-AF65-F5344CB8AC3E}">
        <p14:creationId xmlns:p14="http://schemas.microsoft.com/office/powerpoint/2010/main" val="2868885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5CA01D0-6589-4D31-85E9-9480C396CCC3}"/>
              </a:ext>
            </a:extLst>
          </p:cNvPr>
          <p:cNvSpPr>
            <a:spLocks noGrp="1"/>
          </p:cNvSpPr>
          <p:nvPr>
            <p:ph idx="1"/>
          </p:nvPr>
        </p:nvSpPr>
        <p:spPr>
          <a:xfrm>
            <a:off x="451091" y="1583037"/>
            <a:ext cx="6066166" cy="983501"/>
          </a:xfrm>
        </p:spPr>
        <p:txBody>
          <a:bodyPr>
            <a:normAutofit/>
          </a:bodyPr>
          <a:lstStyle/>
          <a:p>
            <a:r>
              <a:rPr lang="ru-RU" sz="2600" dirty="0">
                <a:latin typeface="Times New Roman" panose="02020603050405020304" pitchFamily="18" charset="0"/>
                <a:cs typeface="Times New Roman" panose="02020603050405020304" pitchFamily="18" charset="0"/>
              </a:rPr>
              <a:t>Тараканова С.В. – создатель проекта</a:t>
            </a:r>
          </a:p>
        </p:txBody>
      </p:sp>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14</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pic>
        <p:nvPicPr>
          <p:cNvPr id="6" name="Рисунок 5">
            <a:extLst>
              <a:ext uri="{FF2B5EF4-FFF2-40B4-BE49-F238E27FC236}">
                <a16:creationId xmlns:a16="http://schemas.microsoft.com/office/drawing/2014/main" id="{A594C556-F58C-7E9F-A8B2-01FFF47B2A2C}"/>
              </a:ext>
            </a:extLst>
          </p:cNvPr>
          <p:cNvPicPr>
            <a:picLocks noChangeAspect="1"/>
          </p:cNvPicPr>
          <p:nvPr/>
        </p:nvPicPr>
        <p:blipFill>
          <a:blip r:embed="rId2"/>
          <a:stretch>
            <a:fillRect/>
          </a:stretch>
        </p:blipFill>
        <p:spPr>
          <a:xfrm>
            <a:off x="2047335" y="2173857"/>
            <a:ext cx="2878347" cy="3837796"/>
          </a:xfrm>
          <a:prstGeom prst="rect">
            <a:avLst/>
          </a:prstGeom>
        </p:spPr>
      </p:pic>
      <p:sp>
        <p:nvSpPr>
          <p:cNvPr id="8" name="TextBox 7">
            <a:extLst>
              <a:ext uri="{FF2B5EF4-FFF2-40B4-BE49-F238E27FC236}">
                <a16:creationId xmlns:a16="http://schemas.microsoft.com/office/drawing/2014/main" id="{3AEDD2CF-CEAA-DD7B-2E86-1F7F4491544C}"/>
              </a:ext>
            </a:extLst>
          </p:cNvPr>
          <p:cNvSpPr txBox="1"/>
          <p:nvPr/>
        </p:nvSpPr>
        <p:spPr>
          <a:xfrm>
            <a:off x="6517257" y="1583037"/>
            <a:ext cx="6167886" cy="492443"/>
          </a:xfrm>
          <a:prstGeom prst="rect">
            <a:avLst/>
          </a:prstGeom>
          <a:noFill/>
        </p:spPr>
        <p:txBody>
          <a:bodyPr wrap="square">
            <a:spAutoFit/>
          </a:bodyPr>
          <a:lstStyle/>
          <a:p>
            <a:pPr marL="285750" indent="-285750">
              <a:buFont typeface="Arial" panose="020B0604020202020204" pitchFamily="34" charset="0"/>
              <a:buChar char="•"/>
            </a:pPr>
            <a:r>
              <a:rPr lang="ru-RU" sz="2600" dirty="0">
                <a:solidFill>
                  <a:schemeClr val="tx2"/>
                </a:solidFill>
                <a:latin typeface="Times New Roman" panose="02020603050405020304" pitchFamily="18" charset="0"/>
                <a:cs typeface="Times New Roman" panose="02020603050405020304" pitchFamily="18" charset="0"/>
              </a:rPr>
              <a:t>Егорова А.Р. – соавтор проекта</a:t>
            </a:r>
          </a:p>
        </p:txBody>
      </p:sp>
      <p:pic>
        <p:nvPicPr>
          <p:cNvPr id="9" name="Рисунок 8">
            <a:extLst>
              <a:ext uri="{FF2B5EF4-FFF2-40B4-BE49-F238E27FC236}">
                <a16:creationId xmlns:a16="http://schemas.microsoft.com/office/drawing/2014/main" id="{C63FF792-65C2-7F17-4B24-7812C97F66BD}"/>
              </a:ext>
            </a:extLst>
          </p:cNvPr>
          <p:cNvPicPr>
            <a:picLocks noChangeAspect="1"/>
          </p:cNvPicPr>
          <p:nvPr/>
        </p:nvPicPr>
        <p:blipFill>
          <a:blip r:embed="rId3"/>
          <a:stretch>
            <a:fillRect/>
          </a:stretch>
        </p:blipFill>
        <p:spPr>
          <a:xfrm>
            <a:off x="7533736" y="2173857"/>
            <a:ext cx="2610929" cy="3918145"/>
          </a:xfrm>
          <a:prstGeom prst="rect">
            <a:avLst/>
          </a:prstGeom>
        </p:spPr>
      </p:pic>
    </p:spTree>
    <p:extLst>
      <p:ext uri="{BB962C8B-B14F-4D97-AF65-F5344CB8AC3E}">
        <p14:creationId xmlns:p14="http://schemas.microsoft.com/office/powerpoint/2010/main" val="377934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Почта: </a:t>
            </a:r>
            <a:r>
              <a:rPr lang="en-US" dirty="0"/>
              <a:t>starakanova240203@gmail.com</a:t>
            </a:r>
            <a:endParaRPr lang="ru-RU" dirty="0"/>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514</TotalTime>
  <Words>1708</Words>
  <Application>Microsoft Office PowerPoint</Application>
  <PresentationFormat>Широкоэкранный</PresentationFormat>
  <Paragraphs>90</Paragraphs>
  <Slides>15</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Calibri</vt:lpstr>
      <vt:lpstr>Gilroy Medium</vt:lpstr>
      <vt:lpstr>Gilroy Bold</vt:lpstr>
      <vt:lpstr>Times New Roman</vt:lpstr>
      <vt:lpstr>Arial</vt:lpstr>
      <vt:lpstr>Verdana</vt:lpstr>
      <vt:lpstr>Тема3</vt:lpstr>
      <vt:lpstr>Декоративная плитка из переработанной фарфоровой и керамической посуды.</vt:lpstr>
      <vt:lpstr>Пользователь и проблема</vt:lpstr>
      <vt:lpstr>Актуальность проекта</vt:lpstr>
      <vt:lpstr>Конкуренты (аналоги)</vt:lpstr>
      <vt:lpstr>Решение</vt:lpstr>
      <vt:lpstr>Бизнес-модель</vt:lpstr>
      <vt:lpstr>Бизнес-модель</vt:lpstr>
      <vt:lpstr>Текущие результаты</vt:lpstr>
      <vt:lpstr>Планы развития </vt:lpstr>
      <vt:lpstr>Планы развития </vt:lpstr>
      <vt:lpstr>Анализ рынка </vt:lpstr>
      <vt:lpstr>Презентация PowerPoint</vt:lpstr>
      <vt:lpstr>Необходимое оборудование</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student@polytech.local</cp:lastModifiedBy>
  <cp:revision>54</cp:revision>
  <dcterms:created xsi:type="dcterms:W3CDTF">2024-01-25T17:19:34Z</dcterms:created>
  <dcterms:modified xsi:type="dcterms:W3CDTF">2024-12-03T07:58:05Z</dcterms:modified>
</cp:coreProperties>
</file>