
<file path=[Content_Types].xml><?xml version="1.0" encoding="utf-8"?>
<Types xmlns="http://schemas.openxmlformats.org/package/2006/content-types">
  <Default Extension="bmp" ContentType="image/bmp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embeddedFontLst>
    <p:embeddedFont>
      <p:font typeface="Montserrat" panose="00000500000000000000" pitchFamily="2" charset="-52"/>
      <p:regular r:id="rId16"/>
      <p:bold r:id="rId17"/>
      <p:italic r:id="rId18"/>
      <p:boldItalic r:id="rId19"/>
    </p:embeddedFont>
    <p:embeddedFont>
      <p:font typeface="Montserrat Medium" panose="00000600000000000000" pitchFamily="2" charset="-52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u+dwNQj1n2usDsr5GGirt6gjK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45" name="Google Shape;2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67" name="Google Shape;2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7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7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8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8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9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9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9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9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0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0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0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b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37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>
            <a:spLocks noGrp="1"/>
          </p:cNvSpPr>
          <p:nvPr>
            <p:ph type="subTitle" idx="1"/>
          </p:nvPr>
        </p:nvSpPr>
        <p:spPr>
          <a:xfrm>
            <a:off x="825195" y="1653210"/>
            <a:ext cx="7304856" cy="1903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ea typeface="Montserrat Medium"/>
                <a:cs typeface="Times New Roman" panose="02020603050405020304" pitchFamily="18" charset="0"/>
                <a:sym typeface="Montserrat Medium"/>
              </a:rPr>
              <a:t>«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устройства мониторинга однофазных замыканий на землю в кабельных сетях среднего напряжения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ea typeface="Montserrat Medium"/>
                <a:cs typeface="Times New Roman" panose="02020603050405020304" pitchFamily="18" charset="0"/>
                <a:sym typeface="Montserrat Medium"/>
              </a:rPr>
              <a:t>»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"/>
          <p:cNvSpPr/>
          <p:nvPr/>
        </p:nvSpPr>
        <p:spPr>
          <a:xfrm>
            <a:off x="3419872" y="3602515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3529251" y="3643653"/>
            <a:ext cx="20854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стартап проект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905722"/>
            <a:ext cx="2089273" cy="770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18012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19514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909033" y="4466934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01    АКТУАЛЬНОСТЬ ПРОЕКТА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395536" y="1269631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"/>
          <p:cNvSpPr txBox="1"/>
          <p:nvPr/>
        </p:nvSpPr>
        <p:spPr>
          <a:xfrm>
            <a:off x="251520" y="3669797"/>
            <a:ext cx="112723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ТРЕНДЫ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2" name="Google Shape;152;p2"/>
          <p:cNvCxnSpPr/>
          <p:nvPr/>
        </p:nvCxnSpPr>
        <p:spPr>
          <a:xfrm>
            <a:off x="1115616" y="1608185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3" name="Google Shape;153;p2"/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"/>
          <p:cNvSpPr txBox="1"/>
          <p:nvPr/>
        </p:nvSpPr>
        <p:spPr>
          <a:xfrm>
            <a:off x="375232" y="1988840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2"/>
          <p:cNvCxnSpPr/>
          <p:nvPr/>
        </p:nvCxnSpPr>
        <p:spPr>
          <a:xfrm>
            <a:off x="1095312" y="2327394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6" name="Google Shape;156;p2"/>
          <p:cNvSpPr/>
          <p:nvPr/>
        </p:nvSpPr>
        <p:spPr>
          <a:xfrm>
            <a:off x="354404" y="259684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"/>
          <p:cNvSpPr txBox="1"/>
          <p:nvPr/>
        </p:nvSpPr>
        <p:spPr>
          <a:xfrm>
            <a:off x="374708" y="2669721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2"/>
          <p:cNvCxnSpPr/>
          <p:nvPr/>
        </p:nvCxnSpPr>
        <p:spPr>
          <a:xfrm>
            <a:off x="1094788" y="3008275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9" name="Google Shape;159;p2"/>
          <p:cNvSpPr/>
          <p:nvPr/>
        </p:nvSpPr>
        <p:spPr>
          <a:xfrm>
            <a:off x="369953" y="415904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"/>
          <p:cNvSpPr txBox="1"/>
          <p:nvPr/>
        </p:nvSpPr>
        <p:spPr>
          <a:xfrm>
            <a:off x="390257" y="423192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61;p2"/>
          <p:cNvCxnSpPr/>
          <p:nvPr/>
        </p:nvCxnSpPr>
        <p:spPr>
          <a:xfrm>
            <a:off x="1110337" y="457047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2" name="Google Shape;162;p2"/>
          <p:cNvSpPr/>
          <p:nvPr/>
        </p:nvSpPr>
        <p:spPr>
          <a:xfrm>
            <a:off x="349649" y="487825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"/>
          <p:cNvSpPr txBox="1"/>
          <p:nvPr/>
        </p:nvSpPr>
        <p:spPr>
          <a:xfrm>
            <a:off x="369953" y="495113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4" name="Google Shape;164;p2"/>
          <p:cNvCxnSpPr/>
          <p:nvPr/>
        </p:nvCxnSpPr>
        <p:spPr>
          <a:xfrm>
            <a:off x="1090033" y="528968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5" name="Google Shape;165;p2"/>
          <p:cNvSpPr/>
          <p:nvPr/>
        </p:nvSpPr>
        <p:spPr>
          <a:xfrm>
            <a:off x="349125" y="555913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369429" y="563201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7" name="Google Shape;167;p2"/>
          <p:cNvCxnSpPr/>
          <p:nvPr/>
        </p:nvCxnSpPr>
        <p:spPr>
          <a:xfrm>
            <a:off x="1089509" y="597056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316C593-530B-73A4-BBE8-57A21F5134C7}"/>
              </a:ext>
            </a:extLst>
          </p:cNvPr>
          <p:cNvSpPr txBox="1"/>
          <p:nvPr/>
        </p:nvSpPr>
        <p:spPr>
          <a:xfrm>
            <a:off x="1027915" y="1996748"/>
            <a:ext cx="7251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Снижения риска возгорания и разрушения кабельной линии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3CD36F-B62E-CECA-F27B-434B2D342F90}"/>
              </a:ext>
            </a:extLst>
          </p:cNvPr>
          <p:cNvSpPr txBox="1"/>
          <p:nvPr/>
        </p:nvSpPr>
        <p:spPr>
          <a:xfrm>
            <a:off x="1027915" y="2689566"/>
            <a:ext cx="7251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Сокращения экономических потерь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00EC9A-631C-8BD4-768B-64575EC695B9}"/>
              </a:ext>
            </a:extLst>
          </p:cNvPr>
          <p:cNvSpPr txBox="1"/>
          <p:nvPr/>
        </p:nvSpPr>
        <p:spPr>
          <a:xfrm>
            <a:off x="1027915" y="1288973"/>
            <a:ext cx="7251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Предотвращения перерастания ОЗЗ в многофазные КЗ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AD78B6-3D7B-6DE2-1782-BA577E2E9F5B}"/>
              </a:ext>
            </a:extLst>
          </p:cNvPr>
          <p:cNvSpPr txBox="1"/>
          <p:nvPr/>
        </p:nvSpPr>
        <p:spPr>
          <a:xfrm>
            <a:off x="1027915" y="4246553"/>
            <a:ext cx="7251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 инфраструктуры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A5F500-7BD4-92F5-A69F-2ABBED6F8D8F}"/>
              </a:ext>
            </a:extLst>
          </p:cNvPr>
          <p:cNvSpPr txBox="1"/>
          <p:nvPr/>
        </p:nvSpPr>
        <p:spPr>
          <a:xfrm>
            <a:off x="1027915" y="4960845"/>
            <a:ext cx="7251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интеллект и аналитика данных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A24B3-ECF7-A4A5-64E1-E39B43FA62A2}"/>
              </a:ext>
            </a:extLst>
          </p:cNvPr>
          <p:cNvSpPr txBox="1"/>
          <p:nvPr/>
        </p:nvSpPr>
        <p:spPr>
          <a:xfrm>
            <a:off x="1027915" y="5648562"/>
            <a:ext cx="7251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электробезопасность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02    ЦЕЛЕВАЯ АУДИТОРИЯ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73;p3">
            <a:extLst>
              <a:ext uri="{FF2B5EF4-FFF2-40B4-BE49-F238E27FC236}">
                <a16:creationId xmlns:a16="http://schemas.microsoft.com/office/drawing/2014/main" id="{C4B8E5C3-E959-29E1-CECE-D92C6FA3FBAF}"/>
              </a:ext>
            </a:extLst>
          </p:cNvPr>
          <p:cNvSpPr/>
          <p:nvPr/>
        </p:nvSpPr>
        <p:spPr>
          <a:xfrm>
            <a:off x="539814" y="23667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74;p3">
            <a:extLst>
              <a:ext uri="{FF2B5EF4-FFF2-40B4-BE49-F238E27FC236}">
                <a16:creationId xmlns:a16="http://schemas.microsoft.com/office/drawing/2014/main" id="{0071A7C9-2153-1AA1-7D56-B6D32FC09F0D}"/>
              </a:ext>
            </a:extLst>
          </p:cNvPr>
          <p:cNvSpPr txBox="1"/>
          <p:nvPr/>
        </p:nvSpPr>
        <p:spPr>
          <a:xfrm>
            <a:off x="560118" y="243967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" name="Google Shape;175;p3">
            <a:extLst>
              <a:ext uri="{FF2B5EF4-FFF2-40B4-BE49-F238E27FC236}">
                <a16:creationId xmlns:a16="http://schemas.microsoft.com/office/drawing/2014/main" id="{6DC786B9-7550-7100-05D6-1658DD9A0358}"/>
              </a:ext>
            </a:extLst>
          </p:cNvPr>
          <p:cNvCxnSpPr>
            <a:cxnSpLocks/>
          </p:cNvCxnSpPr>
          <p:nvPr/>
        </p:nvCxnSpPr>
        <p:spPr>
          <a:xfrm flipV="1">
            <a:off x="1280198" y="2773094"/>
            <a:ext cx="1676380" cy="5133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" name="Google Shape;176;p3">
            <a:extLst>
              <a:ext uri="{FF2B5EF4-FFF2-40B4-BE49-F238E27FC236}">
                <a16:creationId xmlns:a16="http://schemas.microsoft.com/office/drawing/2014/main" id="{C947D0B5-0EFD-1ABA-0E12-CE1F4B4578C9}"/>
              </a:ext>
            </a:extLst>
          </p:cNvPr>
          <p:cNvSpPr/>
          <p:nvPr/>
        </p:nvSpPr>
        <p:spPr>
          <a:xfrm>
            <a:off x="519510" y="345176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77;p3">
            <a:extLst>
              <a:ext uri="{FF2B5EF4-FFF2-40B4-BE49-F238E27FC236}">
                <a16:creationId xmlns:a16="http://schemas.microsoft.com/office/drawing/2014/main" id="{74F0A141-608C-D69D-9458-909449581AAE}"/>
              </a:ext>
            </a:extLst>
          </p:cNvPr>
          <p:cNvSpPr txBox="1"/>
          <p:nvPr/>
        </p:nvSpPr>
        <p:spPr>
          <a:xfrm>
            <a:off x="539814" y="352464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Google Shape;178;p3">
            <a:extLst>
              <a:ext uri="{FF2B5EF4-FFF2-40B4-BE49-F238E27FC236}">
                <a16:creationId xmlns:a16="http://schemas.microsoft.com/office/drawing/2014/main" id="{7D2CF6F9-610B-4B7E-03E7-FF8696386FFA}"/>
              </a:ext>
            </a:extLst>
          </p:cNvPr>
          <p:cNvCxnSpPr>
            <a:cxnSpLocks/>
          </p:cNvCxnSpPr>
          <p:nvPr/>
        </p:nvCxnSpPr>
        <p:spPr>
          <a:xfrm>
            <a:off x="1259894" y="3863196"/>
            <a:ext cx="16966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8" name="Google Shape;179;p3">
            <a:extLst>
              <a:ext uri="{FF2B5EF4-FFF2-40B4-BE49-F238E27FC236}">
                <a16:creationId xmlns:a16="http://schemas.microsoft.com/office/drawing/2014/main" id="{B562533B-80B7-42A4-5413-53662EB0B25A}"/>
              </a:ext>
            </a:extLst>
          </p:cNvPr>
          <p:cNvSpPr/>
          <p:nvPr/>
        </p:nvSpPr>
        <p:spPr>
          <a:xfrm>
            <a:off x="518986" y="44984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80;p3">
            <a:extLst>
              <a:ext uri="{FF2B5EF4-FFF2-40B4-BE49-F238E27FC236}">
                <a16:creationId xmlns:a16="http://schemas.microsoft.com/office/drawing/2014/main" id="{C9EBA364-C2FB-7881-50D6-B6DF5B58763D}"/>
              </a:ext>
            </a:extLst>
          </p:cNvPr>
          <p:cNvSpPr txBox="1"/>
          <p:nvPr/>
        </p:nvSpPr>
        <p:spPr>
          <a:xfrm>
            <a:off x="539290" y="457128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" name="Google Shape;181;p3">
            <a:extLst>
              <a:ext uri="{FF2B5EF4-FFF2-40B4-BE49-F238E27FC236}">
                <a16:creationId xmlns:a16="http://schemas.microsoft.com/office/drawing/2014/main" id="{7C4D2AA0-AFD5-A01D-C88B-3650C78C23B7}"/>
              </a:ext>
            </a:extLst>
          </p:cNvPr>
          <p:cNvCxnSpPr>
            <a:cxnSpLocks/>
          </p:cNvCxnSpPr>
          <p:nvPr/>
        </p:nvCxnSpPr>
        <p:spPr>
          <a:xfrm>
            <a:off x="1259370" y="4909837"/>
            <a:ext cx="169720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BC6681-F412-81CE-7C50-6C6AA079C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365" y="2106251"/>
            <a:ext cx="1086002" cy="6668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612285-B710-42B7-C5AD-BE97290DD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365" y="3272194"/>
            <a:ext cx="1524213" cy="5048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C8CEDF-B4BB-33CF-A063-D9F0CFE99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5262" y="4290478"/>
            <a:ext cx="1133633" cy="571580"/>
          </a:xfrm>
          <a:prstGeom prst="rect">
            <a:avLst/>
          </a:prstGeom>
        </p:spPr>
      </p:pic>
      <p:sp>
        <p:nvSpPr>
          <p:cNvPr id="14" name="Google Shape;173;p3">
            <a:extLst>
              <a:ext uri="{FF2B5EF4-FFF2-40B4-BE49-F238E27FC236}">
                <a16:creationId xmlns:a16="http://schemas.microsoft.com/office/drawing/2014/main" id="{D7D08DB2-8524-4FDD-9AE0-869A282A0CFA}"/>
              </a:ext>
            </a:extLst>
          </p:cNvPr>
          <p:cNvSpPr/>
          <p:nvPr/>
        </p:nvSpPr>
        <p:spPr>
          <a:xfrm>
            <a:off x="3346590" y="23616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74;p3">
            <a:extLst>
              <a:ext uri="{FF2B5EF4-FFF2-40B4-BE49-F238E27FC236}">
                <a16:creationId xmlns:a16="http://schemas.microsoft.com/office/drawing/2014/main" id="{647D250C-67CF-5B2B-C0A1-36C14DC9CDBE}"/>
              </a:ext>
            </a:extLst>
          </p:cNvPr>
          <p:cNvSpPr txBox="1"/>
          <p:nvPr/>
        </p:nvSpPr>
        <p:spPr>
          <a:xfrm>
            <a:off x="3366894" y="2434540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75;p3">
            <a:extLst>
              <a:ext uri="{FF2B5EF4-FFF2-40B4-BE49-F238E27FC236}">
                <a16:creationId xmlns:a16="http://schemas.microsoft.com/office/drawing/2014/main" id="{CCEF7E45-8671-EC2B-1EED-D33E6FB1625E}"/>
              </a:ext>
            </a:extLst>
          </p:cNvPr>
          <p:cNvCxnSpPr>
            <a:cxnSpLocks/>
          </p:cNvCxnSpPr>
          <p:nvPr/>
        </p:nvCxnSpPr>
        <p:spPr>
          <a:xfrm flipV="1">
            <a:off x="4086974" y="2767961"/>
            <a:ext cx="1676380" cy="5133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7" name="Google Shape;176;p3">
            <a:extLst>
              <a:ext uri="{FF2B5EF4-FFF2-40B4-BE49-F238E27FC236}">
                <a16:creationId xmlns:a16="http://schemas.microsoft.com/office/drawing/2014/main" id="{358585A4-BEB4-FFAA-2F01-221F9674E786}"/>
              </a:ext>
            </a:extLst>
          </p:cNvPr>
          <p:cNvSpPr/>
          <p:nvPr/>
        </p:nvSpPr>
        <p:spPr>
          <a:xfrm>
            <a:off x="3326286" y="3446630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77;p3">
            <a:extLst>
              <a:ext uri="{FF2B5EF4-FFF2-40B4-BE49-F238E27FC236}">
                <a16:creationId xmlns:a16="http://schemas.microsoft.com/office/drawing/2014/main" id="{1897D2F2-05EA-BC3F-6893-5263744FDD52}"/>
              </a:ext>
            </a:extLst>
          </p:cNvPr>
          <p:cNvSpPr txBox="1"/>
          <p:nvPr/>
        </p:nvSpPr>
        <p:spPr>
          <a:xfrm>
            <a:off x="3346590" y="3519509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" name="Google Shape;178;p3">
            <a:extLst>
              <a:ext uri="{FF2B5EF4-FFF2-40B4-BE49-F238E27FC236}">
                <a16:creationId xmlns:a16="http://schemas.microsoft.com/office/drawing/2014/main" id="{A8810C80-0346-1815-31D1-885960B4E2AC}"/>
              </a:ext>
            </a:extLst>
          </p:cNvPr>
          <p:cNvCxnSpPr>
            <a:cxnSpLocks/>
          </p:cNvCxnSpPr>
          <p:nvPr/>
        </p:nvCxnSpPr>
        <p:spPr>
          <a:xfrm>
            <a:off x="4066670" y="3858063"/>
            <a:ext cx="16966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0" name="Google Shape;179;p3">
            <a:extLst>
              <a:ext uri="{FF2B5EF4-FFF2-40B4-BE49-F238E27FC236}">
                <a16:creationId xmlns:a16="http://schemas.microsoft.com/office/drawing/2014/main" id="{1BF41133-3989-5938-72CA-C83F2E7BE4C1}"/>
              </a:ext>
            </a:extLst>
          </p:cNvPr>
          <p:cNvSpPr/>
          <p:nvPr/>
        </p:nvSpPr>
        <p:spPr>
          <a:xfrm>
            <a:off x="3325762" y="449327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80;p3">
            <a:extLst>
              <a:ext uri="{FF2B5EF4-FFF2-40B4-BE49-F238E27FC236}">
                <a16:creationId xmlns:a16="http://schemas.microsoft.com/office/drawing/2014/main" id="{5C053386-00BB-B121-50F6-A3C1542014D3}"/>
              </a:ext>
            </a:extLst>
          </p:cNvPr>
          <p:cNvSpPr txBox="1"/>
          <p:nvPr/>
        </p:nvSpPr>
        <p:spPr>
          <a:xfrm>
            <a:off x="3346066" y="4566150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181;p3">
            <a:extLst>
              <a:ext uri="{FF2B5EF4-FFF2-40B4-BE49-F238E27FC236}">
                <a16:creationId xmlns:a16="http://schemas.microsoft.com/office/drawing/2014/main" id="{2E66EEED-8CE2-ABE0-47D0-99E6DDF53B7E}"/>
              </a:ext>
            </a:extLst>
          </p:cNvPr>
          <p:cNvCxnSpPr>
            <a:cxnSpLocks/>
          </p:cNvCxnSpPr>
          <p:nvPr/>
        </p:nvCxnSpPr>
        <p:spPr>
          <a:xfrm>
            <a:off x="4066146" y="4904704"/>
            <a:ext cx="169720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3" name="Google Shape;173;p3">
            <a:extLst>
              <a:ext uri="{FF2B5EF4-FFF2-40B4-BE49-F238E27FC236}">
                <a16:creationId xmlns:a16="http://schemas.microsoft.com/office/drawing/2014/main" id="{8AF22710-DBF5-3910-2A4E-3D444B1C5DA2}"/>
              </a:ext>
            </a:extLst>
          </p:cNvPr>
          <p:cNvSpPr/>
          <p:nvPr/>
        </p:nvSpPr>
        <p:spPr>
          <a:xfrm>
            <a:off x="6174194" y="23616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74;p3">
            <a:extLst>
              <a:ext uri="{FF2B5EF4-FFF2-40B4-BE49-F238E27FC236}">
                <a16:creationId xmlns:a16="http://schemas.microsoft.com/office/drawing/2014/main" id="{86375DD6-F702-3370-93CA-675DD80FEEED}"/>
              </a:ext>
            </a:extLst>
          </p:cNvPr>
          <p:cNvSpPr txBox="1"/>
          <p:nvPr/>
        </p:nvSpPr>
        <p:spPr>
          <a:xfrm>
            <a:off x="6194498" y="2434540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175;p3">
            <a:extLst>
              <a:ext uri="{FF2B5EF4-FFF2-40B4-BE49-F238E27FC236}">
                <a16:creationId xmlns:a16="http://schemas.microsoft.com/office/drawing/2014/main" id="{04237621-A458-92A3-1B67-CEA4809B672B}"/>
              </a:ext>
            </a:extLst>
          </p:cNvPr>
          <p:cNvCxnSpPr>
            <a:cxnSpLocks/>
          </p:cNvCxnSpPr>
          <p:nvPr/>
        </p:nvCxnSpPr>
        <p:spPr>
          <a:xfrm flipV="1">
            <a:off x="6914578" y="2767961"/>
            <a:ext cx="1676380" cy="5133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6" name="Google Shape;176;p3">
            <a:extLst>
              <a:ext uri="{FF2B5EF4-FFF2-40B4-BE49-F238E27FC236}">
                <a16:creationId xmlns:a16="http://schemas.microsoft.com/office/drawing/2014/main" id="{C2683E80-E7F3-A489-28D0-57B184BBC742}"/>
              </a:ext>
            </a:extLst>
          </p:cNvPr>
          <p:cNvSpPr/>
          <p:nvPr/>
        </p:nvSpPr>
        <p:spPr>
          <a:xfrm>
            <a:off x="6153890" y="3446630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77;p3">
            <a:extLst>
              <a:ext uri="{FF2B5EF4-FFF2-40B4-BE49-F238E27FC236}">
                <a16:creationId xmlns:a16="http://schemas.microsoft.com/office/drawing/2014/main" id="{230FE413-0004-05BD-9924-0DAF19A330A5}"/>
              </a:ext>
            </a:extLst>
          </p:cNvPr>
          <p:cNvSpPr txBox="1"/>
          <p:nvPr/>
        </p:nvSpPr>
        <p:spPr>
          <a:xfrm>
            <a:off x="6174194" y="3519509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" name="Google Shape;178;p3">
            <a:extLst>
              <a:ext uri="{FF2B5EF4-FFF2-40B4-BE49-F238E27FC236}">
                <a16:creationId xmlns:a16="http://schemas.microsoft.com/office/drawing/2014/main" id="{85A00D3F-BD9A-4617-FAA6-20C1459CEAED}"/>
              </a:ext>
            </a:extLst>
          </p:cNvPr>
          <p:cNvCxnSpPr>
            <a:cxnSpLocks/>
          </p:cNvCxnSpPr>
          <p:nvPr/>
        </p:nvCxnSpPr>
        <p:spPr>
          <a:xfrm>
            <a:off x="6894274" y="3858063"/>
            <a:ext cx="16966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9" name="Google Shape;179;p3">
            <a:extLst>
              <a:ext uri="{FF2B5EF4-FFF2-40B4-BE49-F238E27FC236}">
                <a16:creationId xmlns:a16="http://schemas.microsoft.com/office/drawing/2014/main" id="{D20E41D6-1B35-E207-E293-23EF6B171A74}"/>
              </a:ext>
            </a:extLst>
          </p:cNvPr>
          <p:cNvSpPr/>
          <p:nvPr/>
        </p:nvSpPr>
        <p:spPr>
          <a:xfrm>
            <a:off x="6153366" y="449327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80;p3">
            <a:extLst>
              <a:ext uri="{FF2B5EF4-FFF2-40B4-BE49-F238E27FC236}">
                <a16:creationId xmlns:a16="http://schemas.microsoft.com/office/drawing/2014/main" id="{C61E9D04-D0A4-4201-AB5E-9C8FA62B6E3F}"/>
              </a:ext>
            </a:extLst>
          </p:cNvPr>
          <p:cNvSpPr txBox="1"/>
          <p:nvPr/>
        </p:nvSpPr>
        <p:spPr>
          <a:xfrm>
            <a:off x="6173670" y="4566150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" name="Google Shape;181;p3">
            <a:extLst>
              <a:ext uri="{FF2B5EF4-FFF2-40B4-BE49-F238E27FC236}">
                <a16:creationId xmlns:a16="http://schemas.microsoft.com/office/drawing/2014/main" id="{D97C08E7-310A-8C7B-2F1C-96F1CC721173}"/>
              </a:ext>
            </a:extLst>
          </p:cNvPr>
          <p:cNvCxnSpPr>
            <a:cxnSpLocks/>
          </p:cNvCxnSpPr>
          <p:nvPr/>
        </p:nvCxnSpPr>
        <p:spPr>
          <a:xfrm>
            <a:off x="6893750" y="4904704"/>
            <a:ext cx="169720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75E45FD-7E89-A898-85D9-AE3FD4FD1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6866" y="2102406"/>
            <a:ext cx="1961908" cy="66426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3C9741D-98F9-85AF-A85F-9DB48C16B7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5890" y="3104656"/>
            <a:ext cx="1273307" cy="73311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9B2D907-800F-0D22-F6C6-2D8CAAC1B5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6866" y="4146804"/>
            <a:ext cx="1858691" cy="69293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19C122C-AE4B-F31A-81C1-773E687518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330" y="4005951"/>
            <a:ext cx="1398175" cy="86523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3F8812E-05C3-46F7-E103-4B0FD91DFB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8330" y="3080071"/>
            <a:ext cx="1696684" cy="73311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357AC8C-1C3D-5781-05AF-24B71FD097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91493" y="1887478"/>
            <a:ext cx="1441332" cy="8469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03  КЛЮЧЕВАЯ 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539552" y="2863967"/>
            <a:ext cx="550663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Подтверждение (глубинное интервью)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87;p4">
            <a:extLst>
              <a:ext uri="{FF2B5EF4-FFF2-40B4-BE49-F238E27FC236}">
                <a16:creationId xmlns:a16="http://schemas.microsoft.com/office/drawing/2014/main" id="{37FA4C4B-48F3-4D82-D9C8-1450F1C5EDA1}"/>
              </a:ext>
            </a:extLst>
          </p:cNvPr>
          <p:cNvSpPr txBox="1"/>
          <p:nvPr/>
        </p:nvSpPr>
        <p:spPr>
          <a:xfrm>
            <a:off x="539552" y="906767"/>
            <a:ext cx="669674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Для </a:t>
            </a:r>
            <a:r>
              <a:rPr lang="ru-RU" sz="1600" b="1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</a:t>
            </a:r>
            <a:r>
              <a:rPr lang="ru-RU" sz="1600" b="1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елевой аудитории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90;p4">
            <a:extLst>
              <a:ext uri="{FF2B5EF4-FFF2-40B4-BE49-F238E27FC236}">
                <a16:creationId xmlns:a16="http://schemas.microsoft.com/office/drawing/2014/main" id="{607CB0EE-2D48-F0AF-13A2-96A087CEAAE6}"/>
              </a:ext>
            </a:extLst>
          </p:cNvPr>
          <p:cNvSpPr/>
          <p:nvPr/>
        </p:nvSpPr>
        <p:spPr>
          <a:xfrm>
            <a:off x="591678" y="1319819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F221C95-9428-83D5-0E56-65048CF969FB}"/>
              </a:ext>
            </a:extLst>
          </p:cNvPr>
          <p:cNvSpPr txBox="1"/>
          <p:nvPr/>
        </p:nvSpPr>
        <p:spPr>
          <a:xfrm>
            <a:off x="768096" y="1458120"/>
            <a:ext cx="52051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Неселективность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Зависимость от параметров сети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Ограниченная локализация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Отсутствие адаптивности</a:t>
            </a:r>
          </a:p>
        </p:txBody>
      </p:sp>
      <p:cxnSp>
        <p:nvCxnSpPr>
          <p:cNvPr id="5" name="Google Shape;193;p4">
            <a:extLst>
              <a:ext uri="{FF2B5EF4-FFF2-40B4-BE49-F238E27FC236}">
                <a16:creationId xmlns:a16="http://schemas.microsoft.com/office/drawing/2014/main" id="{DD235C54-9825-5EDD-4946-F896AB4CED59}"/>
              </a:ext>
            </a:extLst>
          </p:cNvPr>
          <p:cNvCxnSpPr>
            <a:cxnSpLocks/>
          </p:cNvCxnSpPr>
          <p:nvPr/>
        </p:nvCxnSpPr>
        <p:spPr>
          <a:xfrm>
            <a:off x="555688" y="4130232"/>
            <a:ext cx="79411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6" name="TextBox 2">
            <a:extLst>
              <a:ext uri="{FF2B5EF4-FFF2-40B4-BE49-F238E27FC236}">
                <a16:creationId xmlns:a16="http://schemas.microsoft.com/office/drawing/2014/main" id="{F9215AB7-9121-72A4-B229-8FD6DEB1559C}"/>
              </a:ext>
            </a:extLst>
          </p:cNvPr>
          <p:cNvSpPr txBox="1"/>
          <p:nvPr/>
        </p:nvSpPr>
        <p:spPr>
          <a:xfrm>
            <a:off x="505968" y="3239981"/>
            <a:ext cx="8132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dirty="0"/>
              <a:t>Результатам общения с представителями индустриального партнёра выявлены случаи длительного поиска поврежденного присоединения до 4 часов в рамках предприятия. При этом такие аварии происходят по несколько раз каждый год.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39A4D1-0665-5853-270D-74F094758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872" y="4231410"/>
            <a:ext cx="3712876" cy="23383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7CD334-6AC4-5A7D-CEEC-00339A7AA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053" y="4226029"/>
            <a:ext cx="3517803" cy="23477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04    ПРЕДЛАГАЕМОЕ РЕШЕНИЕ И ОСНОВНОЙ ФУНКЦИОНАЛ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1979712" y="2867269"/>
            <a:ext cx="4852888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1979711" y="4451448"/>
            <a:ext cx="4852889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91820" y="3361499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289842" y="3505515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Свойства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5"/>
          <p:cNvSpPr/>
          <p:nvPr/>
        </p:nvSpPr>
        <p:spPr>
          <a:xfrm>
            <a:off x="107504" y="4791540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5"/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Функционал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00;p5">
            <a:extLst>
              <a:ext uri="{FF2B5EF4-FFF2-40B4-BE49-F238E27FC236}">
                <a16:creationId xmlns:a16="http://schemas.microsoft.com/office/drawing/2014/main" id="{6E108A84-BE0F-5489-6AE9-E7BEEEE33333}"/>
              </a:ext>
            </a:extLst>
          </p:cNvPr>
          <p:cNvSpPr/>
          <p:nvPr/>
        </p:nvSpPr>
        <p:spPr>
          <a:xfrm>
            <a:off x="1979712" y="1204987"/>
            <a:ext cx="4852888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03;p5">
            <a:extLst>
              <a:ext uri="{FF2B5EF4-FFF2-40B4-BE49-F238E27FC236}">
                <a16:creationId xmlns:a16="http://schemas.microsoft.com/office/drawing/2014/main" id="{BB623707-4B9B-CE3B-0A2A-C2A40867A746}"/>
              </a:ext>
            </a:extLst>
          </p:cNvPr>
          <p:cNvSpPr/>
          <p:nvPr/>
        </p:nvSpPr>
        <p:spPr>
          <a:xfrm>
            <a:off x="107504" y="1550697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4;p5">
            <a:extLst>
              <a:ext uri="{FF2B5EF4-FFF2-40B4-BE49-F238E27FC236}">
                <a16:creationId xmlns:a16="http://schemas.microsoft.com/office/drawing/2014/main" id="{3AEA8443-227F-8536-EB5E-E92E4EA18E72}"/>
              </a:ext>
            </a:extLst>
          </p:cNvPr>
          <p:cNvSpPr txBox="1"/>
          <p:nvPr/>
        </p:nvSpPr>
        <p:spPr>
          <a:xfrm>
            <a:off x="369532" y="1552438"/>
            <a:ext cx="186476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Базовый продукт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374BA40-26FB-6E6D-0B84-E433F70D569D}"/>
              </a:ext>
            </a:extLst>
          </p:cNvPr>
          <p:cNvSpPr txBox="1"/>
          <p:nvPr/>
        </p:nvSpPr>
        <p:spPr>
          <a:xfrm>
            <a:off x="2434636" y="1425468"/>
            <a:ext cx="43979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/>
              <a:t>Базовый продукт - компактное устройство регистрации частичных разрядов, способное фиксировать рост характеристик и выявлять аварии.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09C2F3-2576-B734-FA3B-3978DECBC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132" y="1204987"/>
            <a:ext cx="1364315" cy="135382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9FC8C0C3-9476-5459-0A3E-586A15010665}"/>
              </a:ext>
            </a:extLst>
          </p:cNvPr>
          <p:cNvSpPr txBox="1"/>
          <p:nvPr/>
        </p:nvSpPr>
        <p:spPr>
          <a:xfrm>
            <a:off x="2450321" y="4540436"/>
            <a:ext cx="438227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/>
              <a:t>1. Непрерывный мониторинг токов и напряжений нулевой последовательности</a:t>
            </a:r>
          </a:p>
          <a:p>
            <a:r>
              <a:rPr lang="ru-RU" dirty="0"/>
              <a:t>2. Автоматическое выявление ОЗЗ с указанием времени и амплитуды</a:t>
            </a:r>
          </a:p>
          <a:p>
            <a:r>
              <a:rPr lang="ru-RU" dirty="0"/>
              <a:t>3. Локализация места повреждения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663D0C-8F4B-7B5F-DB3D-ABB5624DFF8D}"/>
              </a:ext>
            </a:extLst>
          </p:cNvPr>
          <p:cNvSpPr txBox="1"/>
          <p:nvPr/>
        </p:nvSpPr>
        <p:spPr>
          <a:xfrm>
            <a:off x="2450320" y="3057387"/>
            <a:ext cx="4382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Устройство осуществляет анализ параметров частичных разрядов в кабелях, что позволяет своевременно выявлять признаки аварийных ситуаций и предотвращать их развитие.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6817DB-2447-FF70-5B6D-E4917FAF9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132" y="2830449"/>
            <a:ext cx="1449384" cy="13538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BDFD3B4-E5DC-3F04-738F-529D3AEC0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8604" y="4451448"/>
            <a:ext cx="1264843" cy="126484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868BD37-AB93-1EB3-5024-5A2C0CCF1B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216" y="4451448"/>
            <a:ext cx="1448300" cy="1448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05    ЦЕННОСТНОЕ ПРЕДЛОЖЕНИЕ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00;p5">
            <a:extLst>
              <a:ext uri="{FF2B5EF4-FFF2-40B4-BE49-F238E27FC236}">
                <a16:creationId xmlns:a16="http://schemas.microsoft.com/office/drawing/2014/main" id="{F33BF9AF-97C5-7342-2CC6-EE7A14848EB6}"/>
              </a:ext>
            </a:extLst>
          </p:cNvPr>
          <p:cNvSpPr/>
          <p:nvPr/>
        </p:nvSpPr>
        <p:spPr>
          <a:xfrm>
            <a:off x="518724" y="1217787"/>
            <a:ext cx="7571176" cy="7078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1810C2-A3E0-7281-3448-7E26D6382627}"/>
              </a:ext>
            </a:extLst>
          </p:cNvPr>
          <p:cNvSpPr txBox="1"/>
          <p:nvPr/>
        </p:nvSpPr>
        <p:spPr>
          <a:xfrm>
            <a:off x="518724" y="1282288"/>
            <a:ext cx="78900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Устройство предназначено для моментального обнаружения однофазных замыканий на землю (ОЗЗ), что обеспечивает следующие преимущества: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63D6F0-C4AE-1FA6-CBBD-53095E679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485" y="2445398"/>
            <a:ext cx="6144482" cy="34485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"/>
          <p:cNvSpPr/>
          <p:nvPr/>
        </p:nvSpPr>
        <p:spPr>
          <a:xfrm>
            <a:off x="0" y="188640"/>
            <a:ext cx="7380312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06    КАНАЛЫ КОММУНИКАЦИЙ И ПРОДАЖ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8;p7">
            <a:extLst>
              <a:ext uri="{FF2B5EF4-FFF2-40B4-BE49-F238E27FC236}">
                <a16:creationId xmlns:a16="http://schemas.microsoft.com/office/drawing/2014/main" id="{EF0D95CE-A3F0-F860-B977-ACA30A53812D}"/>
              </a:ext>
            </a:extLst>
          </p:cNvPr>
          <p:cNvSpPr/>
          <p:nvPr/>
        </p:nvSpPr>
        <p:spPr>
          <a:xfrm>
            <a:off x="989630" y="3855683"/>
            <a:ext cx="2951434" cy="249025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Производители КРУ и ячеек (для встраивания решения)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Проектные и инжиниринговые институты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Сервисные компании по РЗА/АСУ ТП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Системные интеграторы в энергетике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0F11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0F11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1200" dirty="0">
              <a:solidFill>
                <a:srgbClr val="0F11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229;p7">
            <a:extLst>
              <a:ext uri="{FF2B5EF4-FFF2-40B4-BE49-F238E27FC236}">
                <a16:creationId xmlns:a16="http://schemas.microsoft.com/office/drawing/2014/main" id="{98DFF370-8937-F8F8-AC42-C0EA1FD5175B}"/>
              </a:ext>
            </a:extLst>
          </p:cNvPr>
          <p:cNvSpPr/>
          <p:nvPr/>
        </p:nvSpPr>
        <p:spPr>
          <a:xfrm>
            <a:off x="989630" y="5895648"/>
            <a:ext cx="2951434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30;p7">
            <a:extLst>
              <a:ext uri="{FF2B5EF4-FFF2-40B4-BE49-F238E27FC236}">
                <a16:creationId xmlns:a16="http://schemas.microsoft.com/office/drawing/2014/main" id="{F430267E-77F8-59C7-170C-1A4181A0680E}"/>
              </a:ext>
            </a:extLst>
          </p:cNvPr>
          <p:cNvSpPr/>
          <p:nvPr/>
        </p:nvSpPr>
        <p:spPr>
          <a:xfrm>
            <a:off x="4678680" y="3855683"/>
            <a:ext cx="2951434" cy="266065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отраслевых выставках («Электрические сети», «Металл-Экспо»)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 семинары и вебинары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Публикации в профильных СМИ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 рассылки и презентации для ЦА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Демонстрация работающих пилотных проектов</a:t>
            </a:r>
            <a:endParaRPr lang="ru-RU" sz="12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200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2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Google Shape;231;p7">
            <a:extLst>
              <a:ext uri="{FF2B5EF4-FFF2-40B4-BE49-F238E27FC236}">
                <a16:creationId xmlns:a16="http://schemas.microsoft.com/office/drawing/2014/main" id="{EB84ECF0-05A0-FE92-44C6-C47D697D40D2}"/>
              </a:ext>
            </a:extLst>
          </p:cNvPr>
          <p:cNvSpPr/>
          <p:nvPr/>
        </p:nvSpPr>
        <p:spPr>
          <a:xfrm>
            <a:off x="4678680" y="5895648"/>
            <a:ext cx="2951434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36;p7">
            <a:extLst>
              <a:ext uri="{FF2B5EF4-FFF2-40B4-BE49-F238E27FC236}">
                <a16:creationId xmlns:a16="http://schemas.microsoft.com/office/drawing/2014/main" id="{484E5260-EA0E-3BC1-37D4-D2E511F945CA}"/>
              </a:ext>
            </a:extLst>
          </p:cNvPr>
          <p:cNvSpPr/>
          <p:nvPr/>
        </p:nvSpPr>
        <p:spPr>
          <a:xfrm>
            <a:off x="989630" y="1000818"/>
            <a:ext cx="2951434" cy="259909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 продажи через технические презентации и КП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корпоративных тендерах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Пилотные проекты и тестовые испытания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Целевой маркетинг на главных энергетиков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Google Shape;237;p7">
            <a:extLst>
              <a:ext uri="{FF2B5EF4-FFF2-40B4-BE49-F238E27FC236}">
                <a16:creationId xmlns:a16="http://schemas.microsoft.com/office/drawing/2014/main" id="{50931B38-3DC7-D522-81C2-4C2FCA3091B5}"/>
              </a:ext>
            </a:extLst>
          </p:cNvPr>
          <p:cNvSpPr/>
          <p:nvPr/>
        </p:nvSpPr>
        <p:spPr>
          <a:xfrm>
            <a:off x="989630" y="3154679"/>
            <a:ext cx="2951434" cy="445235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38;p7">
            <a:extLst>
              <a:ext uri="{FF2B5EF4-FFF2-40B4-BE49-F238E27FC236}">
                <a16:creationId xmlns:a16="http://schemas.microsoft.com/office/drawing/2014/main" id="{9DFD94F8-A3C9-A420-726C-37C71FA45C4C}"/>
              </a:ext>
            </a:extLst>
          </p:cNvPr>
          <p:cNvSpPr txBox="1"/>
          <p:nvPr/>
        </p:nvSpPr>
        <p:spPr>
          <a:xfrm>
            <a:off x="1498546" y="3200424"/>
            <a:ext cx="18647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B2B </a:t>
            </a:r>
            <a:endParaRPr sz="1600" b="0" i="0" u="none" strike="noStrike" cap="none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" name="Google Shape;241;p7">
            <a:extLst>
              <a:ext uri="{FF2B5EF4-FFF2-40B4-BE49-F238E27FC236}">
                <a16:creationId xmlns:a16="http://schemas.microsoft.com/office/drawing/2014/main" id="{21D3D6B8-0F1C-CF40-15D3-C35EDCFAD969}"/>
              </a:ext>
            </a:extLst>
          </p:cNvPr>
          <p:cNvSpPr txBox="1"/>
          <p:nvPr/>
        </p:nvSpPr>
        <p:spPr>
          <a:xfrm>
            <a:off x="1417370" y="5836660"/>
            <a:ext cx="19802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Партнеры в продажах и коммуникации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42;p7">
            <a:extLst>
              <a:ext uri="{FF2B5EF4-FFF2-40B4-BE49-F238E27FC236}">
                <a16:creationId xmlns:a16="http://schemas.microsoft.com/office/drawing/2014/main" id="{D7655C2E-24B4-B95F-7024-4FB601FEB653}"/>
              </a:ext>
            </a:extLst>
          </p:cNvPr>
          <p:cNvSpPr txBox="1"/>
          <p:nvPr/>
        </p:nvSpPr>
        <p:spPr>
          <a:xfrm>
            <a:off x="5164287" y="5975159"/>
            <a:ext cx="19802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Как информируем о продукте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36;p7">
            <a:extLst>
              <a:ext uri="{FF2B5EF4-FFF2-40B4-BE49-F238E27FC236}">
                <a16:creationId xmlns:a16="http://schemas.microsoft.com/office/drawing/2014/main" id="{B59B2AE2-E70F-9EDD-EF09-CDBA08B8E5D9}"/>
              </a:ext>
            </a:extLst>
          </p:cNvPr>
          <p:cNvSpPr/>
          <p:nvPr/>
        </p:nvSpPr>
        <p:spPr>
          <a:xfrm>
            <a:off x="4678680" y="1000818"/>
            <a:ext cx="2951434" cy="259909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аукционах по ФЗ-44 и ФЗ-223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Поставки в рамках госпрограмм модернизации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с госкомпаниями</a:t>
            </a: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Документации</a:t>
            </a: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Google Shape;237;p7">
            <a:extLst>
              <a:ext uri="{FF2B5EF4-FFF2-40B4-BE49-F238E27FC236}">
                <a16:creationId xmlns:a16="http://schemas.microsoft.com/office/drawing/2014/main" id="{DEB6ADE4-F184-6839-4EAB-A2678AFDC524}"/>
              </a:ext>
            </a:extLst>
          </p:cNvPr>
          <p:cNvSpPr/>
          <p:nvPr/>
        </p:nvSpPr>
        <p:spPr>
          <a:xfrm>
            <a:off x="4678680" y="3161843"/>
            <a:ext cx="2951434" cy="445235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38;p7">
            <a:extLst>
              <a:ext uri="{FF2B5EF4-FFF2-40B4-BE49-F238E27FC236}">
                <a16:creationId xmlns:a16="http://schemas.microsoft.com/office/drawing/2014/main" id="{F9A3A738-71CD-E74C-2FEA-6BF258E93BD8}"/>
              </a:ext>
            </a:extLst>
          </p:cNvPr>
          <p:cNvSpPr txBox="1"/>
          <p:nvPr/>
        </p:nvSpPr>
        <p:spPr>
          <a:xfrm>
            <a:off x="5222015" y="3208019"/>
            <a:ext cx="18647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7;p8">
            <a:extLst>
              <a:ext uri="{FF2B5EF4-FFF2-40B4-BE49-F238E27FC236}">
                <a16:creationId xmlns:a16="http://schemas.microsoft.com/office/drawing/2014/main" id="{BC44EF62-A1F5-85D7-16C4-76A7150B30AD}"/>
              </a:ext>
            </a:extLst>
          </p:cNvPr>
          <p:cNvGrpSpPr/>
          <p:nvPr/>
        </p:nvGrpSpPr>
        <p:grpSpPr>
          <a:xfrm>
            <a:off x="1024050" y="1704538"/>
            <a:ext cx="2981713" cy="2814763"/>
            <a:chOff x="1974850" y="3027325"/>
            <a:chExt cx="6248400" cy="6361150"/>
          </a:xfrm>
        </p:grpSpPr>
        <p:sp>
          <p:nvSpPr>
            <p:cNvPr id="3" name="Google Shape;248;p8">
              <a:extLst>
                <a:ext uri="{FF2B5EF4-FFF2-40B4-BE49-F238E27FC236}">
                  <a16:creationId xmlns:a16="http://schemas.microsoft.com/office/drawing/2014/main" id="{4759C0A6-E67C-C641-B043-87D328A18497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 baseline="-25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249;p8">
              <a:extLst>
                <a:ext uri="{FF2B5EF4-FFF2-40B4-BE49-F238E27FC236}">
                  <a16:creationId xmlns:a16="http://schemas.microsoft.com/office/drawing/2014/main" id="{ECBCDE78-B3DB-978C-FFEC-D49EF89DE364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 baseline="-25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50;p8">
              <a:extLst>
                <a:ext uri="{FF2B5EF4-FFF2-40B4-BE49-F238E27FC236}">
                  <a16:creationId xmlns:a16="http://schemas.microsoft.com/office/drawing/2014/main" id="{9221D99E-D764-2E5B-5EE0-8D28539D619F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 baseline="-25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251;p8">
              <a:extLst>
                <a:ext uri="{FF2B5EF4-FFF2-40B4-BE49-F238E27FC236}">
                  <a16:creationId xmlns:a16="http://schemas.microsoft.com/office/drawing/2014/main" id="{0207AEF7-D571-97B7-1E85-0ED7D74F272A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 baseline="-25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" name="Google Shape;252;p8">
            <a:extLst>
              <a:ext uri="{FF2B5EF4-FFF2-40B4-BE49-F238E27FC236}">
                <a16:creationId xmlns:a16="http://schemas.microsoft.com/office/drawing/2014/main" id="{5DD094CB-665F-1356-8AE0-367ABE816225}"/>
              </a:ext>
            </a:extLst>
          </p:cNvPr>
          <p:cNvGrpSpPr/>
          <p:nvPr/>
        </p:nvGrpSpPr>
        <p:grpSpPr>
          <a:xfrm>
            <a:off x="748435" y="1478055"/>
            <a:ext cx="945160" cy="3248615"/>
            <a:chOff x="1658384" y="3226727"/>
            <a:chExt cx="1766381" cy="6044067"/>
          </a:xfrm>
        </p:grpSpPr>
        <p:sp>
          <p:nvSpPr>
            <p:cNvPr id="8" name="Google Shape;253;p8">
              <a:extLst>
                <a:ext uri="{FF2B5EF4-FFF2-40B4-BE49-F238E27FC236}">
                  <a16:creationId xmlns:a16="http://schemas.microsoft.com/office/drawing/2014/main" id="{CB1B208A-46EA-7FF9-A9ED-ECE563DABAD8}"/>
                </a:ext>
              </a:extLst>
            </p:cNvPr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en-US" sz="818" dirty="0">
                  <a:latin typeface="Montserrat Medium"/>
                  <a:ea typeface="Montserrat Medium"/>
                  <a:cs typeface="Montserrat Medium"/>
                  <a:sym typeface="Montserrat Medium"/>
                </a:rPr>
                <a:t>P</a:t>
              </a:r>
              <a:r>
                <a:rPr lang="ru-RU" sz="818" b="0" i="0" u="none" strike="noStrike" cap="none" dirty="0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AM</a:t>
              </a:r>
              <a:endParaRPr sz="818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9" name="Google Shape;254;p8">
              <a:extLst>
                <a:ext uri="{FF2B5EF4-FFF2-40B4-BE49-F238E27FC236}">
                  <a16:creationId xmlns:a16="http://schemas.microsoft.com/office/drawing/2014/main" id="{F27533A9-B553-E7A8-9B61-01BCC04474EA}"/>
                </a:ext>
              </a:extLst>
            </p:cNvPr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818" b="0" i="0" u="none" strike="noStrike" cap="none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TAM</a:t>
              </a:r>
              <a:endParaRPr sz="818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0" name="Google Shape;255;p8">
              <a:extLst>
                <a:ext uri="{FF2B5EF4-FFF2-40B4-BE49-F238E27FC236}">
                  <a16:creationId xmlns:a16="http://schemas.microsoft.com/office/drawing/2014/main" id="{05537233-22C6-FDC1-79DE-029848B0BCA4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818" b="0" i="0" u="none" strike="noStrike" cap="none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SAM</a:t>
              </a:r>
              <a:endParaRPr sz="818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1" name="Google Shape;256;p8">
              <a:extLst>
                <a:ext uri="{FF2B5EF4-FFF2-40B4-BE49-F238E27FC236}">
                  <a16:creationId xmlns:a16="http://schemas.microsoft.com/office/drawing/2014/main" id="{89796CF7-2F0A-B1A2-55D3-856FCE7340E4}"/>
                </a:ext>
              </a:extLst>
            </p:cNvPr>
            <p:cNvSpPr/>
            <p:nvPr/>
          </p:nvSpPr>
          <p:spPr>
            <a:xfrm>
              <a:off x="1672164" y="7746794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818" b="0" i="0" u="none" strike="noStrike" cap="none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SOM</a:t>
              </a:r>
              <a:endParaRPr sz="818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2" name="Google Shape;257;p8">
            <a:extLst>
              <a:ext uri="{FF2B5EF4-FFF2-40B4-BE49-F238E27FC236}">
                <a16:creationId xmlns:a16="http://schemas.microsoft.com/office/drawing/2014/main" id="{3A1845D1-5DAA-F0B7-7272-7D4769482386}"/>
              </a:ext>
            </a:extLst>
          </p:cNvPr>
          <p:cNvSpPr txBox="1"/>
          <p:nvPr/>
        </p:nvSpPr>
        <p:spPr>
          <a:xfrm>
            <a:off x="1871533" y="1872293"/>
            <a:ext cx="1220351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100" dirty="0"/>
              <a:t>46</a:t>
            </a:r>
            <a:r>
              <a:rPr lang="ru-RU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млн. руб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58;p8">
            <a:extLst>
              <a:ext uri="{FF2B5EF4-FFF2-40B4-BE49-F238E27FC236}">
                <a16:creationId xmlns:a16="http://schemas.microsoft.com/office/drawing/2014/main" id="{AEE67451-FE41-ED60-7D3F-A99864ABC61D}"/>
              </a:ext>
            </a:extLst>
          </p:cNvPr>
          <p:cNvSpPr txBox="1"/>
          <p:nvPr/>
        </p:nvSpPr>
        <p:spPr>
          <a:xfrm>
            <a:off x="1775224" y="3818331"/>
            <a:ext cx="1443001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100" dirty="0"/>
              <a:t>3,9 млн.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pуб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61;p8">
            <a:extLst>
              <a:ext uri="{FF2B5EF4-FFF2-40B4-BE49-F238E27FC236}">
                <a16:creationId xmlns:a16="http://schemas.microsoft.com/office/drawing/2014/main" id="{8D13847B-C0B4-96AC-BCC8-C88AE7108FF5}"/>
              </a:ext>
            </a:extLst>
          </p:cNvPr>
          <p:cNvSpPr/>
          <p:nvPr/>
        </p:nvSpPr>
        <p:spPr>
          <a:xfrm>
            <a:off x="0" y="686816"/>
            <a:ext cx="4005763" cy="428218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3"/>
              <a:buFont typeface="Arial"/>
              <a:buNone/>
            </a:pPr>
            <a:r>
              <a:rPr lang="ru-RU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07 ОЦЕНКА</a:t>
            </a:r>
            <a:r>
              <a:rPr lang="en-US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ru-RU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РЫНКА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62;p8">
            <a:extLst>
              <a:ext uri="{FF2B5EF4-FFF2-40B4-BE49-F238E27FC236}">
                <a16:creationId xmlns:a16="http://schemas.microsoft.com/office/drawing/2014/main" id="{0B46548F-C1A7-F5DF-45D5-F8E9F4B43633}"/>
              </a:ext>
            </a:extLst>
          </p:cNvPr>
          <p:cNvSpPr/>
          <p:nvPr/>
        </p:nvSpPr>
        <p:spPr>
          <a:xfrm>
            <a:off x="5222874" y="1770504"/>
            <a:ext cx="2389713" cy="275503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dirty="0">
                <a:latin typeface="Montserrat Medium"/>
              </a:rPr>
              <a:t>Конкуренты: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dirty="0">
                <a:latin typeface="Montserrat Medium"/>
              </a:rPr>
              <a:t>1. </a:t>
            </a:r>
            <a:r>
              <a:rPr lang="ru-RU" dirty="0" err="1">
                <a:latin typeface="Montserrat Medium"/>
              </a:rPr>
              <a:t>Геум</a:t>
            </a:r>
            <a:r>
              <a:rPr lang="ru-RU" dirty="0">
                <a:latin typeface="Montserrat Medium"/>
              </a:rPr>
              <a:t>-К</a:t>
            </a:r>
            <a:br>
              <a:rPr lang="ru-RU" dirty="0">
                <a:latin typeface="Montserrat Medium"/>
              </a:rPr>
            </a:br>
            <a:r>
              <a:rPr lang="ru-RU" dirty="0">
                <a:latin typeface="Montserrat Medium"/>
              </a:rPr>
              <a:t>2. МКЗЗП-К</a:t>
            </a:r>
          </a:p>
          <a:p>
            <a:pPr marL="228600" lvl="0" indent="-228600" algn="ctr">
              <a:buSzPts val="910"/>
              <a:buAutoNum type="arabicPeriod"/>
            </a:pPr>
            <a:endParaRPr lang="ru-RU" sz="1100" dirty="0">
              <a:latin typeface="Montserrat Medium"/>
            </a:endParaRPr>
          </a:p>
          <a:p>
            <a:pPr marL="228600" lvl="0" indent="-228600" algn="ctr">
              <a:buSzPts val="910"/>
              <a:buAutoNum type="arabicPeriod"/>
            </a:pPr>
            <a:endParaRPr lang="ru-RU" sz="1100" dirty="0">
              <a:latin typeface="Montserrat Medium"/>
            </a:endParaRPr>
          </a:p>
          <a:p>
            <a:pPr marL="228600" lvl="0" indent="-228600" algn="ctr">
              <a:buSzPts val="910"/>
              <a:buAutoNum type="arabicPeriod"/>
            </a:pPr>
            <a:endParaRPr lang="ru-RU" sz="1100" dirty="0">
              <a:latin typeface="Montserrat Medium"/>
            </a:endParaRPr>
          </a:p>
          <a:p>
            <a:pPr marL="228600" lvl="0" indent="-228600" algn="ctr">
              <a:buSzPts val="910"/>
              <a:buAutoNum type="arabicPeriod"/>
            </a:pPr>
            <a:endParaRPr sz="1100" dirty="0">
              <a:latin typeface="Montserrat Medium"/>
            </a:endParaRPr>
          </a:p>
        </p:txBody>
      </p:sp>
      <p:sp>
        <p:nvSpPr>
          <p:cNvPr id="16" name="Google Shape;263;p8">
            <a:extLst>
              <a:ext uri="{FF2B5EF4-FFF2-40B4-BE49-F238E27FC236}">
                <a16:creationId xmlns:a16="http://schemas.microsoft.com/office/drawing/2014/main" id="{64E2533A-35EF-D48F-2A78-1FA75751EDD8}"/>
              </a:ext>
            </a:extLst>
          </p:cNvPr>
          <p:cNvSpPr/>
          <p:nvPr/>
        </p:nvSpPr>
        <p:spPr>
          <a:xfrm>
            <a:off x="5222874" y="3695776"/>
            <a:ext cx="2389713" cy="829765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endParaRPr sz="91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64;p8">
            <a:extLst>
              <a:ext uri="{FF2B5EF4-FFF2-40B4-BE49-F238E27FC236}">
                <a16:creationId xmlns:a16="http://schemas.microsoft.com/office/drawing/2014/main" id="{A8D2A125-4701-62A9-CE50-880C47F77AD5}"/>
              </a:ext>
            </a:extLst>
          </p:cNvPr>
          <p:cNvSpPr txBox="1"/>
          <p:nvPr/>
        </p:nvSpPr>
        <p:spPr>
          <a:xfrm>
            <a:off x="5466684" y="3818331"/>
            <a:ext cx="1902092" cy="54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"/>
              <a:buFont typeface="Arial"/>
              <a:buNone/>
            </a:pPr>
            <a:r>
              <a:rPr lang="ru-RU" sz="1455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Анализ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"/>
              <a:buFont typeface="Arial"/>
              <a:buNone/>
            </a:pPr>
            <a:r>
              <a:rPr lang="ru-RU" sz="1455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рынка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F5B3C3-A372-089C-1F48-3FA9E8239889}"/>
              </a:ext>
            </a:extLst>
          </p:cNvPr>
          <p:cNvSpPr txBox="1"/>
          <p:nvPr/>
        </p:nvSpPr>
        <p:spPr>
          <a:xfrm>
            <a:off x="614484" y="4966224"/>
            <a:ext cx="38008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Montserrat Medium"/>
              </a:rPr>
              <a:t>Емкость рынка электроизмерительных приборов в Омске</a:t>
            </a:r>
          </a:p>
        </p:txBody>
      </p:sp>
      <p:sp>
        <p:nvSpPr>
          <p:cNvPr id="19" name="Google Shape;258;p8">
            <a:extLst>
              <a:ext uri="{FF2B5EF4-FFF2-40B4-BE49-F238E27FC236}">
                <a16:creationId xmlns:a16="http://schemas.microsoft.com/office/drawing/2014/main" id="{89726382-EA8D-7CF5-5F09-862F1F91A25A}"/>
              </a:ext>
            </a:extLst>
          </p:cNvPr>
          <p:cNvSpPr txBox="1"/>
          <p:nvPr/>
        </p:nvSpPr>
        <p:spPr>
          <a:xfrm>
            <a:off x="1701643" y="2995335"/>
            <a:ext cx="156013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100" dirty="0"/>
              <a:t>39 млн.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pуб</a:t>
            </a:r>
            <a:endParaRPr lang="ru-RU"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58;p8">
            <a:extLst>
              <a:ext uri="{FF2B5EF4-FFF2-40B4-BE49-F238E27FC236}">
                <a16:creationId xmlns:a16="http://schemas.microsoft.com/office/drawing/2014/main" id="{2BF9E0FB-09B0-149D-6954-6A5CE86DE3F0}"/>
              </a:ext>
            </a:extLst>
          </p:cNvPr>
          <p:cNvSpPr txBox="1"/>
          <p:nvPr/>
        </p:nvSpPr>
        <p:spPr>
          <a:xfrm>
            <a:off x="1716658" y="2480904"/>
            <a:ext cx="156013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100" dirty="0"/>
              <a:t>46 млн.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pуб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"/>
          <p:cNvSpPr/>
          <p:nvPr/>
        </p:nvSpPr>
        <p:spPr>
          <a:xfrm>
            <a:off x="528200" y="4964827"/>
            <a:ext cx="1887000" cy="5124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590371" y="4980998"/>
            <a:ext cx="1824762" cy="51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Окупаемость и потенциальный доход от проекта (1-3 года)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9"/>
          <p:cNvSpPr/>
          <p:nvPr/>
        </p:nvSpPr>
        <p:spPr>
          <a:xfrm>
            <a:off x="-1" y="1126543"/>
            <a:ext cx="7812361" cy="428259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3"/>
              <a:buFont typeface="Arial"/>
              <a:buNone/>
            </a:pPr>
            <a:r>
              <a:rPr lang="ru-RU" sz="218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08 ФИНАНСОВЫЕ ПОКАЗАТЕЛИ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528195" y="2178152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590371" y="2267295"/>
            <a:ext cx="2131214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Стоимость продукта/ решения: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4" name="Google Shape;274;p9"/>
          <p:cNvCxnSpPr/>
          <p:nvPr/>
        </p:nvCxnSpPr>
        <p:spPr>
          <a:xfrm>
            <a:off x="2488097" y="2538420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75" name="Google Shape;275;p9"/>
          <p:cNvSpPr/>
          <p:nvPr/>
        </p:nvSpPr>
        <p:spPr>
          <a:xfrm>
            <a:off x="528195" y="2740864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9"/>
          <p:cNvSpPr txBox="1"/>
          <p:nvPr/>
        </p:nvSpPr>
        <p:spPr>
          <a:xfrm>
            <a:off x="590371" y="2830006"/>
            <a:ext cx="2131214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Выручка за 1-3 года: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528195" y="330394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"/>
          <p:cNvSpPr txBox="1"/>
          <p:nvPr/>
        </p:nvSpPr>
        <p:spPr>
          <a:xfrm>
            <a:off x="590371" y="3320117"/>
            <a:ext cx="1722611" cy="37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Структура затрат из бизнес-модели: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528195" y="386490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590371" y="3954042"/>
            <a:ext cx="2131214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Постоянные: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"/>
          <p:cNvSpPr/>
          <p:nvPr/>
        </p:nvSpPr>
        <p:spPr>
          <a:xfrm>
            <a:off x="528195" y="4414901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9"/>
          <p:cNvSpPr txBox="1"/>
          <p:nvPr/>
        </p:nvSpPr>
        <p:spPr>
          <a:xfrm>
            <a:off x="590371" y="4504043"/>
            <a:ext cx="2131214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Переменные: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9"/>
          <p:cNvCxnSpPr/>
          <p:nvPr/>
        </p:nvCxnSpPr>
        <p:spPr>
          <a:xfrm>
            <a:off x="2488097" y="3078754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4" name="Google Shape;284;p9"/>
          <p:cNvCxnSpPr/>
          <p:nvPr/>
        </p:nvCxnSpPr>
        <p:spPr>
          <a:xfrm>
            <a:off x="2506338" y="3634699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5" name="Google Shape;285;p9"/>
          <p:cNvCxnSpPr/>
          <p:nvPr/>
        </p:nvCxnSpPr>
        <p:spPr>
          <a:xfrm>
            <a:off x="2506338" y="4204600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6" name="Google Shape;286;p9"/>
          <p:cNvCxnSpPr/>
          <p:nvPr/>
        </p:nvCxnSpPr>
        <p:spPr>
          <a:xfrm>
            <a:off x="2524580" y="4739293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7" name="Google Shape;287;p9"/>
          <p:cNvCxnSpPr/>
          <p:nvPr/>
        </p:nvCxnSpPr>
        <p:spPr>
          <a:xfrm>
            <a:off x="2524544" y="5409557"/>
            <a:ext cx="5939400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064E003-9E07-8666-B22B-1DA1899AE2A3}"/>
              </a:ext>
            </a:extLst>
          </p:cNvPr>
          <p:cNvSpPr txBox="1"/>
          <p:nvPr/>
        </p:nvSpPr>
        <p:spPr>
          <a:xfrm>
            <a:off x="2524544" y="2238474"/>
            <a:ext cx="6012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22 155 рублей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298CBE-D2EC-ED6A-0A48-0E4A302E6F51}"/>
              </a:ext>
            </a:extLst>
          </p:cNvPr>
          <p:cNvSpPr txBox="1"/>
          <p:nvPr/>
        </p:nvSpPr>
        <p:spPr>
          <a:xfrm>
            <a:off x="2524543" y="2766051"/>
            <a:ext cx="6012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29 244 600 рублей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E33526-CD39-9DBD-56B1-E44963F08A24}"/>
              </a:ext>
            </a:extLst>
          </p:cNvPr>
          <p:cNvSpPr txBox="1"/>
          <p:nvPr/>
        </p:nvSpPr>
        <p:spPr>
          <a:xfrm>
            <a:off x="2524542" y="3321995"/>
            <a:ext cx="6012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2 889 600 рублей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6166A0-31EE-4768-48D1-0A5D77B48A57}"/>
              </a:ext>
            </a:extLst>
          </p:cNvPr>
          <p:cNvSpPr txBox="1"/>
          <p:nvPr/>
        </p:nvSpPr>
        <p:spPr>
          <a:xfrm>
            <a:off x="2524541" y="3891144"/>
            <a:ext cx="6012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1 092 000 рублей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61754C-1103-5066-36A4-0B914C1617AC}"/>
              </a:ext>
            </a:extLst>
          </p:cNvPr>
          <p:cNvSpPr txBox="1"/>
          <p:nvPr/>
        </p:nvSpPr>
        <p:spPr>
          <a:xfrm>
            <a:off x="2524541" y="4419205"/>
            <a:ext cx="6012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1 797 600 рублей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575D9-BA88-5F01-DDC8-6289470F118D}"/>
              </a:ext>
            </a:extLst>
          </p:cNvPr>
          <p:cNvSpPr txBox="1"/>
          <p:nvPr/>
        </p:nvSpPr>
        <p:spPr>
          <a:xfrm>
            <a:off x="2488097" y="5101780"/>
            <a:ext cx="6012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17 232 048 рублей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/>
          <p:nvPr/>
        </p:nvSpPr>
        <p:spPr>
          <a:xfrm>
            <a:off x="395101" y="3965000"/>
            <a:ext cx="720000" cy="4722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0"/>
          <p:cNvSpPr txBox="1"/>
          <p:nvPr/>
        </p:nvSpPr>
        <p:spPr>
          <a:xfrm>
            <a:off x="395024" y="4037875"/>
            <a:ext cx="72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0"/>
          <p:cNvSpPr/>
          <p:nvPr/>
        </p:nvSpPr>
        <p:spPr>
          <a:xfrm>
            <a:off x="395526" y="3284125"/>
            <a:ext cx="720000" cy="4722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 txBox="1"/>
          <p:nvPr/>
        </p:nvSpPr>
        <p:spPr>
          <a:xfrm>
            <a:off x="395550" y="3357000"/>
            <a:ext cx="72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0" y="188640"/>
            <a:ext cx="7236296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09    ПЛАН РАЗВИТИЯ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395536" y="2564904"/>
            <a:ext cx="740384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0"/>
          <p:cNvSpPr txBox="1"/>
          <p:nvPr/>
        </p:nvSpPr>
        <p:spPr>
          <a:xfrm>
            <a:off x="323528" y="2624934"/>
            <a:ext cx="884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9" name="Google Shape;299;p10"/>
          <p:cNvCxnSpPr/>
          <p:nvPr/>
        </p:nvCxnSpPr>
        <p:spPr>
          <a:xfrm>
            <a:off x="1279936" y="297633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00" name="Google Shape;300;p10"/>
          <p:cNvCxnSpPr/>
          <p:nvPr/>
        </p:nvCxnSpPr>
        <p:spPr>
          <a:xfrm>
            <a:off x="1259632" y="369554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01" name="Google Shape;301;p10"/>
          <p:cNvCxnSpPr/>
          <p:nvPr/>
        </p:nvCxnSpPr>
        <p:spPr>
          <a:xfrm>
            <a:off x="1259108" y="437642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A7EDF0D-8E7D-BD1C-7CD3-BB37A5B1A212}"/>
              </a:ext>
            </a:extLst>
          </p:cNvPr>
          <p:cNvSpPr txBox="1"/>
          <p:nvPr/>
        </p:nvSpPr>
        <p:spPr>
          <a:xfrm>
            <a:off x="1224003" y="4068650"/>
            <a:ext cx="68501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и расширение сфер влияния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2273BD-9896-1702-C2E9-7E0F304BB4BA}"/>
              </a:ext>
            </a:extLst>
          </p:cNvPr>
          <p:cNvSpPr txBox="1"/>
          <p:nvPr/>
        </p:nvSpPr>
        <p:spPr>
          <a:xfrm>
            <a:off x="1224003" y="3366336"/>
            <a:ext cx="6012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Масштабирование и коммерциализация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41191-CAFB-1AE6-052A-5BC429A569EA}"/>
              </a:ext>
            </a:extLst>
          </p:cNvPr>
          <p:cNvSpPr txBox="1"/>
          <p:nvPr/>
        </p:nvSpPr>
        <p:spPr>
          <a:xfrm>
            <a:off x="1224003" y="2657843"/>
            <a:ext cx="6012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пилотная реализация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"/>
          <p:cNvSpPr/>
          <p:nvPr/>
        </p:nvSpPr>
        <p:spPr>
          <a:xfrm>
            <a:off x="0" y="188640"/>
            <a:ext cx="5796136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    КОМАНДА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07;p11">
            <a:extLst>
              <a:ext uri="{FF2B5EF4-FFF2-40B4-BE49-F238E27FC236}">
                <a16:creationId xmlns:a16="http://schemas.microsoft.com/office/drawing/2014/main" id="{C65D1AF9-5A6F-503E-9E57-D7EE490FD195}"/>
              </a:ext>
            </a:extLst>
          </p:cNvPr>
          <p:cNvSpPr/>
          <p:nvPr/>
        </p:nvSpPr>
        <p:spPr>
          <a:xfrm>
            <a:off x="1115616" y="1643746"/>
            <a:ext cx="3240360" cy="504056"/>
          </a:xfrm>
          <a:prstGeom prst="rect">
            <a:avLst/>
          </a:prstGeom>
          <a:solidFill>
            <a:srgbClr val="A3FF2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Необходимые роли в проекте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08;p11">
            <a:extLst>
              <a:ext uri="{FF2B5EF4-FFF2-40B4-BE49-F238E27FC236}">
                <a16:creationId xmlns:a16="http://schemas.microsoft.com/office/drawing/2014/main" id="{55FEA2C5-533D-33DA-12C4-3D8AF015DE88}"/>
              </a:ext>
            </a:extLst>
          </p:cNvPr>
          <p:cNvSpPr/>
          <p:nvPr/>
        </p:nvSpPr>
        <p:spPr>
          <a:xfrm>
            <a:off x="4355976" y="1643746"/>
            <a:ext cx="3240360" cy="504056"/>
          </a:xfrm>
          <a:prstGeom prst="rect">
            <a:avLst/>
          </a:prstGeom>
          <a:solidFill>
            <a:srgbClr val="A3FF2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Обоснование, краткое описание функций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11;p11">
            <a:extLst>
              <a:ext uri="{FF2B5EF4-FFF2-40B4-BE49-F238E27FC236}">
                <a16:creationId xmlns:a16="http://schemas.microsoft.com/office/drawing/2014/main" id="{6B31A035-EE1C-8130-7689-0731CD8738A0}"/>
              </a:ext>
            </a:extLst>
          </p:cNvPr>
          <p:cNvSpPr/>
          <p:nvPr/>
        </p:nvSpPr>
        <p:spPr>
          <a:xfrm>
            <a:off x="1115616" y="2149212"/>
            <a:ext cx="3240360" cy="977823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312;p11">
            <a:extLst>
              <a:ext uri="{FF2B5EF4-FFF2-40B4-BE49-F238E27FC236}">
                <a16:creationId xmlns:a16="http://schemas.microsoft.com/office/drawing/2014/main" id="{6FA8C254-68B6-FD94-7816-92109841E0D6}"/>
              </a:ext>
            </a:extLst>
          </p:cNvPr>
          <p:cNvSpPr/>
          <p:nvPr/>
        </p:nvSpPr>
        <p:spPr>
          <a:xfrm>
            <a:off x="4355976" y="2149213"/>
            <a:ext cx="3240360" cy="977824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319;p11">
            <a:extLst>
              <a:ext uri="{FF2B5EF4-FFF2-40B4-BE49-F238E27FC236}">
                <a16:creationId xmlns:a16="http://schemas.microsoft.com/office/drawing/2014/main" id="{52CB24B7-452A-A6FF-3E51-1B0D5CEDB3C2}"/>
              </a:ext>
            </a:extLst>
          </p:cNvPr>
          <p:cNvSpPr/>
          <p:nvPr/>
        </p:nvSpPr>
        <p:spPr>
          <a:xfrm>
            <a:off x="1115616" y="3122772"/>
            <a:ext cx="3240360" cy="1044688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320;p11">
            <a:extLst>
              <a:ext uri="{FF2B5EF4-FFF2-40B4-BE49-F238E27FC236}">
                <a16:creationId xmlns:a16="http://schemas.microsoft.com/office/drawing/2014/main" id="{176F6CC4-5456-C4E7-DE79-1933A1FB908A}"/>
              </a:ext>
            </a:extLst>
          </p:cNvPr>
          <p:cNvSpPr/>
          <p:nvPr/>
        </p:nvSpPr>
        <p:spPr>
          <a:xfrm>
            <a:off x="4355976" y="3122771"/>
            <a:ext cx="3240360" cy="1044689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4585B0-829D-2CBB-0426-9BDB9802C644}"/>
              </a:ext>
            </a:extLst>
          </p:cNvPr>
          <p:cNvSpPr txBox="1"/>
          <p:nvPr/>
        </p:nvSpPr>
        <p:spPr>
          <a:xfrm>
            <a:off x="1140720" y="2205687"/>
            <a:ext cx="29577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Инженер-электрик/специалист по электронике, кабельным линиям и авариям ОЗЗ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5363DB-0581-BDDD-6B04-87F73AD3BFE0}"/>
              </a:ext>
            </a:extLst>
          </p:cNvPr>
          <p:cNvSpPr txBox="1"/>
          <p:nvPr/>
        </p:nvSpPr>
        <p:spPr>
          <a:xfrm>
            <a:off x="4355976" y="2140852"/>
            <a:ext cx="32403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Разработка схем и подбор компонентов для измерения, обработки и анализа сигналов частичных разрядов в кабелях.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A20886-4556-48CD-8B70-E87483C43888}"/>
              </a:ext>
            </a:extLst>
          </p:cNvPr>
          <p:cNvSpPr txBox="1"/>
          <p:nvPr/>
        </p:nvSpPr>
        <p:spPr>
          <a:xfrm>
            <a:off x="1140720" y="3146466"/>
            <a:ext cx="3240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Финансовый аналитик / специалист по бюджету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A8F115-18E6-80BD-7268-79277992E450}"/>
              </a:ext>
            </a:extLst>
          </p:cNvPr>
          <p:cNvSpPr txBox="1"/>
          <p:nvPr/>
        </p:nvSpPr>
        <p:spPr>
          <a:xfrm>
            <a:off x="4355976" y="3141979"/>
            <a:ext cx="32152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Расчет стоимости проекта, составление бюджета, анализ финансовых аспектов и окупаемости.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DB17C33-4D6B-1679-4C62-E9B72FD40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16" y="4503678"/>
            <a:ext cx="1285006" cy="132983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89B422C-FFAC-6313-CE34-3B625082F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622" y="4503678"/>
            <a:ext cx="1431016" cy="132983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FBDA87D-6B06-948A-D3F7-83765E95C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768" y="4503678"/>
            <a:ext cx="1385826" cy="132983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3820441-A48F-9A19-DEE6-0EE514083E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638" y="4503678"/>
            <a:ext cx="1370130" cy="132983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F8423AF-F983-16AD-C1AA-18606FC13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594" y="4503677"/>
            <a:ext cx="1315978" cy="13298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498542"/>
            <a:ext cx="2089273" cy="77021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2"/>
          <p:cNvSpPr txBox="1"/>
          <p:nvPr/>
        </p:nvSpPr>
        <p:spPr>
          <a:xfrm>
            <a:off x="1907704" y="1887215"/>
            <a:ext cx="544091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Контакты команды:</a:t>
            </a: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«</a:t>
            </a:r>
            <a:r>
              <a:rPr lang="en-US" sz="24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@PoH4uK</a:t>
            </a:r>
            <a:r>
              <a:rPr lang="ru-RU" sz="24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r>
              <a:rPr lang="en-US" sz="24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@DariaMax500</a:t>
            </a:r>
            <a:r>
              <a:rPr lang="ru-RU" sz="24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»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2"/>
          <p:cNvSpPr txBox="1"/>
          <p:nvPr/>
        </p:nvSpPr>
        <p:spPr>
          <a:xfrm>
            <a:off x="2699792" y="4437112"/>
            <a:ext cx="38379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Спасибо за внимание!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739954-7CA3-31ED-B390-872480ECD0B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6470962" y="2327100"/>
            <a:ext cx="387038" cy="3864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515</Words>
  <Application>Microsoft Office PowerPoint</Application>
  <PresentationFormat>Экран (4:3)</PresentationFormat>
  <Paragraphs>114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Montserrat Medium</vt:lpstr>
      <vt:lpstr>Times New Roman</vt:lpstr>
      <vt:lpstr>Montserrat</vt:lpstr>
      <vt:lpstr>Calibri</vt:lpstr>
      <vt:lpstr>Arial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Мария И. Веревкина</dc:creator>
  <cp:lastModifiedBy>Сергей Петров</cp:lastModifiedBy>
  <cp:revision>14</cp:revision>
  <dcterms:created xsi:type="dcterms:W3CDTF">2024-06-06T03:31:29Z</dcterms:created>
  <dcterms:modified xsi:type="dcterms:W3CDTF">2025-12-10T18:47:12Z</dcterms:modified>
</cp:coreProperties>
</file>