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71" r:id="rId12"/>
    <p:sldId id="270" r:id="rId13"/>
  </p:sldIdLst>
  <p:sldSz cx="12192000" cy="6858000"/>
  <p:notesSz cx="12192000" cy="6858000"/>
  <p:embeddedFontLst>
    <p:embeddedFont>
      <p:font typeface="Arial Black" panose="020B0A04020102020204" pitchFamily="34" charset="0"/>
      <p:bold r:id="rId15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CAF9ED-07DC-4A11-8D7F-57B35C25682E}">
  <a:tblStyle styleId="{9DCAF9ED-07DC-4A11-8D7F-57B35C25682E}" styleName="Medium Style 1 - Accent 2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accent2"/>
              </a:solidFill>
            </a:ln>
          </a:left>
          <a:right>
            <a:ln w="12700">
              <a:solidFill>
                <a:schemeClr val="accent2"/>
              </a:solidFill>
            </a:ln>
          </a:right>
          <a:top>
            <a:ln w="12700">
              <a:solidFill>
                <a:schemeClr val="accent2"/>
              </a:solidFill>
            </a:ln>
          </a:top>
          <a:bottom>
            <a:ln w="12700">
              <a:solidFill>
                <a:schemeClr val="accent2"/>
              </a:solidFill>
            </a:ln>
          </a:bottom>
          <a:insideH>
            <a:ln w="12700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38100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accent2"/>
              </a:solidFill>
            </a:ln>
          </a:bottom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82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215C88-A65C-4BE7-A7D8-2D690B71B322}" type="doc">
      <dgm:prSet loTypeId="urn:microsoft.com/office/officeart/2005/8/layout/venn2" loCatId="relationship" qsTypeId="urn:microsoft.com/office/officeart/2005/8/quickstyle/simple1" qsCatId="simple" csTypeId="urn:microsoft.com/office/officeart/2005/8/colors/accent1_4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050C5258-6A0D-4168-BE9C-EA503863505C}">
      <dgm:prSet phldrT="[Текст]" phldr="0"/>
      <dgm:spPr bwMode="auto"/>
      <dgm:t>
        <a:bodyPr/>
        <a:lstStyle/>
        <a:p>
          <a:pPr>
            <a:defRPr/>
          </a:pPr>
          <a:r>
            <a:rPr lang="en-US"/>
            <a:t>RAM</a:t>
          </a:r>
          <a:endParaRPr lang="ru-RU"/>
        </a:p>
      </dgm:t>
    </dgm:pt>
    <dgm:pt modelId="{96184B3E-14D7-43E1-9559-E93079DA4AD7}" type="parTrans" cxnId="{291A25FD-691C-4EBA-A046-A4C7F4A2EF4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030AA23-00EF-4AC7-BFF5-816943681D2D}" type="sibTrans" cxnId="{291A25FD-691C-4EBA-A046-A4C7F4A2EF4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D41D535-5EEC-494C-9252-122B1BE17121}">
      <dgm:prSet phldrT="[Текст]" phldr="0"/>
      <dgm:spPr bwMode="auto"/>
      <dgm:t>
        <a:bodyPr/>
        <a:lstStyle/>
        <a:p>
          <a:pPr>
            <a:defRPr/>
          </a:pPr>
          <a:r>
            <a:rPr lang="en-US"/>
            <a:t>SAM</a:t>
          </a:r>
          <a:endParaRPr lang="ru-RU"/>
        </a:p>
      </dgm:t>
    </dgm:pt>
    <dgm:pt modelId="{32C96CFD-0784-4980-8C98-A408E5EB150D}" type="parTrans" cxnId="{2946CD2A-F95F-4400-9875-F6B981F1B59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656B1AE-FBEF-4F06-B55B-88A67E6776F5}" type="sibTrans" cxnId="{2946CD2A-F95F-4400-9875-F6B981F1B59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51559A8-32EE-4FF4-82CC-6D780F9D4955}">
      <dgm:prSet phldrT="[Текст]" phldr="0"/>
      <dgm:spPr bwMode="auto"/>
      <dgm:t>
        <a:bodyPr/>
        <a:lstStyle/>
        <a:p>
          <a:pPr>
            <a:defRPr/>
          </a:pPr>
          <a:r>
            <a:rPr lang="en-US"/>
            <a:t>SOM</a:t>
          </a:r>
          <a:endParaRPr lang="ru-RU"/>
        </a:p>
      </dgm:t>
    </dgm:pt>
    <dgm:pt modelId="{D87715F5-02F7-444C-B7DC-12D533EBEDDD}" type="parTrans" cxnId="{23F2A51B-A55E-4123-8DEB-AFA2EB32946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C73A036-9B36-40CD-985F-FF8A3C0E828F}" type="sibTrans" cxnId="{23F2A51B-A55E-4123-8DEB-AFA2EB32946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931D8E9-4766-42E3-AAC6-4DFACD2FCC9D}">
      <dgm:prSet phldrT="[Текст]" phldr="0"/>
      <dgm:spPr bwMode="auto"/>
      <dgm:t>
        <a:bodyPr/>
        <a:lstStyle/>
        <a:p>
          <a:pPr>
            <a:defRPr/>
          </a:pPr>
          <a:r>
            <a:rPr lang="en-US"/>
            <a:t>TAM</a:t>
          </a:r>
          <a:endParaRPr lang="ru-RU"/>
        </a:p>
      </dgm:t>
    </dgm:pt>
    <dgm:pt modelId="{E3F3A88B-C0E4-4D9F-ADF6-2965FB94E4FC}" type="parTrans" cxnId="{A2323680-5358-4FB4-9F6B-DB35E765A87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E7086FE-B009-48FC-86B8-B60CE3F42D60}" type="sibTrans" cxnId="{A2323680-5358-4FB4-9F6B-DB35E765A87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E2A28FF-C029-4FDD-B8B1-B07BFD8C928A}" type="pres">
      <dgm:prSet presAssocID="{9C215C88-A65C-4BE7-A7D8-2D690B71B322}" presName="Name0" presStyleCnt="0">
        <dgm:presLayoutVars>
          <dgm:chMax val="7"/>
          <dgm:resizeHandles val="exact"/>
        </dgm:presLayoutVars>
      </dgm:prSet>
      <dgm:spPr bwMode="auto"/>
    </dgm:pt>
    <dgm:pt modelId="{DDB7C761-DC98-449D-B2B5-2F57982CB754}" type="pres">
      <dgm:prSet presAssocID="{9C215C88-A65C-4BE7-A7D8-2D690B71B322}" presName="comp1" presStyleCnt="0"/>
      <dgm:spPr bwMode="auto"/>
    </dgm:pt>
    <dgm:pt modelId="{DC24E6AD-B6D1-4A77-9DB5-3E1386ECCB6A}" type="pres">
      <dgm:prSet presAssocID="{9C215C88-A65C-4BE7-A7D8-2D690B71B322}" presName="circle1" presStyleLbl="node1" presStyleIdx="0" presStyleCnt="4"/>
      <dgm:spPr bwMode="auto"/>
    </dgm:pt>
    <dgm:pt modelId="{EE8FBAF8-4A44-4513-8D88-938890F991DC}" type="pres">
      <dgm:prSet presAssocID="{9C215C88-A65C-4BE7-A7D8-2D690B71B322}" presName="c1text" presStyleLbl="node1" presStyleIdx="0" presStyleCnt="4">
        <dgm:presLayoutVars>
          <dgm:bulletEnabled val="1"/>
        </dgm:presLayoutVars>
      </dgm:prSet>
      <dgm:spPr bwMode="auto"/>
    </dgm:pt>
    <dgm:pt modelId="{E4F8608A-B163-4E36-89BA-21C04AEA89F4}" type="pres">
      <dgm:prSet presAssocID="{9C215C88-A65C-4BE7-A7D8-2D690B71B322}" presName="comp2" presStyleCnt="0"/>
      <dgm:spPr bwMode="auto"/>
    </dgm:pt>
    <dgm:pt modelId="{62FB5387-9D25-4099-8F64-34D7F79CFD20}" type="pres">
      <dgm:prSet presAssocID="{9C215C88-A65C-4BE7-A7D8-2D690B71B322}" presName="circle2" presStyleLbl="node1" presStyleIdx="1" presStyleCnt="4"/>
      <dgm:spPr bwMode="auto"/>
    </dgm:pt>
    <dgm:pt modelId="{8F5E7ACA-EBCB-48BF-B80E-B072701530EE}" type="pres">
      <dgm:prSet presAssocID="{9C215C88-A65C-4BE7-A7D8-2D690B71B322}" presName="c2text" presStyleLbl="node1" presStyleIdx="1" presStyleCnt="4">
        <dgm:presLayoutVars>
          <dgm:bulletEnabled val="1"/>
        </dgm:presLayoutVars>
      </dgm:prSet>
      <dgm:spPr bwMode="auto"/>
    </dgm:pt>
    <dgm:pt modelId="{594EB964-BB0A-4A3A-B755-3D35D3960D8B}" type="pres">
      <dgm:prSet presAssocID="{9C215C88-A65C-4BE7-A7D8-2D690B71B322}" presName="comp3" presStyleCnt="0"/>
      <dgm:spPr bwMode="auto"/>
    </dgm:pt>
    <dgm:pt modelId="{D5C4B4B4-C519-47B6-81E8-5D9CD8CB48E3}" type="pres">
      <dgm:prSet presAssocID="{9C215C88-A65C-4BE7-A7D8-2D690B71B322}" presName="circle3" presStyleLbl="node1" presStyleIdx="2" presStyleCnt="4"/>
      <dgm:spPr bwMode="auto"/>
    </dgm:pt>
    <dgm:pt modelId="{6F2D91ED-7A5E-47C2-984F-9510B41690A1}" type="pres">
      <dgm:prSet presAssocID="{9C215C88-A65C-4BE7-A7D8-2D690B71B322}" presName="c3text" presStyleLbl="node1" presStyleIdx="2" presStyleCnt="4">
        <dgm:presLayoutVars>
          <dgm:bulletEnabled val="1"/>
        </dgm:presLayoutVars>
      </dgm:prSet>
      <dgm:spPr bwMode="auto"/>
    </dgm:pt>
    <dgm:pt modelId="{09798D4C-5AC7-410A-A728-ED6146170AD2}" type="pres">
      <dgm:prSet presAssocID="{9C215C88-A65C-4BE7-A7D8-2D690B71B322}" presName="comp4" presStyleCnt="0"/>
      <dgm:spPr bwMode="auto"/>
    </dgm:pt>
    <dgm:pt modelId="{9C42B9BB-36D9-4099-9BFE-DE0B1DCFC3AA}" type="pres">
      <dgm:prSet presAssocID="{9C215C88-A65C-4BE7-A7D8-2D690B71B322}" presName="circle4" presStyleLbl="node1" presStyleIdx="3" presStyleCnt="4"/>
      <dgm:spPr bwMode="auto"/>
    </dgm:pt>
    <dgm:pt modelId="{641629DB-66F3-4661-B39A-9E41F8300430}" type="pres">
      <dgm:prSet presAssocID="{9C215C88-A65C-4BE7-A7D8-2D690B71B322}" presName="c4text" presStyleLbl="node1" presStyleIdx="3" presStyleCnt="4">
        <dgm:presLayoutVars>
          <dgm:bulletEnabled val="1"/>
        </dgm:presLayoutVars>
      </dgm:prSet>
      <dgm:spPr bwMode="auto"/>
    </dgm:pt>
  </dgm:ptLst>
  <dgm:cxnLst>
    <dgm:cxn modelId="{23F2A51B-A55E-4123-8DEB-AFA2EB32946A}" srcId="{9C215C88-A65C-4BE7-A7D8-2D690B71B322}" destId="{D51559A8-32EE-4FF4-82CC-6D780F9D4955}" srcOrd="3" destOrd="0" parTransId="{D87715F5-02F7-444C-B7DC-12D533EBEDDD}" sibTransId="{1C73A036-9B36-40CD-985F-FF8A3C0E828F}"/>
    <dgm:cxn modelId="{BA956921-ED71-4289-BBFE-2FE6AD074F11}" type="presOf" srcId="{D51559A8-32EE-4FF4-82CC-6D780F9D4955}" destId="{641629DB-66F3-4661-B39A-9E41F8300430}" srcOrd="1" destOrd="0" presId="urn:microsoft.com/office/officeart/2005/8/layout/venn2"/>
    <dgm:cxn modelId="{2946CD2A-F95F-4400-9875-F6B981F1B593}" srcId="{9C215C88-A65C-4BE7-A7D8-2D690B71B322}" destId="{CD41D535-5EEC-494C-9252-122B1BE17121}" srcOrd="2" destOrd="0" parTransId="{32C96CFD-0784-4980-8C98-A408E5EB150D}" sibTransId="{6656B1AE-FBEF-4F06-B55B-88A67E6776F5}"/>
    <dgm:cxn modelId="{AA9A5763-67A3-4C25-B03F-9EF7DF0E9A5B}" type="presOf" srcId="{B931D8E9-4766-42E3-AAC6-4DFACD2FCC9D}" destId="{62FB5387-9D25-4099-8F64-34D7F79CFD20}" srcOrd="0" destOrd="0" presId="urn:microsoft.com/office/officeart/2005/8/layout/venn2"/>
    <dgm:cxn modelId="{FEF48E65-4BCC-4E6D-AD37-D6A98AA746F6}" type="presOf" srcId="{B931D8E9-4766-42E3-AAC6-4DFACD2FCC9D}" destId="{8F5E7ACA-EBCB-48BF-B80E-B072701530EE}" srcOrd="1" destOrd="0" presId="urn:microsoft.com/office/officeart/2005/8/layout/venn2"/>
    <dgm:cxn modelId="{ED269D57-BE47-4806-99D3-30A4FCD2F139}" type="presOf" srcId="{050C5258-6A0D-4168-BE9C-EA503863505C}" destId="{EE8FBAF8-4A44-4513-8D88-938890F991DC}" srcOrd="1" destOrd="0" presId="urn:microsoft.com/office/officeart/2005/8/layout/venn2"/>
    <dgm:cxn modelId="{A2323680-5358-4FB4-9F6B-DB35E765A87B}" srcId="{9C215C88-A65C-4BE7-A7D8-2D690B71B322}" destId="{B931D8E9-4766-42E3-AAC6-4DFACD2FCC9D}" srcOrd="1" destOrd="0" parTransId="{E3F3A88B-C0E4-4D9F-ADF6-2965FB94E4FC}" sibTransId="{EE7086FE-B009-48FC-86B8-B60CE3F42D60}"/>
    <dgm:cxn modelId="{F957D58D-606B-446E-8A3A-978AC197B95B}" type="presOf" srcId="{CD41D535-5EEC-494C-9252-122B1BE17121}" destId="{6F2D91ED-7A5E-47C2-984F-9510B41690A1}" srcOrd="1" destOrd="0" presId="urn:microsoft.com/office/officeart/2005/8/layout/venn2"/>
    <dgm:cxn modelId="{A5655899-8E03-4335-B53F-D6409A7CEB5F}" type="presOf" srcId="{CD41D535-5EEC-494C-9252-122B1BE17121}" destId="{D5C4B4B4-C519-47B6-81E8-5D9CD8CB48E3}" srcOrd="0" destOrd="0" presId="urn:microsoft.com/office/officeart/2005/8/layout/venn2"/>
    <dgm:cxn modelId="{C0CB50B7-9318-40D5-AA90-E95BA153EBE6}" type="presOf" srcId="{D51559A8-32EE-4FF4-82CC-6D780F9D4955}" destId="{9C42B9BB-36D9-4099-9BFE-DE0B1DCFC3AA}" srcOrd="0" destOrd="0" presId="urn:microsoft.com/office/officeart/2005/8/layout/venn2"/>
    <dgm:cxn modelId="{DB2E3AD4-34B3-4212-80FF-51A58680DE53}" type="presOf" srcId="{9C215C88-A65C-4BE7-A7D8-2D690B71B322}" destId="{1E2A28FF-C029-4FDD-B8B1-B07BFD8C928A}" srcOrd="0" destOrd="0" presId="urn:microsoft.com/office/officeart/2005/8/layout/venn2"/>
    <dgm:cxn modelId="{BCE368FC-B402-48D3-93E4-6A159244432C}" type="presOf" srcId="{050C5258-6A0D-4168-BE9C-EA503863505C}" destId="{DC24E6AD-B6D1-4A77-9DB5-3E1386ECCB6A}" srcOrd="0" destOrd="0" presId="urn:microsoft.com/office/officeart/2005/8/layout/venn2"/>
    <dgm:cxn modelId="{291A25FD-691C-4EBA-A046-A4C7F4A2EF48}" srcId="{9C215C88-A65C-4BE7-A7D8-2D690B71B322}" destId="{050C5258-6A0D-4168-BE9C-EA503863505C}" srcOrd="0" destOrd="0" parTransId="{96184B3E-14D7-43E1-9559-E93079DA4AD7}" sibTransId="{B030AA23-00EF-4AC7-BFF5-816943681D2D}"/>
    <dgm:cxn modelId="{187F017A-8534-47BE-B7B7-969775F225EF}" type="presParOf" srcId="{1E2A28FF-C029-4FDD-B8B1-B07BFD8C928A}" destId="{DDB7C761-DC98-449D-B2B5-2F57982CB754}" srcOrd="0" destOrd="0" presId="urn:microsoft.com/office/officeart/2005/8/layout/venn2"/>
    <dgm:cxn modelId="{919D75C6-F046-4A71-A7D5-88B0AC28784E}" type="presParOf" srcId="{DDB7C761-DC98-449D-B2B5-2F57982CB754}" destId="{DC24E6AD-B6D1-4A77-9DB5-3E1386ECCB6A}" srcOrd="0" destOrd="0" presId="urn:microsoft.com/office/officeart/2005/8/layout/venn2"/>
    <dgm:cxn modelId="{A099CC58-C798-4CFE-8EC0-05422CC1D561}" type="presParOf" srcId="{DDB7C761-DC98-449D-B2B5-2F57982CB754}" destId="{EE8FBAF8-4A44-4513-8D88-938890F991DC}" srcOrd="1" destOrd="0" presId="urn:microsoft.com/office/officeart/2005/8/layout/venn2"/>
    <dgm:cxn modelId="{1CD1F3BA-F722-4FBA-8AE9-23739D99E132}" type="presParOf" srcId="{1E2A28FF-C029-4FDD-B8B1-B07BFD8C928A}" destId="{E4F8608A-B163-4E36-89BA-21C04AEA89F4}" srcOrd="1" destOrd="0" presId="urn:microsoft.com/office/officeart/2005/8/layout/venn2"/>
    <dgm:cxn modelId="{B543F760-EEBB-40EB-97C2-C3DF1FF1108E}" type="presParOf" srcId="{E4F8608A-B163-4E36-89BA-21C04AEA89F4}" destId="{62FB5387-9D25-4099-8F64-34D7F79CFD20}" srcOrd="0" destOrd="0" presId="urn:microsoft.com/office/officeart/2005/8/layout/venn2"/>
    <dgm:cxn modelId="{3B2497E0-5FAA-4F23-B084-3DB58285515E}" type="presParOf" srcId="{E4F8608A-B163-4E36-89BA-21C04AEA89F4}" destId="{8F5E7ACA-EBCB-48BF-B80E-B072701530EE}" srcOrd="1" destOrd="0" presId="urn:microsoft.com/office/officeart/2005/8/layout/venn2"/>
    <dgm:cxn modelId="{6FACBFCB-7AB7-4E46-9469-EA3B51AF76E0}" type="presParOf" srcId="{1E2A28FF-C029-4FDD-B8B1-B07BFD8C928A}" destId="{594EB964-BB0A-4A3A-B755-3D35D3960D8B}" srcOrd="2" destOrd="0" presId="urn:microsoft.com/office/officeart/2005/8/layout/venn2"/>
    <dgm:cxn modelId="{18A1C3D8-253A-46CA-B1E7-058DFE186B6B}" type="presParOf" srcId="{594EB964-BB0A-4A3A-B755-3D35D3960D8B}" destId="{D5C4B4B4-C519-47B6-81E8-5D9CD8CB48E3}" srcOrd="0" destOrd="0" presId="urn:microsoft.com/office/officeart/2005/8/layout/venn2"/>
    <dgm:cxn modelId="{DFB3EB56-5E9D-401E-A809-E395820DD5BB}" type="presParOf" srcId="{594EB964-BB0A-4A3A-B755-3D35D3960D8B}" destId="{6F2D91ED-7A5E-47C2-984F-9510B41690A1}" srcOrd="1" destOrd="0" presId="urn:microsoft.com/office/officeart/2005/8/layout/venn2"/>
    <dgm:cxn modelId="{597936EE-77C9-49E8-826E-5747994954AD}" type="presParOf" srcId="{1E2A28FF-C029-4FDD-B8B1-B07BFD8C928A}" destId="{09798D4C-5AC7-410A-A728-ED6146170AD2}" srcOrd="3" destOrd="0" presId="urn:microsoft.com/office/officeart/2005/8/layout/venn2"/>
    <dgm:cxn modelId="{2B42D5D2-9324-49FF-9D0C-58BFCBAC0950}" type="presParOf" srcId="{09798D4C-5AC7-410A-A728-ED6146170AD2}" destId="{9C42B9BB-36D9-4099-9BFE-DE0B1DCFC3AA}" srcOrd="0" destOrd="0" presId="urn:microsoft.com/office/officeart/2005/8/layout/venn2"/>
    <dgm:cxn modelId="{8E3FA1DA-1BCC-45CF-8631-5E87B115AAA3}" type="presParOf" srcId="{09798D4C-5AC7-410A-A728-ED6146170AD2}" destId="{641629DB-66F3-4661-B39A-9E41F830043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4E6AD-B6D1-4A77-9DB5-3E1386ECCB6A}">
      <dsp:nvSpPr>
        <dsp:cNvPr id="0" name=""/>
        <dsp:cNvSpPr/>
      </dsp:nvSpPr>
      <dsp:spPr bwMode="auto">
        <a:xfrm>
          <a:off x="950464" y="0"/>
          <a:ext cx="3801858" cy="3801858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en-US" sz="1800" kern="1200"/>
            <a:t>RAM</a:t>
          </a:r>
          <a:endParaRPr lang="ru-RU" sz="1800" kern="1200"/>
        </a:p>
      </dsp:txBody>
      <dsp:txXfrm>
        <a:off x="2319893" y="190092"/>
        <a:ext cx="1062999" cy="570278"/>
      </dsp:txXfrm>
    </dsp:sp>
    <dsp:sp modelId="{62FB5387-9D25-4099-8F64-34D7F79CFD20}">
      <dsp:nvSpPr>
        <dsp:cNvPr id="0" name=""/>
        <dsp:cNvSpPr/>
      </dsp:nvSpPr>
      <dsp:spPr bwMode="auto">
        <a:xfrm>
          <a:off x="1330650" y="760371"/>
          <a:ext cx="3041486" cy="3041486"/>
        </a:xfrm>
        <a:prstGeom prst="ellips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en-US" sz="1800" kern="1200"/>
            <a:t>TAM</a:t>
          </a:r>
          <a:endParaRPr lang="ru-RU" sz="1800" kern="1200"/>
        </a:p>
      </dsp:txBody>
      <dsp:txXfrm>
        <a:off x="2319893" y="942860"/>
        <a:ext cx="1062999" cy="547467"/>
      </dsp:txXfrm>
    </dsp:sp>
    <dsp:sp modelId="{D5C4B4B4-C519-47B6-81E8-5D9CD8CB48E3}">
      <dsp:nvSpPr>
        <dsp:cNvPr id="0" name=""/>
        <dsp:cNvSpPr/>
      </dsp:nvSpPr>
      <dsp:spPr bwMode="auto">
        <a:xfrm>
          <a:off x="1710836" y="1520743"/>
          <a:ext cx="2281114" cy="2281114"/>
        </a:xfrm>
        <a:prstGeom prst="ellipse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en-US" sz="1800" kern="1200"/>
            <a:t>SAM</a:t>
          </a:r>
          <a:endParaRPr lang="ru-RU" sz="1800" kern="1200"/>
        </a:p>
      </dsp:txBody>
      <dsp:txXfrm>
        <a:off x="2319893" y="1691826"/>
        <a:ext cx="1062999" cy="513250"/>
      </dsp:txXfrm>
    </dsp:sp>
    <dsp:sp modelId="{9C42B9BB-36D9-4099-9BFE-DE0B1DCFC3AA}">
      <dsp:nvSpPr>
        <dsp:cNvPr id="0" name=""/>
        <dsp:cNvSpPr/>
      </dsp:nvSpPr>
      <dsp:spPr bwMode="auto">
        <a:xfrm>
          <a:off x="2091021" y="2281114"/>
          <a:ext cx="1520743" cy="1520743"/>
        </a:xfrm>
        <a:prstGeom prst="ellips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en-US" sz="1800" kern="1200"/>
            <a:t>SOM</a:t>
          </a:r>
          <a:endParaRPr lang="ru-RU" sz="1800" kern="1200"/>
        </a:p>
      </dsp:txBody>
      <dsp:txXfrm>
        <a:off x="2313729" y="2661300"/>
        <a:ext cx="1075327" cy="760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345B1-E128-4CD7-BFCD-E16146D3777F}" type="datetimeFigureOut">
              <a:rPr lang="ru-RU" smtClean="0"/>
              <a:t>18.04.2026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A80D9-97A1-4C5E-9704-1CD5836D3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458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Опционально.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A80D9-97A1-4C5E-9704-1CD5836D34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893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Опционально.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A80D9-97A1-4C5E-9704-1CD5836D349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600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Опционально.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A80D9-97A1-4C5E-9704-1CD5836D349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90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итульный слайд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 bwMode="auto"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 bwMode="auto">
          <a:xfrm>
            <a:off x="1524000" y="3602037"/>
            <a:ext cx="9144000" cy="165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раздела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 bwMode="auto">
          <a:xfrm>
            <a:off x="831850" y="4589462"/>
            <a:ext cx="10515600" cy="150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Два объекта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/>
        </p:nvSpPr>
        <p:spPr bwMode="auto">
          <a:xfrm>
            <a:off x="510703" y="1925952"/>
            <a:ext cx="6518934" cy="70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800"/>
              <a:buFont typeface="Arial"/>
              <a:buNone/>
              <a:defRPr/>
            </a:pPr>
            <a:r>
              <a:rPr lang="en-US" sz="48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ЗАГОЛОВОК СЛАЙДА</a:t>
            </a:r>
            <a:endParaRPr/>
          </a:p>
        </p:txBody>
      </p:sp>
      <p:sp>
        <p:nvSpPr>
          <p:cNvPr id="23" name="Google Shape;23;p15"/>
          <p:cNvSpPr txBox="1"/>
          <p:nvPr/>
        </p:nvSpPr>
        <p:spPr bwMode="auto">
          <a:xfrm>
            <a:off x="609152" y="3188385"/>
            <a:ext cx="4782191" cy="198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гласящая примерно следующее: представители современных социальных резервов призваны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к ответу! </a:t>
            </a:r>
            <a:endParaRPr sz="12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В целом, конечно, базовый вектор развития позволяет выполнить важные задания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по разработке системы обучения кадров, соответствующей насущным потребностям </a:t>
            </a:r>
            <a:endParaRPr/>
          </a:p>
        </p:txBody>
      </p:sp>
      <p:sp>
        <p:nvSpPr>
          <p:cNvPr id="24" name="Google Shape;24;p15"/>
          <p:cNvSpPr txBox="1"/>
          <p:nvPr/>
        </p:nvSpPr>
        <p:spPr bwMode="auto">
          <a:xfrm>
            <a:off x="6944993" y="3175193"/>
            <a:ext cx="4345769" cy="115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600"/>
              <a:buFont typeface="Arial"/>
              <a:buChar char="•"/>
              <a:defRPr/>
            </a:pPr>
            <a:r>
              <a:rPr lang="en-US" sz="16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Плюсы</a:t>
            </a: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200"/>
              <a:buFont typeface="Arial"/>
              <a:buNone/>
              <a:defRPr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285750" marR="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600"/>
              <a:buFont typeface="Arial"/>
              <a:buChar char="•"/>
              <a:defRPr/>
            </a:pPr>
            <a:r>
              <a:rPr lang="en-US" sz="16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Минусы</a:t>
            </a: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200"/>
              <a:buFont typeface="Arial"/>
              <a:buNone/>
              <a:defRPr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285750" marR="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600"/>
              <a:buFont typeface="Arial"/>
              <a:buChar char="•"/>
              <a:defRPr/>
            </a:pPr>
            <a:r>
              <a:rPr lang="en-US" sz="16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Сомнительные моменты</a:t>
            </a:r>
            <a:endParaRPr/>
          </a:p>
        </p:txBody>
      </p:sp>
      <p:sp>
        <p:nvSpPr>
          <p:cNvPr id="25" name="Google Shape;25;p15"/>
          <p:cNvSpPr/>
          <p:nvPr/>
        </p:nvSpPr>
        <p:spPr bwMode="auto">
          <a:xfrm>
            <a:off x="9478850" y="-9686"/>
            <a:ext cx="1857633" cy="1326299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grpSp>
        <p:nvGrpSpPr>
          <p:cNvPr id="26" name="Google Shape;26;p15"/>
          <p:cNvGrpSpPr/>
          <p:nvPr/>
        </p:nvGrpSpPr>
        <p:grpSpPr bwMode="auto">
          <a:xfrm>
            <a:off x="9488631" y="6157384"/>
            <a:ext cx="2343182" cy="705156"/>
            <a:chOff x="-2" y="-2"/>
            <a:chExt cx="2343182" cy="705155"/>
          </a:xfrm>
        </p:grpSpPr>
        <p:sp>
          <p:nvSpPr>
            <p:cNvPr id="27" name="Google Shape;27;p15"/>
            <p:cNvSpPr/>
            <p:nvPr/>
          </p:nvSpPr>
          <p:spPr bwMode="auto">
            <a:xfrm>
              <a:off x="-2" y="-2"/>
              <a:ext cx="2343182" cy="705155"/>
            </a:xfrm>
            <a:prstGeom prst="rect">
              <a:avLst/>
            </a:prstGeom>
            <a:solidFill>
              <a:srgbClr val="8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8" name="Google Shape;28;p15"/>
            <p:cNvSpPr txBox="1"/>
            <p:nvPr/>
          </p:nvSpPr>
          <p:spPr bwMode="auto">
            <a:xfrm>
              <a:off x="45719" y="206523"/>
              <a:ext cx="2251741" cy="292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  <a:defRPr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ДОКЛАДА</a:t>
              </a:r>
              <a:endParaRPr/>
            </a:p>
          </p:txBody>
        </p:sp>
      </p:grpSp>
      <p:pic>
        <p:nvPicPr>
          <p:cNvPr id="29" name="Google Shape;29;p15" descr="Рисунок 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15"/>
          <p:cNvGrpSpPr/>
          <p:nvPr/>
        </p:nvGrpSpPr>
        <p:grpSpPr bwMode="auto">
          <a:xfrm>
            <a:off x="616790" y="6235377"/>
            <a:ext cx="669075" cy="625374"/>
            <a:chOff x="-1" y="-2"/>
            <a:chExt cx="669073" cy="625373"/>
          </a:xfrm>
        </p:grpSpPr>
        <p:sp>
          <p:nvSpPr>
            <p:cNvPr id="31" name="Google Shape;31;p15"/>
            <p:cNvSpPr/>
            <p:nvPr/>
          </p:nvSpPr>
          <p:spPr bwMode="auto">
            <a:xfrm>
              <a:off x="-1" y="-2"/>
              <a:ext cx="669073" cy="625373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32" name="Google Shape;32;p15"/>
            <p:cNvSpPr txBox="1"/>
            <p:nvPr/>
          </p:nvSpPr>
          <p:spPr bwMode="auto">
            <a:xfrm>
              <a:off x="45720" y="146138"/>
              <a:ext cx="577629" cy="33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3</a:t>
              </a:r>
              <a:endParaRPr/>
            </a:p>
          </p:txBody>
        </p:sp>
      </p:grpSp>
      <p:grpSp>
        <p:nvGrpSpPr>
          <p:cNvPr id="33" name="Google Shape;33;p15"/>
          <p:cNvGrpSpPr/>
          <p:nvPr/>
        </p:nvGrpSpPr>
        <p:grpSpPr bwMode="auto">
          <a:xfrm>
            <a:off x="629425" y="-2451"/>
            <a:ext cx="2730093" cy="506843"/>
            <a:chOff x="-2" y="-2"/>
            <a:chExt cx="2730092" cy="506841"/>
          </a:xfrm>
        </p:grpSpPr>
        <p:sp>
          <p:nvSpPr>
            <p:cNvPr id="34" name="Google Shape;34;p15"/>
            <p:cNvSpPr/>
            <p:nvPr/>
          </p:nvSpPr>
          <p:spPr bwMode="auto">
            <a:xfrm>
              <a:off x="-2" y="-2"/>
              <a:ext cx="2730092" cy="506841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35" name="Google Shape;35;p15"/>
            <p:cNvSpPr txBox="1"/>
            <p:nvPr/>
          </p:nvSpPr>
          <p:spPr bwMode="auto">
            <a:xfrm>
              <a:off x="45720" y="90856"/>
              <a:ext cx="2638651" cy="325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РАЗДЕЛА</a:t>
              </a:r>
              <a:endParaRPr/>
            </a:p>
          </p:txBody>
        </p:sp>
      </p:grpSp>
      <p:sp>
        <p:nvSpPr>
          <p:cNvPr id="36" name="Google Shape;36;p15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Сравнение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/>
          <p:nvPr/>
        </p:nvSpPr>
        <p:spPr bwMode="auto">
          <a:xfrm>
            <a:off x="5483225" y="0"/>
            <a:ext cx="6708775" cy="6873241"/>
          </a:xfrm>
          <a:prstGeom prst="rect">
            <a:avLst/>
          </a:prstGeom>
          <a:solidFill>
            <a:srgbClr val="B5D8E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39" name="Google Shape;39;p16"/>
          <p:cNvSpPr txBox="1"/>
          <p:nvPr/>
        </p:nvSpPr>
        <p:spPr bwMode="auto">
          <a:xfrm>
            <a:off x="566087" y="1544952"/>
            <a:ext cx="3774042" cy="146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800"/>
              <a:buFont typeface="Arial"/>
              <a:buNone/>
              <a:defRPr/>
            </a:pPr>
            <a:r>
              <a:rPr lang="en-US" sz="48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ЗАГОЛОВОК СЛАЙДА</a:t>
            </a:r>
            <a:endParaRPr/>
          </a:p>
        </p:txBody>
      </p:sp>
      <p:pic>
        <p:nvPicPr>
          <p:cNvPr id="40" name="Google Shape;40;p16" descr="Рисунок 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6"/>
          <p:cNvSpPr txBox="1"/>
          <p:nvPr/>
        </p:nvSpPr>
        <p:spPr bwMode="auto">
          <a:xfrm>
            <a:off x="6249911" y="227512"/>
            <a:ext cx="759795" cy="161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/>
              <a:buNone/>
              <a:defRPr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</a:rPr>
              <a:t>1</a:t>
            </a:r>
            <a:endParaRPr/>
          </a:p>
        </p:txBody>
      </p:sp>
      <p:sp>
        <p:nvSpPr>
          <p:cNvPr id="42" name="Google Shape;42;p16"/>
          <p:cNvSpPr txBox="1"/>
          <p:nvPr/>
        </p:nvSpPr>
        <p:spPr bwMode="auto">
          <a:xfrm>
            <a:off x="6141718" y="3165168"/>
            <a:ext cx="759795" cy="161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/>
              <a:buNone/>
              <a:defRPr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</a:rPr>
              <a:t>3</a:t>
            </a:r>
            <a:endParaRPr/>
          </a:p>
        </p:txBody>
      </p:sp>
      <p:sp>
        <p:nvSpPr>
          <p:cNvPr id="43" name="Google Shape;43;p16"/>
          <p:cNvSpPr txBox="1"/>
          <p:nvPr/>
        </p:nvSpPr>
        <p:spPr bwMode="auto">
          <a:xfrm>
            <a:off x="9319724" y="1625929"/>
            <a:ext cx="759794" cy="161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/>
              <a:buNone/>
              <a:defRPr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</a:rPr>
              <a:t>2</a:t>
            </a:r>
            <a:endParaRPr/>
          </a:p>
        </p:txBody>
      </p:sp>
      <p:sp>
        <p:nvSpPr>
          <p:cNvPr id="44" name="Google Shape;44;p16"/>
          <p:cNvSpPr txBox="1"/>
          <p:nvPr/>
        </p:nvSpPr>
        <p:spPr bwMode="auto">
          <a:xfrm>
            <a:off x="9832523" y="4088596"/>
            <a:ext cx="759794" cy="161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/>
              <a:buNone/>
              <a:defRPr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</a:rPr>
              <a:t>4</a:t>
            </a:r>
            <a:endParaRPr/>
          </a:p>
        </p:txBody>
      </p:sp>
      <p:sp>
        <p:nvSpPr>
          <p:cNvPr id="45" name="Google Shape;45;p16"/>
          <p:cNvSpPr txBox="1"/>
          <p:nvPr/>
        </p:nvSpPr>
        <p:spPr bwMode="auto">
          <a:xfrm>
            <a:off x="6207392" y="4738556"/>
            <a:ext cx="1565011" cy="77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</a:t>
            </a:r>
            <a:endParaRPr/>
          </a:p>
        </p:txBody>
      </p:sp>
      <p:sp>
        <p:nvSpPr>
          <p:cNvPr id="46" name="Google Shape;46;p16"/>
          <p:cNvSpPr txBox="1"/>
          <p:nvPr/>
        </p:nvSpPr>
        <p:spPr bwMode="auto">
          <a:xfrm>
            <a:off x="6297379" y="1736275"/>
            <a:ext cx="1565012" cy="77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</a:t>
            </a:r>
            <a:endParaRPr/>
          </a:p>
        </p:txBody>
      </p:sp>
      <p:sp>
        <p:nvSpPr>
          <p:cNvPr id="47" name="Google Shape;47;p16"/>
          <p:cNvSpPr txBox="1"/>
          <p:nvPr/>
        </p:nvSpPr>
        <p:spPr bwMode="auto">
          <a:xfrm>
            <a:off x="9353136" y="3153597"/>
            <a:ext cx="1565011" cy="77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</a:t>
            </a:r>
            <a:endParaRPr/>
          </a:p>
        </p:txBody>
      </p:sp>
      <p:sp>
        <p:nvSpPr>
          <p:cNvPr id="48" name="Google Shape;48;p16"/>
          <p:cNvSpPr txBox="1"/>
          <p:nvPr/>
        </p:nvSpPr>
        <p:spPr bwMode="auto">
          <a:xfrm>
            <a:off x="9901276" y="5614599"/>
            <a:ext cx="1565011" cy="77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</a:t>
            </a:r>
            <a:endParaRPr/>
          </a:p>
        </p:txBody>
      </p:sp>
      <p:sp>
        <p:nvSpPr>
          <p:cNvPr id="49" name="Google Shape;49;p16"/>
          <p:cNvSpPr/>
          <p:nvPr/>
        </p:nvSpPr>
        <p:spPr bwMode="auto">
          <a:xfrm>
            <a:off x="9478850" y="-9686"/>
            <a:ext cx="1857633" cy="1326299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50" name="Google Shape;50;p16" descr="Рисунок 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oogle Shape;51;p16"/>
          <p:cNvGrpSpPr/>
          <p:nvPr/>
        </p:nvGrpSpPr>
        <p:grpSpPr bwMode="auto">
          <a:xfrm>
            <a:off x="616790" y="6235377"/>
            <a:ext cx="669075" cy="625374"/>
            <a:chOff x="-1" y="-2"/>
            <a:chExt cx="669073" cy="625373"/>
          </a:xfrm>
        </p:grpSpPr>
        <p:sp>
          <p:nvSpPr>
            <p:cNvPr id="52" name="Google Shape;52;p16"/>
            <p:cNvSpPr/>
            <p:nvPr/>
          </p:nvSpPr>
          <p:spPr bwMode="auto">
            <a:xfrm>
              <a:off x="-1" y="-2"/>
              <a:ext cx="669073" cy="625373"/>
            </a:xfrm>
            <a:prstGeom prst="rect">
              <a:avLst/>
            </a:prstGeom>
            <a:solidFill>
              <a:srgbClr val="A24EF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53" name="Google Shape;53;p16"/>
            <p:cNvSpPr txBox="1"/>
            <p:nvPr/>
          </p:nvSpPr>
          <p:spPr bwMode="auto">
            <a:xfrm>
              <a:off x="45720" y="146138"/>
              <a:ext cx="577629" cy="33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6</a:t>
              </a:r>
              <a:endParaRPr/>
            </a:p>
          </p:txBody>
        </p:sp>
      </p:grpSp>
      <p:grpSp>
        <p:nvGrpSpPr>
          <p:cNvPr id="54" name="Google Shape;54;p16"/>
          <p:cNvGrpSpPr/>
          <p:nvPr/>
        </p:nvGrpSpPr>
        <p:grpSpPr bwMode="auto">
          <a:xfrm>
            <a:off x="629425" y="-2451"/>
            <a:ext cx="2730093" cy="506843"/>
            <a:chOff x="-2" y="-2"/>
            <a:chExt cx="2730092" cy="506841"/>
          </a:xfrm>
        </p:grpSpPr>
        <p:sp>
          <p:nvSpPr>
            <p:cNvPr id="55" name="Google Shape;55;p16"/>
            <p:cNvSpPr/>
            <p:nvPr/>
          </p:nvSpPr>
          <p:spPr bwMode="auto">
            <a:xfrm>
              <a:off x="-2" y="-2"/>
              <a:ext cx="2730092" cy="506841"/>
            </a:xfrm>
            <a:prstGeom prst="rect">
              <a:avLst/>
            </a:prstGeom>
            <a:solidFill>
              <a:srgbClr val="ADDAE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56" name="Google Shape;56;p16"/>
            <p:cNvSpPr txBox="1"/>
            <p:nvPr/>
          </p:nvSpPr>
          <p:spPr bwMode="auto">
            <a:xfrm>
              <a:off x="45720" y="90856"/>
              <a:ext cx="2638651" cy="325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РАЗДЕЛА</a:t>
              </a:r>
              <a:endParaRPr/>
            </a:p>
          </p:txBody>
        </p:sp>
      </p:grpSp>
      <p:sp>
        <p:nvSpPr>
          <p:cNvPr id="57" name="Google Shape;57;p16"/>
          <p:cNvSpPr txBox="1"/>
          <p:nvPr/>
        </p:nvSpPr>
        <p:spPr bwMode="auto">
          <a:xfrm>
            <a:off x="609152" y="3188385"/>
            <a:ext cx="4782191" cy="198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гласящая примерно следующее: представители современных социальных резервов призваны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к ответу! </a:t>
            </a:r>
            <a:endParaRPr sz="12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В целом, конечно, базовый вектор развития позволяет выполнить важные задания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по разработке системы обучения кадров, соответствующей насущным потребностям </a:t>
            </a:r>
            <a:endParaRPr/>
          </a:p>
        </p:txBody>
      </p:sp>
      <p:sp>
        <p:nvSpPr>
          <p:cNvPr id="58" name="Google Shape;58;p16"/>
          <p:cNvSpPr/>
          <p:nvPr/>
        </p:nvSpPr>
        <p:spPr bwMode="auto">
          <a:xfrm>
            <a:off x="7111999" y="1187053"/>
            <a:ext cx="2162014" cy="132392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63500" cap="flat" cmpd="sng">
            <a:solidFill>
              <a:srgbClr val="FCAF17"/>
            </a:solidFill>
            <a:prstDash val="solid"/>
            <a:miter lim="8000"/>
            <a:headEnd type="none" w="sm" len="sm"/>
            <a:tailEnd type="triangle" w="med" len="med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59" name="Google Shape;59;p16"/>
          <p:cNvSpPr/>
          <p:nvPr/>
        </p:nvSpPr>
        <p:spPr bwMode="auto">
          <a:xfrm flipH="1">
            <a:off x="7298265" y="2878664"/>
            <a:ext cx="1828805" cy="10668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63500" cap="flat" cmpd="sng">
            <a:solidFill>
              <a:srgbClr val="FCAF17"/>
            </a:solidFill>
            <a:prstDash val="solid"/>
            <a:miter lim="8000"/>
            <a:headEnd type="none" w="sm" len="sm"/>
            <a:tailEnd type="triangle" w="med" len="med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60" name="Google Shape;60;p16"/>
          <p:cNvSpPr/>
          <p:nvPr/>
        </p:nvSpPr>
        <p:spPr bwMode="auto">
          <a:xfrm>
            <a:off x="7298265" y="4347023"/>
            <a:ext cx="2319867" cy="8225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63500" cap="flat" cmpd="sng">
            <a:solidFill>
              <a:srgbClr val="FCAF17"/>
            </a:solidFill>
            <a:prstDash val="solid"/>
            <a:miter lim="8000"/>
            <a:headEnd type="none" w="sm" len="sm"/>
            <a:tailEnd type="triangle" w="med" len="med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61" name="Google Shape;61;p16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олько заголовок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/>
        </p:nvSpPr>
        <p:spPr bwMode="auto">
          <a:xfrm>
            <a:off x="498318" y="1526966"/>
            <a:ext cx="9290344" cy="154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2500"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7200"/>
              <a:buFont typeface="Arial"/>
              <a:buNone/>
              <a:defRPr/>
            </a:pPr>
            <a:r>
              <a:rPr lang="en-US" sz="72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НАЗВАНИЕ  РАЗДЕЛА</a:t>
            </a:r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устой слайд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Объект с подписью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/>
          <p:nvPr/>
        </p:nvSpPr>
        <p:spPr bwMode="auto">
          <a:xfrm>
            <a:off x="9478850" y="-9686"/>
            <a:ext cx="1857633" cy="1326299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69" name="Google Shape;69;p19"/>
          <p:cNvSpPr txBox="1"/>
          <p:nvPr/>
        </p:nvSpPr>
        <p:spPr bwMode="auto">
          <a:xfrm>
            <a:off x="540509" y="836534"/>
            <a:ext cx="6518934" cy="70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800"/>
              <a:buFont typeface="Arial"/>
              <a:buNone/>
              <a:defRPr/>
            </a:pPr>
            <a:r>
              <a:rPr lang="en-US" sz="48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ЗАГОЛОВОК СЛАЙДА</a:t>
            </a:r>
            <a:endParaRPr/>
          </a:p>
        </p:txBody>
      </p:sp>
      <p:pic>
        <p:nvPicPr>
          <p:cNvPr id="70" name="Google Shape;70;p19" descr="Рисунок 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1" name="Google Shape;71;p19"/>
          <p:cNvGraphicFramePr>
            <a:graphicFrameLocks/>
          </p:cNvGraphicFramePr>
          <p:nvPr/>
        </p:nvGraphicFramePr>
        <p:xfrm>
          <a:off x="623887" y="1633919"/>
          <a:ext cx="3000000" cy="3000000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178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5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5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72" name="Google Shape;72;p19"/>
          <p:cNvGrpSpPr/>
          <p:nvPr/>
        </p:nvGrpSpPr>
        <p:grpSpPr bwMode="auto">
          <a:xfrm>
            <a:off x="9488631" y="6157384"/>
            <a:ext cx="2343182" cy="705156"/>
            <a:chOff x="-2" y="-2"/>
            <a:chExt cx="2343182" cy="705155"/>
          </a:xfrm>
        </p:grpSpPr>
        <p:sp>
          <p:nvSpPr>
            <p:cNvPr id="73" name="Google Shape;73;p19"/>
            <p:cNvSpPr/>
            <p:nvPr/>
          </p:nvSpPr>
          <p:spPr bwMode="auto">
            <a:xfrm>
              <a:off x="-2" y="-2"/>
              <a:ext cx="2343182" cy="705155"/>
            </a:xfrm>
            <a:prstGeom prst="rect">
              <a:avLst/>
            </a:prstGeom>
            <a:solidFill>
              <a:srgbClr val="ADDAE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74" name="Google Shape;74;p19"/>
            <p:cNvSpPr txBox="1"/>
            <p:nvPr/>
          </p:nvSpPr>
          <p:spPr bwMode="auto">
            <a:xfrm>
              <a:off x="45719" y="206523"/>
              <a:ext cx="2251741" cy="292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  <a:defRPr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ДОКЛАДА</a:t>
              </a:r>
              <a:endParaRPr/>
            </a:p>
          </p:txBody>
        </p:sp>
      </p:grpSp>
      <p:grpSp>
        <p:nvGrpSpPr>
          <p:cNvPr id="75" name="Google Shape;75;p19"/>
          <p:cNvGrpSpPr/>
          <p:nvPr/>
        </p:nvGrpSpPr>
        <p:grpSpPr bwMode="auto">
          <a:xfrm>
            <a:off x="616790" y="6235377"/>
            <a:ext cx="669075" cy="625374"/>
            <a:chOff x="-1" y="-2"/>
            <a:chExt cx="669073" cy="625373"/>
          </a:xfrm>
        </p:grpSpPr>
        <p:sp>
          <p:nvSpPr>
            <p:cNvPr id="76" name="Google Shape;76;p19"/>
            <p:cNvSpPr/>
            <p:nvPr/>
          </p:nvSpPr>
          <p:spPr bwMode="auto">
            <a:xfrm>
              <a:off x="-1" y="-2"/>
              <a:ext cx="669073" cy="625373"/>
            </a:xfrm>
            <a:prstGeom prst="rect">
              <a:avLst/>
            </a:prstGeom>
            <a:solidFill>
              <a:srgbClr val="F5AC4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77" name="Google Shape;77;p19"/>
            <p:cNvSpPr txBox="1"/>
            <p:nvPr/>
          </p:nvSpPr>
          <p:spPr bwMode="auto">
            <a:xfrm>
              <a:off x="45720" y="146138"/>
              <a:ext cx="577629" cy="33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4</a:t>
              </a:r>
              <a:endParaRPr/>
            </a:p>
          </p:txBody>
        </p:sp>
      </p:grpSp>
      <p:grpSp>
        <p:nvGrpSpPr>
          <p:cNvPr id="78" name="Google Shape;78;p19"/>
          <p:cNvGrpSpPr/>
          <p:nvPr/>
        </p:nvGrpSpPr>
        <p:grpSpPr bwMode="auto">
          <a:xfrm>
            <a:off x="629425" y="-2451"/>
            <a:ext cx="2730093" cy="506843"/>
            <a:chOff x="-2" y="-2"/>
            <a:chExt cx="2730092" cy="506841"/>
          </a:xfrm>
        </p:grpSpPr>
        <p:sp>
          <p:nvSpPr>
            <p:cNvPr id="79" name="Google Shape;79;p19"/>
            <p:cNvSpPr/>
            <p:nvPr/>
          </p:nvSpPr>
          <p:spPr bwMode="auto">
            <a:xfrm>
              <a:off x="-2" y="-2"/>
              <a:ext cx="2730092" cy="506841"/>
            </a:xfrm>
            <a:prstGeom prst="rect">
              <a:avLst/>
            </a:prstGeom>
            <a:solidFill>
              <a:srgbClr val="8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80" name="Google Shape;80;p19"/>
            <p:cNvSpPr txBox="1"/>
            <p:nvPr/>
          </p:nvSpPr>
          <p:spPr bwMode="auto">
            <a:xfrm>
              <a:off x="45720" y="90856"/>
              <a:ext cx="2638651" cy="325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РАЗДЕЛА</a:t>
              </a:r>
              <a:endParaRPr/>
            </a:p>
          </p:txBody>
        </p:sp>
      </p:grp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Рисунок с подписью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3" name="Google Shape;83;p20" descr="2022-11-09 02.38.22.jpg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5948067" y="-3"/>
            <a:ext cx="4880971" cy="685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0" descr="Рисунок 9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0"/>
          <p:cNvSpPr txBox="1"/>
          <p:nvPr/>
        </p:nvSpPr>
        <p:spPr bwMode="auto">
          <a:xfrm>
            <a:off x="566087" y="1544952"/>
            <a:ext cx="3774042" cy="146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800"/>
              <a:buFont typeface="Arial"/>
              <a:buNone/>
              <a:defRPr/>
            </a:pPr>
            <a:r>
              <a:rPr lang="en-US" sz="48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ЗАГОЛОВОК СЛАЙДА</a:t>
            </a:r>
            <a:endParaRPr/>
          </a:p>
        </p:txBody>
      </p:sp>
      <p:sp>
        <p:nvSpPr>
          <p:cNvPr id="86" name="Google Shape;86;p20"/>
          <p:cNvSpPr/>
          <p:nvPr/>
        </p:nvSpPr>
        <p:spPr bwMode="auto">
          <a:xfrm>
            <a:off x="9478850" y="-9686"/>
            <a:ext cx="1857633" cy="1326299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87" name="Google Shape;87;p20" descr="Рисунок 9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20"/>
          <p:cNvGrpSpPr/>
          <p:nvPr/>
        </p:nvGrpSpPr>
        <p:grpSpPr bwMode="auto">
          <a:xfrm>
            <a:off x="9488631" y="6157384"/>
            <a:ext cx="2343182" cy="705156"/>
            <a:chOff x="-2" y="-2"/>
            <a:chExt cx="2343182" cy="705155"/>
          </a:xfrm>
        </p:grpSpPr>
        <p:sp>
          <p:nvSpPr>
            <p:cNvPr id="89" name="Google Shape;89;p20"/>
            <p:cNvSpPr/>
            <p:nvPr/>
          </p:nvSpPr>
          <p:spPr bwMode="auto">
            <a:xfrm>
              <a:off x="-2" y="-2"/>
              <a:ext cx="2343182" cy="705155"/>
            </a:xfrm>
            <a:prstGeom prst="rect">
              <a:avLst/>
            </a:prstGeom>
            <a:solidFill>
              <a:srgbClr val="ADDAE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90" name="Google Shape;90;p20"/>
            <p:cNvSpPr txBox="1"/>
            <p:nvPr/>
          </p:nvSpPr>
          <p:spPr bwMode="auto">
            <a:xfrm>
              <a:off x="45719" y="206523"/>
              <a:ext cx="2251741" cy="292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  <a:defRPr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ДОКЛАДА</a:t>
              </a:r>
              <a:endParaRPr/>
            </a:p>
          </p:txBody>
        </p:sp>
      </p:grpSp>
      <p:grpSp>
        <p:nvGrpSpPr>
          <p:cNvPr id="91" name="Google Shape;91;p20"/>
          <p:cNvGrpSpPr/>
          <p:nvPr/>
        </p:nvGrpSpPr>
        <p:grpSpPr bwMode="auto">
          <a:xfrm>
            <a:off x="616790" y="6235377"/>
            <a:ext cx="669075" cy="625374"/>
            <a:chOff x="-1" y="-2"/>
            <a:chExt cx="669073" cy="625373"/>
          </a:xfrm>
        </p:grpSpPr>
        <p:sp>
          <p:nvSpPr>
            <p:cNvPr id="92" name="Google Shape;92;p20"/>
            <p:cNvSpPr/>
            <p:nvPr/>
          </p:nvSpPr>
          <p:spPr bwMode="auto">
            <a:xfrm>
              <a:off x="-1" y="-2"/>
              <a:ext cx="669073" cy="625373"/>
            </a:xfrm>
            <a:prstGeom prst="rect">
              <a:avLst/>
            </a:prstGeom>
            <a:solidFill>
              <a:srgbClr val="F5AC4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93" name="Google Shape;93;p20"/>
            <p:cNvSpPr txBox="1"/>
            <p:nvPr/>
          </p:nvSpPr>
          <p:spPr bwMode="auto">
            <a:xfrm>
              <a:off x="45720" y="146138"/>
              <a:ext cx="577629" cy="33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7</a:t>
              </a:r>
              <a:endParaRPr/>
            </a:p>
          </p:txBody>
        </p:sp>
      </p:grpSp>
      <p:grpSp>
        <p:nvGrpSpPr>
          <p:cNvPr id="94" name="Google Shape;94;p20"/>
          <p:cNvGrpSpPr/>
          <p:nvPr/>
        </p:nvGrpSpPr>
        <p:grpSpPr bwMode="auto">
          <a:xfrm>
            <a:off x="629425" y="-2451"/>
            <a:ext cx="2730093" cy="506843"/>
            <a:chOff x="-2" y="-2"/>
            <a:chExt cx="2730092" cy="506841"/>
          </a:xfrm>
        </p:grpSpPr>
        <p:sp>
          <p:nvSpPr>
            <p:cNvPr id="95" name="Google Shape;95;p20"/>
            <p:cNvSpPr/>
            <p:nvPr/>
          </p:nvSpPr>
          <p:spPr bwMode="auto">
            <a:xfrm>
              <a:off x="-2" y="-2"/>
              <a:ext cx="2730092" cy="506841"/>
            </a:xfrm>
            <a:prstGeom prst="rect">
              <a:avLst/>
            </a:prstGeom>
            <a:solidFill>
              <a:srgbClr val="8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96" name="Google Shape;96;p20"/>
            <p:cNvSpPr txBox="1"/>
            <p:nvPr/>
          </p:nvSpPr>
          <p:spPr bwMode="auto">
            <a:xfrm>
              <a:off x="45720" y="90856"/>
              <a:ext cx="2638651" cy="325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РАЗДЕЛА</a:t>
              </a:r>
              <a:endParaRPr/>
            </a:p>
          </p:txBody>
        </p:sp>
      </p:grpSp>
      <p:sp>
        <p:nvSpPr>
          <p:cNvPr id="97" name="Google Shape;97;p20"/>
          <p:cNvSpPr txBox="1"/>
          <p:nvPr/>
        </p:nvSpPr>
        <p:spPr bwMode="auto">
          <a:xfrm>
            <a:off x="609152" y="3188385"/>
            <a:ext cx="4782191" cy="198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гласящая примерно следующее: представители современных социальных резервов призваны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к ответу! </a:t>
            </a:r>
            <a:endParaRPr sz="12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В целом, конечно, базовый вектор развития позволяет выполнить важные задания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по разработке системы обучения кадров, соответствующей насущным потребностям </a:t>
            </a:r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3200" b="1">
                <a:solidFill>
                  <a:schemeClr val="bg1"/>
                </a:solidFill>
              </a:rPr>
              <a:t>ТЕКУЩИЕ РЕЗУЛЬТАТЫ </a:t>
            </a:r>
            <a:endParaRPr sz="3200" b="1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35360" y="1837737"/>
            <a:ext cx="453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>
                <a:solidFill>
                  <a:srgbClr val="243979"/>
                </a:solidFill>
                <a:latin typeface="+mn-lt"/>
              </a:rPr>
              <a:t>Дополнительный</a:t>
            </a:r>
            <a:r>
              <a:rPr lang="ru-RU" sz="2200">
                <a:solidFill>
                  <a:srgbClr val="243979"/>
                </a:solidFill>
              </a:rPr>
              <a:t> текст, 22 пт</a:t>
            </a:r>
            <a:endParaRPr/>
          </a:p>
        </p:txBody>
      </p:sp>
      <p:sp>
        <p:nvSpPr>
          <p:cNvPr id="10" name="TextBox 9"/>
          <p:cNvSpPr txBox="1"/>
          <p:nvPr/>
        </p:nvSpPr>
        <p:spPr bwMode="auto">
          <a:xfrm>
            <a:off x="335360" y="1283739"/>
            <a:ext cx="78488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000">
                <a:solidFill>
                  <a:srgbClr val="243979"/>
                </a:solidFill>
                <a:latin typeface="+mj-lt"/>
              </a:rPr>
              <a:t>Основной</a:t>
            </a:r>
            <a:r>
              <a:rPr lang="ru-RU" sz="3000">
                <a:solidFill>
                  <a:srgbClr val="243979"/>
                </a:solidFill>
              </a:rPr>
              <a:t> текст, 30 пт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4572000" y="1675226"/>
            <a:ext cx="7620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rgbClr val="DF0000"/>
              </a:buClr>
              <a:buAutoNum type="arabicPeriod"/>
              <a:defRPr/>
            </a:pPr>
            <a:r>
              <a:rPr lang="ru-RU" sz="1800">
                <a:solidFill>
                  <a:srgbClr val="DF0000"/>
                </a:solidFill>
                <a:latin typeface="+mn-lt"/>
                <a:ea typeface="Noto Sans KR Black"/>
                <a:cs typeface="Noto Sans KR Black"/>
              </a:rPr>
              <a:t>Текущие результаты: гранты, (предварительные) договоренности с партнерами, привлеченные инвестиции и др.</a:t>
            </a:r>
            <a:endParaRPr/>
          </a:p>
          <a:p>
            <a:pPr marL="457200" indent="-457200">
              <a:buClr>
                <a:srgbClr val="DF0000"/>
              </a:buClr>
              <a:buAutoNum type="arabicPeriod"/>
              <a:defRPr/>
            </a:pPr>
            <a:r>
              <a:rPr lang="ru-RU" sz="1800">
                <a:solidFill>
                  <a:srgbClr val="DF0000"/>
                </a:solidFill>
                <a:latin typeface="+mn-lt"/>
                <a:ea typeface="Noto Sans KR Black"/>
                <a:cs typeface="Noto Sans KR Black"/>
              </a:rPr>
              <a:t>Планы развития, потребности и предложение для того, кому вы адресуете презентацию.</a:t>
            </a:r>
            <a:endParaRPr/>
          </a:p>
          <a:p>
            <a:pPr marL="457200" indent="-457200">
              <a:buClr>
                <a:srgbClr val="DF0000"/>
              </a:buClr>
              <a:buAutoNum type="arabicPeriod"/>
              <a:defRPr/>
            </a:pPr>
            <a:r>
              <a:rPr lang="ru-RU" sz="1800">
                <a:solidFill>
                  <a:srgbClr val="DF0000"/>
                </a:solidFill>
                <a:latin typeface="+mn-lt"/>
              </a:rPr>
              <a:t>Укажите, что необходимо вашей команде для развития проекта</a:t>
            </a:r>
            <a:endParaRPr lang="ru-RU" sz="1800">
              <a:solidFill>
                <a:srgbClr val="DF0000"/>
              </a:solidFill>
              <a:latin typeface="+mn-lt"/>
              <a:cs typeface="Noto Sans KR Black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299356" y="3267606"/>
            <a:ext cx="1159328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8">
              <a:buClr>
                <a:srgbClr val="1B1B1B"/>
              </a:buClr>
              <a:buSzPts val="1600"/>
              <a:defRPr/>
            </a:pPr>
            <a:r>
              <a:rPr lang="ru-RU" sz="2200">
                <a:solidFill>
                  <a:srgbClr val="DF0000"/>
                </a:solidFill>
                <a:latin typeface="+mn-lt"/>
              </a:rPr>
              <a:t>Например, </a:t>
            </a:r>
            <a:endParaRPr/>
          </a:p>
          <a:p>
            <a:pPr lvl="8">
              <a:buClr>
                <a:srgbClr val="1B1B1B"/>
              </a:buClr>
              <a:buSzPts val="1600"/>
              <a:defRPr/>
            </a:pPr>
            <a:r>
              <a:rPr lang="ru-RU" sz="2200">
                <a:solidFill>
                  <a:srgbClr val="DF0000"/>
                </a:solidFill>
                <a:latin typeface="+mn-lt"/>
              </a:rPr>
              <a:t>инвестиции для создания прототипа </a:t>
            </a:r>
            <a:r>
              <a:rPr lang="ru-RU" sz="2200" u="sng">
                <a:solidFill>
                  <a:srgbClr val="DF0000"/>
                </a:solidFill>
                <a:latin typeface="+mn-lt"/>
              </a:rPr>
              <a:t>(конкретная сумма и на что будете тратить)</a:t>
            </a:r>
            <a:endParaRPr lang="ru-RU" sz="2200">
              <a:solidFill>
                <a:srgbClr val="DF0000"/>
              </a:solidFill>
              <a:latin typeface="+mn-lt"/>
            </a:endParaRPr>
          </a:p>
          <a:p>
            <a:pPr lvl="8">
              <a:buClr>
                <a:srgbClr val="1B1B1B"/>
              </a:buClr>
              <a:buSzPts val="1600"/>
              <a:defRPr/>
            </a:pPr>
            <a:r>
              <a:rPr lang="ru-RU" sz="2200">
                <a:solidFill>
                  <a:srgbClr val="DF0000"/>
                </a:solidFill>
                <a:latin typeface="+mn-lt"/>
              </a:rPr>
              <a:t>инвестиции для расширения производства</a:t>
            </a:r>
            <a:r>
              <a:rPr lang="ru-RU" sz="2200" u="sng">
                <a:solidFill>
                  <a:srgbClr val="DF0000"/>
                </a:solidFill>
                <a:latin typeface="+mn-lt"/>
              </a:rPr>
              <a:t> </a:t>
            </a:r>
            <a:endParaRPr lang="ru-RU" sz="2200">
              <a:solidFill>
                <a:srgbClr val="DF0000"/>
              </a:solidFill>
              <a:latin typeface="+mn-lt"/>
            </a:endParaRPr>
          </a:p>
          <a:p>
            <a:pPr lvl="8">
              <a:buClr>
                <a:srgbClr val="1B1B1B"/>
              </a:buClr>
              <a:buSzPts val="1600"/>
              <a:defRPr/>
            </a:pPr>
            <a:r>
              <a:rPr lang="ru-RU" sz="2200">
                <a:solidFill>
                  <a:srgbClr val="DF0000"/>
                </a:solidFill>
                <a:latin typeface="+mn-lt"/>
              </a:rPr>
              <a:t>Целевая группа для проведения кастдева </a:t>
            </a:r>
            <a:endParaRPr/>
          </a:p>
          <a:p>
            <a:pPr lvl="8">
              <a:buClr>
                <a:srgbClr val="1B1B1B"/>
              </a:buClr>
              <a:buSzPts val="1600"/>
              <a:defRPr/>
            </a:pPr>
            <a:r>
              <a:rPr lang="ru-RU" sz="2200">
                <a:solidFill>
                  <a:srgbClr val="DF0000"/>
                </a:solidFill>
                <a:latin typeface="+mn-lt"/>
              </a:rPr>
              <a:t>Консультация профильных специалистов </a:t>
            </a:r>
            <a:endParaRPr/>
          </a:p>
          <a:p>
            <a:pPr lvl="8">
              <a:buClr>
                <a:srgbClr val="1B1B1B"/>
              </a:buClr>
              <a:buSzPts val="1600"/>
              <a:defRPr/>
            </a:pPr>
            <a:r>
              <a:rPr lang="ru-RU" sz="2200">
                <a:solidFill>
                  <a:srgbClr val="DF0000"/>
                </a:solidFill>
                <a:latin typeface="+mn-lt"/>
              </a:rPr>
              <a:t>Площадка для апробации технологии </a:t>
            </a:r>
            <a:endParaRPr/>
          </a:p>
          <a:p>
            <a:pPr lvl="8">
              <a:buClr>
                <a:srgbClr val="1B1B1B"/>
              </a:buClr>
              <a:buSzPts val="1600"/>
              <a:defRPr/>
            </a:pPr>
            <a:r>
              <a:rPr lang="ru-RU" sz="2200">
                <a:solidFill>
                  <a:srgbClr val="DF0000"/>
                </a:solidFill>
                <a:latin typeface="+mn-lt"/>
              </a:rPr>
              <a:t>Помощь в продвижении на рынке и т.п. </a:t>
            </a:r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4800" b="1">
                <a:solidFill>
                  <a:schemeClr val="bg1"/>
                </a:solidFill>
              </a:rPr>
              <a:t>КОМАНДА</a:t>
            </a:r>
            <a:endParaRPr sz="4800" b="1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70913" y="3736197"/>
            <a:ext cx="216106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243979"/>
                </a:solidFill>
                <a:latin typeface="+mn-lt"/>
              </a:rPr>
              <a:t>Терещенко Даниил Дмитриевич</a:t>
            </a:r>
          </a:p>
          <a:p>
            <a:pPr algn="ctr">
              <a:defRPr/>
            </a:pPr>
            <a:r>
              <a:rPr lang="ru-RU" sz="2200" dirty="0">
                <a:solidFill>
                  <a:srgbClr val="243979"/>
                </a:solidFill>
                <a:latin typeface="+mn-lt"/>
              </a:rPr>
              <a:t>Роль в команде</a:t>
            </a:r>
            <a:endParaRPr sz="2200" dirty="0">
              <a:solidFill>
                <a:srgbClr val="243979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95325" y="1772816"/>
            <a:ext cx="1512243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</a:rPr>
              <a:t>Фото</a:t>
            </a:r>
            <a:endParaRPr sz="1800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152925" y="1772816"/>
            <a:ext cx="1512243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>
                <a:solidFill>
                  <a:schemeClr val="tx1"/>
                </a:solidFill>
              </a:rPr>
              <a:t>Фото</a:t>
            </a:r>
            <a:endParaRPr sz="180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2828513" y="3736197"/>
            <a:ext cx="216106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243979"/>
                </a:solidFill>
                <a:latin typeface="+mn-lt"/>
              </a:rPr>
              <a:t>Балашов Павел Евгеньевич</a:t>
            </a:r>
            <a:endParaRPr sz="2200" b="1" dirty="0">
              <a:solidFill>
                <a:srgbClr val="243979"/>
              </a:solidFill>
              <a:latin typeface="+mn-lt"/>
            </a:endParaRPr>
          </a:p>
          <a:p>
            <a:pPr algn="ctr">
              <a:defRPr/>
            </a:pPr>
            <a:r>
              <a:rPr lang="ru-RU" sz="2200" dirty="0">
                <a:solidFill>
                  <a:srgbClr val="243979"/>
                </a:solidFill>
                <a:latin typeface="+mn-lt"/>
              </a:rPr>
              <a:t>Роль в команде</a:t>
            </a:r>
            <a:endParaRPr sz="2200" dirty="0">
              <a:solidFill>
                <a:srgbClr val="243979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610525" y="1772816"/>
            <a:ext cx="1512243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>
                <a:solidFill>
                  <a:schemeClr val="tx1"/>
                </a:solidFill>
              </a:rPr>
              <a:t>Фото</a:t>
            </a:r>
            <a:endParaRPr sz="180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5317633" y="3745966"/>
            <a:ext cx="216106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243979"/>
                </a:solidFill>
                <a:latin typeface="+mn-lt"/>
              </a:rPr>
              <a:t>Назаренко Егор Константинович</a:t>
            </a:r>
            <a:endParaRPr sz="2200" b="1" dirty="0">
              <a:solidFill>
                <a:srgbClr val="243979"/>
              </a:solidFill>
              <a:latin typeface="+mn-lt"/>
            </a:endParaRPr>
          </a:p>
          <a:p>
            <a:pPr algn="ctr">
              <a:defRPr/>
            </a:pPr>
            <a:r>
              <a:rPr lang="ru-RU" sz="2200" dirty="0">
                <a:solidFill>
                  <a:srgbClr val="243979"/>
                </a:solidFill>
                <a:latin typeface="+mn-lt"/>
              </a:rPr>
              <a:t>Роль в команде</a:t>
            </a:r>
            <a:endParaRPr sz="2200" dirty="0">
              <a:solidFill>
                <a:srgbClr val="243979"/>
              </a:solidFill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8068125" y="1772816"/>
            <a:ext cx="1512243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</a:rPr>
              <a:t>Фото</a:t>
            </a:r>
            <a:endParaRPr sz="1800" dirty="0"/>
          </a:p>
        </p:txBody>
      </p:sp>
      <p:sp>
        <p:nvSpPr>
          <p:cNvPr id="16" name="TextBox 15"/>
          <p:cNvSpPr txBox="1"/>
          <p:nvPr/>
        </p:nvSpPr>
        <p:spPr bwMode="auto">
          <a:xfrm>
            <a:off x="7743713" y="3745966"/>
            <a:ext cx="216106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243979"/>
                </a:solidFill>
                <a:latin typeface="+mn-lt"/>
              </a:rPr>
              <a:t>Масягина Наталия Ивановна</a:t>
            </a:r>
            <a:endParaRPr sz="2200" b="1" dirty="0">
              <a:solidFill>
                <a:srgbClr val="243979"/>
              </a:solidFill>
              <a:latin typeface="+mn-lt"/>
            </a:endParaRPr>
          </a:p>
          <a:p>
            <a:pPr algn="ctr">
              <a:defRPr/>
            </a:pPr>
            <a:r>
              <a:rPr lang="ru-RU" sz="2200" dirty="0">
                <a:solidFill>
                  <a:srgbClr val="243979"/>
                </a:solidFill>
                <a:latin typeface="+mn-lt"/>
              </a:rPr>
              <a:t>Роль в команде</a:t>
            </a:r>
            <a:endParaRPr sz="2200" dirty="0">
              <a:solidFill>
                <a:srgbClr val="243979"/>
              </a:solidFill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5345A2-2862-4E5F-A237-554D7F84DAB5}"/>
              </a:ext>
            </a:extLst>
          </p:cNvPr>
          <p:cNvSpPr txBox="1"/>
          <p:nvPr/>
        </p:nvSpPr>
        <p:spPr bwMode="auto">
          <a:xfrm>
            <a:off x="9956627" y="3745966"/>
            <a:ext cx="22353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dirty="0">
                <a:solidFill>
                  <a:srgbClr val="FF0000"/>
                </a:solidFill>
                <a:latin typeface="+mn-lt"/>
              </a:rPr>
              <a:t> </a:t>
            </a:r>
            <a:endParaRPr sz="2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Прямоугольник 14">
            <a:extLst>
              <a:ext uri="{FF2B5EF4-FFF2-40B4-BE49-F238E27FC236}">
                <a16:creationId xmlns:a16="http://schemas.microsoft.com/office/drawing/2014/main" id="{930015E6-85CF-D8C8-7A3C-C0D740C11AB0}"/>
              </a:ext>
            </a:extLst>
          </p:cNvPr>
          <p:cNvSpPr/>
          <p:nvPr/>
        </p:nvSpPr>
        <p:spPr bwMode="auto">
          <a:xfrm>
            <a:off x="10344115" y="1796317"/>
            <a:ext cx="1512243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</a:rPr>
              <a:t>Фото</a:t>
            </a:r>
            <a:endParaRPr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4800" b="1">
                <a:solidFill>
                  <a:schemeClr val="bg1"/>
                </a:solidFill>
              </a:rPr>
              <a:t>КОНТАКТЫ</a:t>
            </a:r>
            <a:endParaRPr sz="4800" b="1">
              <a:solidFill>
                <a:schemeClr val="bg1"/>
              </a:solidFill>
            </a:endParaRPr>
          </a:p>
        </p:txBody>
      </p:sp>
      <p:pic>
        <p:nvPicPr>
          <p:cNvPr id="18" name="Рисунок 17" descr="значки-05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44481" y="1772816"/>
            <a:ext cx="720000" cy="7175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 bwMode="auto">
          <a:xfrm>
            <a:off x="4207581" y="1916832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243979"/>
                </a:solidFill>
                <a:latin typeface="+mn-lt"/>
              </a:rPr>
              <a:t>@</a:t>
            </a:r>
            <a:r>
              <a:rPr lang="en-US" sz="1800" dirty="0">
                <a:solidFill>
                  <a:srgbClr val="243979"/>
                </a:solidFill>
                <a:latin typeface="+mn-lt"/>
              </a:rPr>
              <a:t>jack_boys</a:t>
            </a:r>
            <a:endParaRPr lang="ru-RU" sz="1800" dirty="0">
              <a:solidFill>
                <a:srgbClr val="243979"/>
              </a:solidFill>
              <a:latin typeface="+mn-lt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490624" y="1844824"/>
            <a:ext cx="608527" cy="60852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 bwMode="auto">
          <a:xfrm>
            <a:off x="7072711" y="1932221"/>
            <a:ext cx="267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243979"/>
                </a:solidFill>
                <a:latin typeface="+mn-lt"/>
              </a:rPr>
              <a:t>@doni_fol</a:t>
            </a:r>
            <a:endParaRPr lang="ru-RU" sz="1800" dirty="0">
              <a:solidFill>
                <a:srgbClr val="243979"/>
              </a:solidFill>
              <a:latin typeface="+mn-lt"/>
            </a:endParaRPr>
          </a:p>
        </p:txBody>
      </p:sp>
      <p:pic>
        <p:nvPicPr>
          <p:cNvPr id="25" name="Рисунок 24" descr="Изображение выглядит как текст, знак&#10;&#10;Автоматически созданное описание"/>
          <p:cNvPicPr>
            <a:picLocks noChangeAspect="1"/>
          </p:cNvPicPr>
          <p:nvPr/>
        </p:nvPicPr>
        <p:blipFill>
          <a:blip r:embed="rId5">
            <a:alphaModFix amt="70000"/>
            <a:lum bright="-40000"/>
          </a:blip>
          <a:stretch/>
        </p:blipFill>
        <p:spPr bwMode="auto">
          <a:xfrm>
            <a:off x="6425183" y="2852936"/>
            <a:ext cx="2159001" cy="2152211"/>
          </a:xfrm>
          <a:prstGeom prst="rect">
            <a:avLst/>
          </a:prstGeom>
        </p:spPr>
      </p:pic>
      <p:pic>
        <p:nvPicPr>
          <p:cNvPr id="2" name="Рисунок 2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537876" y="2852937"/>
            <a:ext cx="2158290" cy="21522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4800" b="1">
                <a:solidFill>
                  <a:schemeClr val="bg1"/>
                </a:solidFill>
              </a:rPr>
              <a:t>«СТУДСТРОЙ»</a:t>
            </a:r>
            <a:endParaRPr dirty="0"/>
          </a:p>
        </p:txBody>
      </p:sp>
      <p:sp>
        <p:nvSpPr>
          <p:cNvPr id="14" name="Google Shape;106;p1"/>
          <p:cNvSpPr txBox="1"/>
          <p:nvPr/>
        </p:nvSpPr>
        <p:spPr bwMode="auto">
          <a:xfrm>
            <a:off x="335360" y="2229104"/>
            <a:ext cx="8987046" cy="345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norm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000"/>
              <a:buFont typeface="Arial"/>
              <a:buNone/>
              <a:defRPr/>
            </a:pPr>
            <a:r>
              <a:rPr lang="ru-RU" sz="4400" b="1" dirty="0">
                <a:solidFill>
                  <a:srgbClr val="243979"/>
                </a:solidFill>
                <a:latin typeface="+mj-lt"/>
              </a:rPr>
              <a:t>Заботливый сосед</a:t>
            </a:r>
            <a:endParaRPr lang="ru-RU" sz="1600" b="1" dirty="0">
              <a:solidFill>
                <a:srgbClr val="243979"/>
              </a:solidFill>
              <a:latin typeface="+mj-lt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000"/>
              <a:buFont typeface="Arial"/>
              <a:buNone/>
              <a:defRPr/>
            </a:pPr>
            <a:endParaRPr sz="6900" b="0" i="0" u="none" strike="noStrike" cap="none" dirty="0">
              <a:solidFill>
                <a:schemeClr val="tx1"/>
              </a:solidFill>
              <a:latin typeface="+mj-lt"/>
              <a:ea typeface="Arial"/>
              <a:cs typeface="Arial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endParaRPr lang="ru-RU" sz="2300" dirty="0">
              <a:solidFill>
                <a:schemeClr val="tx1"/>
              </a:solidFill>
              <a:latin typeface="+mj-lt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endParaRPr lang="ru-RU" sz="2300" b="0" i="0" u="none" strike="noStrike" cap="none" dirty="0">
              <a:solidFill>
                <a:schemeClr val="tx1"/>
              </a:solidFill>
              <a:latin typeface="+mj-lt"/>
              <a:ea typeface="Arial"/>
              <a:cs typeface="Arial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r>
              <a:rPr lang="en-US" sz="2200" b="0" i="0" u="none" strike="noStrike" cap="none" dirty="0">
                <a:solidFill>
                  <a:srgbClr val="243979"/>
                </a:solidFill>
                <a:latin typeface="+mn-lt"/>
                <a:ea typeface="Arial"/>
                <a:cs typeface="Arial"/>
              </a:rPr>
              <a:t>ЛИДЕР КОМАНДЫ:</a:t>
            </a:r>
            <a:r>
              <a:rPr lang="ru-RU" sz="2200" dirty="0">
                <a:solidFill>
                  <a:srgbClr val="243979"/>
                </a:solidFill>
                <a:latin typeface="+mn-lt"/>
              </a:rPr>
              <a:t> ТЕРЕЩЕНКО ДАНИИЛ</a:t>
            </a:r>
            <a:endParaRPr sz="2200" dirty="0">
              <a:solidFill>
                <a:srgbClr val="243979"/>
              </a:solidFill>
              <a:latin typeface="+mn-lt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300"/>
              <a:buFont typeface="Arial"/>
              <a:buNone/>
              <a:defRPr/>
            </a:pPr>
            <a:endParaRPr dirty="0">
              <a:solidFill>
                <a:srgbClr val="24397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9571010" y="1556792"/>
            <a:ext cx="2372385" cy="51706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lvl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r>
              <a:rPr lang="en-US" sz="2200" b="0" i="0" u="none" strike="noStrike" cap="none" dirty="0">
                <a:solidFill>
                  <a:srgbClr val="FF0000"/>
                </a:solidFill>
                <a:latin typeface="+mn-lt"/>
                <a:ea typeface="NanumSquare Bold"/>
                <a:cs typeface="NanumSquare Bold"/>
              </a:rPr>
              <a:t> </a:t>
            </a:r>
            <a:endParaRPr sz="2200" b="0" i="0" u="none" strike="noStrike" cap="none" dirty="0">
              <a:solidFill>
                <a:srgbClr val="FF0000"/>
              </a:solidFill>
              <a:latin typeface="+mn-lt"/>
              <a:cs typeface="NanumSquare Bold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9D93381-3FD4-7649-C948-62E8F2F4D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137" y="1518553"/>
            <a:ext cx="1628031" cy="171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68A5F9-4ED7-D341-EB18-E0AE426C8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423592" y="2996952"/>
            <a:ext cx="1657909" cy="167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59C247-7A1E-A59F-FE8F-E22F4F86D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423592" y="2996952"/>
            <a:ext cx="1657909" cy="1675800"/>
          </a:xfrm>
          <a:prstGeom prst="rect">
            <a:avLst/>
          </a:prstGeom>
        </p:spPr>
      </p:pic>
      <p:pic>
        <p:nvPicPr>
          <p:cNvPr id="7" name="Picture 18">
            <a:extLst>
              <a:ext uri="{FF2B5EF4-FFF2-40B4-BE49-F238E27FC236}">
                <a16:creationId xmlns:a16="http://schemas.microsoft.com/office/drawing/2014/main" id="{AF608B5B-98FD-13DB-A4B7-37FD1A18D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649" y="2935452"/>
            <a:ext cx="3125547" cy="203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4800" b="1">
                <a:solidFill>
                  <a:schemeClr val="bg1"/>
                </a:solidFill>
              </a:rPr>
              <a:t>АКТУАЛЬНОСТЬ</a:t>
            </a:r>
            <a:endParaRPr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C0C5BE3-612A-3342-6F1C-943E059FC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66" y="20968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4800" b="1" dirty="0">
                <a:solidFill>
                  <a:schemeClr val="bg1"/>
                </a:solidFill>
              </a:rPr>
              <a:t>ПРОБЛЕМА</a:t>
            </a:r>
            <a:endParaRPr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335360" y="2068740"/>
            <a:ext cx="11449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dirty="0">
              <a:cs typeface="KacstDecorativ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2D09CB-0D3C-E6CD-700F-DA1BCC36C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0409"/>
            <a:ext cx="12190033" cy="48072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3200" b="1">
                <a:solidFill>
                  <a:schemeClr val="bg1"/>
                </a:solidFill>
              </a:rPr>
              <a:t>ОПИСАНИЕ ПРОДУКТА</a:t>
            </a:r>
            <a:br>
              <a:rPr lang="ru-RU" sz="3200" b="1">
                <a:solidFill>
                  <a:schemeClr val="bg1"/>
                </a:solidFill>
              </a:rPr>
            </a:br>
            <a:r>
              <a:rPr lang="ru-RU" sz="3200" b="1">
                <a:solidFill>
                  <a:schemeClr val="bg1"/>
                </a:solidFill>
              </a:rPr>
              <a:t>И ТЕХНОЛОГИИ</a:t>
            </a:r>
            <a:endParaRPr sz="3200" b="1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11424" y="2045826"/>
            <a:ext cx="10369152" cy="3933625"/>
          </a:xfrm>
          <a:prstGeom prst="rect">
            <a:avLst/>
          </a:prstGeom>
        </p:spPr>
      </p:pic>
      <p:sp>
        <p:nvSpPr>
          <p:cNvPr id="2" name="Google Shape;117;p2"/>
          <p:cNvSpPr txBox="1"/>
          <p:nvPr/>
        </p:nvSpPr>
        <p:spPr bwMode="auto">
          <a:xfrm>
            <a:off x="5077090" y="1303517"/>
            <a:ext cx="6214285" cy="166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defRPr/>
            </a:pPr>
            <a:r>
              <a:rPr lang="ru-RU" sz="2200" b="0" i="0" u="none" strike="noStrike" cap="none">
                <a:solidFill>
                  <a:srgbClr val="FF0000"/>
                </a:solidFill>
                <a:latin typeface="+mn-lt"/>
                <a:ea typeface="Noto Sans KR Black"/>
                <a:cs typeface="Noto Sans KR Black"/>
              </a:rPr>
              <a:t>- За счет чего это стало возможно?</a:t>
            </a:r>
            <a:endParaRPr sz="2200">
              <a:solidFill>
                <a:srgbClr val="FF0000"/>
              </a:solidFill>
              <a:latin typeface="+mn-lt"/>
              <a:cs typeface="Noto Sans KR Black"/>
            </a:endParaRPr>
          </a:p>
          <a:p>
            <a:pPr lvl="8">
              <a:buClr>
                <a:srgbClr val="1B1B1B"/>
              </a:buClr>
              <a:buSzPts val="1600"/>
              <a:defRPr/>
            </a:pPr>
            <a:r>
              <a:rPr lang="ru-RU" sz="2200" b="0" i="0" u="none" strike="noStrike" cap="none">
                <a:solidFill>
                  <a:srgbClr val="FF0000"/>
                </a:solidFill>
                <a:latin typeface="+mn-lt"/>
                <a:ea typeface="Noto Sans KR Black"/>
                <a:cs typeface="Noto Sans KR Black"/>
              </a:rPr>
              <a:t>- В чем ваша УТП/новизна/технология?</a:t>
            </a:r>
            <a:endParaRPr/>
          </a:p>
          <a:p>
            <a:pPr marR="0" lvl="8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defRPr/>
            </a:pPr>
            <a:r>
              <a:rPr lang="ru-RU" sz="2200" b="0" i="0" u="none" strike="noStrike" cap="none" spc="0">
                <a:ln>
                  <a:noFill/>
                </a:ln>
                <a:solidFill>
                  <a:srgbClr val="FF0000"/>
                </a:solidFill>
                <a:latin typeface="Arial"/>
                <a:ea typeface="Noto Sans KR Black"/>
                <a:cs typeface="Noto Sans KR Black"/>
              </a:rPr>
              <a:t>- Список функций</a:t>
            </a:r>
            <a:endParaRPr lang="ru-RU" sz="2200" b="0" i="0" u="none" strike="noStrike" cap="none" spc="0">
              <a:ln>
                <a:noFill/>
              </a:ln>
              <a:solidFill>
                <a:srgbClr val="FF0000"/>
              </a:solidFill>
              <a:latin typeface="Arial"/>
              <a:cs typeface="Noto Sans KR Black"/>
            </a:endParaRPr>
          </a:p>
          <a:p>
            <a:pPr marR="0" lvl="8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defRPr/>
            </a:pPr>
            <a:r>
              <a:rPr lang="ru-RU" sz="2200" b="0" i="0" u="none" strike="noStrike" cap="none" spc="0">
                <a:ln>
                  <a:noFill/>
                </a:ln>
                <a:solidFill>
                  <a:srgbClr val="FF0000"/>
                </a:solidFill>
                <a:latin typeface="Arial"/>
                <a:ea typeface="Noto Sans KR Black"/>
                <a:cs typeface="Noto Sans KR Black"/>
              </a:rPr>
              <a:t>- Скриншоты/мокапы/фото вашего продукта</a:t>
            </a:r>
            <a:endParaRPr lang="ru-RU" sz="2200" b="0" i="0" u="none" strike="noStrike" cap="none" spc="0">
              <a:ln>
                <a:noFill/>
              </a:ln>
              <a:solidFill>
                <a:srgbClr val="FF0000"/>
              </a:solidFill>
              <a:latin typeface="Arial"/>
              <a:cs typeface="Noto Sans KR Black"/>
            </a:endParaRPr>
          </a:p>
          <a:p>
            <a:pPr marL="285750" lvl="8" indent="-285750">
              <a:buClr>
                <a:srgbClr val="1B1B1B"/>
              </a:buClr>
              <a:buSzPts val="1600"/>
              <a:buFontTx/>
              <a:buChar char="-"/>
              <a:defRPr/>
            </a:pPr>
            <a:endParaRPr>
              <a:solidFill>
                <a:srgbClr val="FF0000"/>
              </a:solidFill>
              <a:latin typeface="+mn-lt"/>
              <a:cs typeface="Noto Sans KR Black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35360" y="1837737"/>
            <a:ext cx="453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>
                <a:solidFill>
                  <a:srgbClr val="243979"/>
                </a:solidFill>
                <a:latin typeface="+mn-lt"/>
              </a:rPr>
              <a:t>Дополнительный текст, 22 пт</a:t>
            </a:r>
            <a:endParaRPr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35360" y="1283739"/>
            <a:ext cx="78488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000">
                <a:solidFill>
                  <a:srgbClr val="243979"/>
                </a:solidFill>
                <a:latin typeface="+mj-lt"/>
              </a:rPr>
              <a:t>Основной текст, 30 пт</a:t>
            </a:r>
            <a:endParaRPr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3200" b="1" dirty="0">
                <a:solidFill>
                  <a:schemeClr val="bg1"/>
                </a:solidFill>
              </a:rPr>
              <a:t>АНАЛИЗ КОНКУРЕНТОВ</a:t>
            </a:r>
            <a:endParaRPr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F8C9CE-F70C-9C09-967B-78EC49ECE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020659"/>
              </p:ext>
            </p:extLst>
          </p:nvPr>
        </p:nvGraphicFramePr>
        <p:xfrm>
          <a:off x="5721" y="1241376"/>
          <a:ext cx="12191999" cy="4756487"/>
        </p:xfrm>
        <a:graphic>
          <a:graphicData uri="http://schemas.openxmlformats.org/drawingml/2006/table">
            <a:tbl>
              <a:tblPr/>
              <a:tblGrid>
                <a:gridCol w="2314936">
                  <a:extLst>
                    <a:ext uri="{9D8B030D-6E8A-4147-A177-3AD203B41FA5}">
                      <a16:colId xmlns:a16="http://schemas.microsoft.com/office/drawing/2014/main" val="1149732117"/>
                    </a:ext>
                  </a:extLst>
                </a:gridCol>
                <a:gridCol w="1934727">
                  <a:extLst>
                    <a:ext uri="{9D8B030D-6E8A-4147-A177-3AD203B41FA5}">
                      <a16:colId xmlns:a16="http://schemas.microsoft.com/office/drawing/2014/main" val="3819647562"/>
                    </a:ext>
                  </a:extLst>
                </a:gridCol>
                <a:gridCol w="1641187">
                  <a:extLst>
                    <a:ext uri="{9D8B030D-6E8A-4147-A177-3AD203B41FA5}">
                      <a16:colId xmlns:a16="http://schemas.microsoft.com/office/drawing/2014/main" val="757561841"/>
                    </a:ext>
                  </a:extLst>
                </a:gridCol>
                <a:gridCol w="2216228">
                  <a:extLst>
                    <a:ext uri="{9D8B030D-6E8A-4147-A177-3AD203B41FA5}">
                      <a16:colId xmlns:a16="http://schemas.microsoft.com/office/drawing/2014/main" val="2640072343"/>
                    </a:ext>
                  </a:extLst>
                </a:gridCol>
                <a:gridCol w="2113458">
                  <a:extLst>
                    <a:ext uri="{9D8B030D-6E8A-4147-A177-3AD203B41FA5}">
                      <a16:colId xmlns:a16="http://schemas.microsoft.com/office/drawing/2014/main" val="1342361493"/>
                    </a:ext>
                  </a:extLst>
                </a:gridCol>
                <a:gridCol w="1971463">
                  <a:extLst>
                    <a:ext uri="{9D8B030D-6E8A-4147-A177-3AD203B41FA5}">
                      <a16:colId xmlns:a16="http://schemas.microsoft.com/office/drawing/2014/main" val="2555670403"/>
                    </a:ext>
                  </a:extLst>
                </a:gridCol>
              </a:tblGrid>
              <a:tr h="2251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Критерий</a:t>
                      </a:r>
                      <a:endParaRPr lang="ru-RU" sz="13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Яндекс.Умный</a:t>
                      </a: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дом</a:t>
                      </a:r>
                      <a:endParaRPr lang="ru-RU" sz="13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Сбер (SberDevices)</a:t>
                      </a:r>
                      <a:endParaRPr lang="ru-RU" sz="13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Ростелеком (Умный двор)</a:t>
                      </a:r>
                      <a:endParaRPr lang="ru-RU" sz="13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latin typeface="Calibri"/>
                          <a:ea typeface="Calibri"/>
                          <a:cs typeface="Times New Roman"/>
                        </a:rPr>
                        <a:t>Дом.ру</a:t>
                      </a: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50" dirty="0">
                          <a:latin typeface="Calibri"/>
                          <a:ea typeface="Times New Roman"/>
                          <a:cs typeface="Times New Roman"/>
                        </a:rPr>
                        <a:t>Заботливый сосед</a:t>
                      </a: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570349"/>
                  </a:ext>
                </a:extLst>
              </a:tr>
              <a:tr h="427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 решения</a:t>
                      </a:r>
                      <a:endParaRPr lang="ru-RU" sz="13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Экосистема умного дома</a:t>
                      </a:r>
                      <a:endParaRPr lang="ru-RU" sz="13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Экосистема умного дома</a:t>
                      </a:r>
                      <a:endParaRPr lang="ru-RU" sz="13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Видеонаблюдение + домофония</a:t>
                      </a:r>
                      <a:endParaRPr lang="ru-RU" sz="13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Видеодомофония</a:t>
                      </a:r>
                      <a:endParaRPr lang="ru-RU" sz="13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Единая экосистема безопасности ЖК</a:t>
                      </a:r>
                      <a:endParaRPr lang="ru-RU" sz="13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107256"/>
                  </a:ext>
                </a:extLst>
              </a:tr>
              <a:tr h="6416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Ключевые функции</a:t>
                      </a:r>
                      <a:endParaRPr lang="ru-RU" sz="13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Голосовое управление, автоматизация устройств</a:t>
                      </a:r>
                      <a:endParaRPr lang="ru-RU" sz="13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Умные колонки, сценарии</a:t>
                      </a:r>
                      <a:endParaRPr lang="ru-RU" sz="13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Видеодомофоны, доступ через приложение, наблюдение во дворе</a:t>
                      </a:r>
                      <a:endParaRPr lang="ru-RU" sz="13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Доступ через смартфон, история вызовов</a:t>
                      </a:r>
                      <a:endParaRPr lang="ru-RU" sz="13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Видеоаналитика</a:t>
                      </a: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+ </a:t>
                      </a:r>
                      <a:r>
                        <a:rPr lang="ru-RU" sz="13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IoT</a:t>
                      </a: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+ поведенческие сценарии + интеграция с УК</a:t>
                      </a:r>
                      <a:endParaRPr lang="ru-RU" sz="13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868356"/>
                  </a:ext>
                </a:extLst>
              </a:tr>
              <a:tr h="4907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Интеграция с инфраструктурой ЖК**</a:t>
                      </a:r>
                      <a:endParaRPr lang="ru-RU" sz="13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❌</a:t>
                      </a: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3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❌</a:t>
                      </a: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3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✅</a:t>
                      </a: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3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✅</a:t>
                      </a: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3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✅</a:t>
                      </a: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3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89873"/>
                  </a:ext>
                </a:extLst>
              </a:tr>
              <a:tr h="6182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**Фокус на уязвимых группах** (дети, пожилые)</a:t>
                      </a:r>
                      <a:endParaRPr lang="ru-RU" sz="13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❌</a:t>
                      </a: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3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❌</a:t>
                      </a: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Нет</a:t>
                      </a:r>
                      <a:endParaRPr lang="ru-RU" sz="13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❌</a:t>
                      </a: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Нет</a:t>
                      </a:r>
                      <a:endParaRPr lang="ru-RU" sz="13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❌</a:t>
                      </a: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Нет</a:t>
                      </a:r>
                      <a:endParaRPr lang="ru-RU" sz="13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✅</a:t>
                      </a: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Core-функция**</a:t>
                      </a:r>
                      <a:endParaRPr lang="ru-RU" sz="13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122777"/>
                  </a:ext>
                </a:extLst>
              </a:tr>
              <a:tr h="6416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**Проактивная аналитика** (обнаружение проблем до инцидента)</a:t>
                      </a:r>
                      <a:endParaRPr lang="ru-RU" sz="13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❌</a:t>
                      </a: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Нет</a:t>
                      </a:r>
                      <a:endParaRPr lang="ru-RU" sz="13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❌</a:t>
                      </a: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Нет</a:t>
                      </a:r>
                      <a:endParaRPr lang="ru-RU" sz="13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❌</a:t>
                      </a: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Нет (реактивная)</a:t>
                      </a:r>
                      <a:endParaRPr lang="ru-RU" sz="13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❌</a:t>
                      </a: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Нет</a:t>
                      </a:r>
                      <a:endParaRPr lang="ru-RU" sz="13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✅</a:t>
                      </a: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Проактивное обнаружение**</a:t>
                      </a:r>
                      <a:endParaRPr lang="ru-RU" sz="13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970862"/>
                  </a:ext>
                </a:extLst>
              </a:tr>
              <a:tr h="6416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**Поведенческий трекинг** (перемещения, активность, падения)</a:t>
                      </a:r>
                      <a:endParaRPr lang="ru-RU" sz="13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❌</a:t>
                      </a: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Нет</a:t>
                      </a:r>
                      <a:endParaRPr lang="ru-RU" sz="13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❌</a:t>
                      </a: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Нет</a:t>
                      </a:r>
                      <a:endParaRPr lang="ru-RU" sz="13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❌</a:t>
                      </a: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Нет</a:t>
                      </a:r>
                      <a:endParaRPr lang="ru-RU" sz="13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❌</a:t>
                      </a: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Нет</a:t>
                      </a:r>
                      <a:endParaRPr lang="ru-RU" sz="13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✅</a:t>
                      </a: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Детекция падений, аномалий, контроль активности**</a:t>
                      </a:r>
                      <a:endParaRPr lang="ru-RU" sz="13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549121"/>
                  </a:ext>
                </a:extLst>
              </a:tr>
              <a:tr h="427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**AI / видеоаналитика**</a:t>
                      </a:r>
                      <a:endParaRPr lang="ru-RU" sz="13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Базовая</a:t>
                      </a:r>
                      <a:endParaRPr lang="ru-RU" sz="13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️</a:t>
                      </a: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Базовая</a:t>
                      </a:r>
                      <a:endParaRPr lang="ru-RU" sz="13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⚠️</a:t>
                      </a: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Простая детекция</a:t>
                      </a:r>
                      <a:endParaRPr lang="ru-RU" sz="13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❌</a:t>
                      </a: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Нет</a:t>
                      </a:r>
                      <a:endParaRPr lang="ru-RU" sz="13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r>
                        <a:rPr lang="ru-RU" sz="13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✅</a:t>
                      </a: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Глубокая AI-аналитика поведения**</a:t>
                      </a:r>
                      <a:endParaRPr lang="ru-RU" sz="13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081220"/>
                  </a:ext>
                </a:extLst>
              </a:tr>
              <a:tr h="6416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**Единая платформа для всех стейкхолдеров**</a:t>
                      </a:r>
                      <a:endParaRPr lang="ru-RU" sz="13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⚠️</a:t>
                      </a: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Частично</a:t>
                      </a:r>
                      <a:endParaRPr lang="ru-RU" sz="13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⚠️</a:t>
                      </a: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Частично</a:t>
                      </a:r>
                      <a:endParaRPr lang="ru-RU" sz="13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⚠️</a:t>
                      </a: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Частично</a:t>
                      </a:r>
                      <a:endParaRPr lang="ru-RU" sz="13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❌</a:t>
                      </a:r>
                      <a:r>
                        <a:rPr lang="ru-RU" sz="13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Нет</a:t>
                      </a:r>
                      <a:endParaRPr lang="ru-RU" sz="13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r>
                        <a:rPr lang="ru-RU" sz="13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✅</a:t>
                      </a:r>
                      <a:r>
                        <a:rPr lang="ru-RU" sz="13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Жители + УК + экстренные службы + родственники**</a:t>
                      </a:r>
                      <a:endParaRPr lang="ru-RU" sz="13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4" marR="56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5378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4800" b="1">
                <a:solidFill>
                  <a:schemeClr val="bg1"/>
                </a:solidFill>
              </a:rPr>
              <a:t>АНАЛИЗ РЫНКА</a:t>
            </a:r>
            <a:endParaRPr sz="4800" b="1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35360" y="1837737"/>
            <a:ext cx="453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>
                <a:solidFill>
                  <a:srgbClr val="243979"/>
                </a:solidFill>
                <a:latin typeface="+mn-lt"/>
              </a:rPr>
              <a:t>Дополнительный</a:t>
            </a:r>
            <a:r>
              <a:rPr lang="ru-RU" sz="2200">
                <a:solidFill>
                  <a:srgbClr val="243979"/>
                </a:solidFill>
              </a:rPr>
              <a:t> текст, 22 пт</a:t>
            </a:r>
            <a:endParaRPr/>
          </a:p>
        </p:txBody>
      </p:sp>
      <p:sp>
        <p:nvSpPr>
          <p:cNvPr id="10" name="TextBox 9"/>
          <p:cNvSpPr txBox="1"/>
          <p:nvPr/>
        </p:nvSpPr>
        <p:spPr bwMode="auto">
          <a:xfrm>
            <a:off x="335360" y="1283739"/>
            <a:ext cx="78488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000">
                <a:solidFill>
                  <a:srgbClr val="243979"/>
                </a:solidFill>
                <a:latin typeface="+mj-lt"/>
              </a:rPr>
              <a:t>Основной</a:t>
            </a:r>
            <a:r>
              <a:rPr lang="ru-RU" sz="3000">
                <a:solidFill>
                  <a:srgbClr val="243979"/>
                </a:solidFill>
              </a:rPr>
              <a:t> текст, 30 пт</a:t>
            </a:r>
            <a:endParaRPr/>
          </a:p>
        </p:txBody>
      </p:sp>
      <p:sp>
        <p:nvSpPr>
          <p:cNvPr id="2" name="Google Shape;117;p2"/>
          <p:cNvSpPr txBox="1"/>
          <p:nvPr/>
        </p:nvSpPr>
        <p:spPr bwMode="auto">
          <a:xfrm>
            <a:off x="331362" y="2564904"/>
            <a:ext cx="4536504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8">
              <a:buClr>
                <a:srgbClr val="1B1B1B"/>
              </a:buClr>
              <a:buSzPts val="1600"/>
              <a:defRPr/>
            </a:pPr>
            <a:r>
              <a:rPr lang="ru-RU" sz="2200">
                <a:solidFill>
                  <a:srgbClr val="DF0000"/>
                </a:solidFill>
                <a:latin typeface="+mn-lt"/>
                <a:ea typeface="Noto Sans KR Black"/>
                <a:cs typeface="Noto Sans KR Black"/>
              </a:rPr>
              <a:t>Рынок, на котором вы работаете, его объем, рост</a:t>
            </a:r>
            <a:endParaRPr/>
          </a:p>
          <a:p>
            <a:pPr lvl="8">
              <a:buClr>
                <a:srgbClr val="1B1B1B"/>
              </a:buClr>
              <a:buSzPts val="1600"/>
              <a:defRPr/>
            </a:pPr>
            <a:endParaRPr lang="ru-RU" sz="2200">
              <a:solidFill>
                <a:srgbClr val="DF0000"/>
              </a:solidFill>
              <a:latin typeface="+mn-lt"/>
              <a:ea typeface="Noto Sans KR Black"/>
              <a:cs typeface="Noto Sans KR Black"/>
            </a:endParaRPr>
          </a:p>
          <a:p>
            <a:pPr lvl="8">
              <a:buClr>
                <a:srgbClr val="1B1B1B"/>
              </a:buClr>
              <a:buSzPts val="1600"/>
              <a:defRPr/>
            </a:pPr>
            <a:r>
              <a:rPr lang="ru-RU" sz="2200">
                <a:solidFill>
                  <a:srgbClr val="DF0000"/>
                </a:solidFill>
                <a:latin typeface="+mn-lt"/>
                <a:ea typeface="Noto Sans KR Black"/>
                <a:cs typeface="Noto Sans KR Black"/>
              </a:rPr>
              <a:t>География ( где продаем?)</a:t>
            </a:r>
            <a:endParaRPr/>
          </a:p>
          <a:p>
            <a:pPr lvl="8">
              <a:buClr>
                <a:srgbClr val="1B1B1B"/>
              </a:buClr>
              <a:buSzPts val="1600"/>
              <a:defRPr/>
            </a:pPr>
            <a:endParaRPr lang="ru-RU" sz="2200">
              <a:solidFill>
                <a:srgbClr val="DF0000"/>
              </a:solidFill>
              <a:latin typeface="+mn-lt"/>
              <a:ea typeface="Noto Sans KR Black"/>
              <a:cs typeface="Noto Sans KR Black"/>
            </a:endParaRPr>
          </a:p>
          <a:p>
            <a:pPr lvl="8">
              <a:buClr>
                <a:srgbClr val="1B1B1B"/>
              </a:buClr>
              <a:buSzPts val="1600"/>
              <a:defRPr/>
            </a:pPr>
            <a:r>
              <a:rPr lang="ru-RU" sz="2200">
                <a:solidFill>
                  <a:srgbClr val="DF0000"/>
                </a:solidFill>
                <a:latin typeface="+mn-lt"/>
                <a:ea typeface="Noto Sans KR Black"/>
                <a:cs typeface="Noto Sans KR Black"/>
              </a:rPr>
              <a:t>TAM, SAM, SOM (оценка рынка)</a:t>
            </a:r>
            <a:endParaRPr/>
          </a:p>
          <a:p>
            <a:pPr lvl="8">
              <a:buClr>
                <a:srgbClr val="1B1B1B"/>
              </a:buClr>
              <a:buSzPts val="1600"/>
              <a:defRPr/>
            </a:pPr>
            <a:endParaRPr lang="ru-RU" sz="2200">
              <a:solidFill>
                <a:srgbClr val="DF0000"/>
              </a:solidFill>
              <a:latin typeface="+mn-lt"/>
              <a:ea typeface="Noto Sans KR Black"/>
              <a:cs typeface="Noto Sans KR Black"/>
            </a:endParaRPr>
          </a:p>
          <a:p>
            <a:pPr lvl="8">
              <a:buClr>
                <a:srgbClr val="1B1B1B"/>
              </a:buClr>
              <a:buSzPts val="1600"/>
              <a:defRPr/>
            </a:pPr>
            <a:r>
              <a:rPr lang="ru-RU" sz="2200">
                <a:solidFill>
                  <a:srgbClr val="DF0000"/>
                </a:solidFill>
                <a:latin typeface="+mn-lt"/>
                <a:ea typeface="Noto Sans KR Black"/>
                <a:cs typeface="Noto Sans KR Black"/>
              </a:rPr>
              <a:t>Пруфлинк (источники)</a:t>
            </a:r>
            <a:endParaRPr/>
          </a:p>
        </p:txBody>
      </p:sp>
      <p:graphicFrame>
        <p:nvGraphicFramePr>
          <p:cNvPr id="3" name="Схема 2"/>
          <p:cNvGraphicFramePr>
            <a:graphicFrameLocks/>
          </p:cNvGraphicFramePr>
          <p:nvPr/>
        </p:nvGraphicFramePr>
        <p:xfrm>
          <a:off x="6489213" y="1772402"/>
          <a:ext cx="5702787" cy="3801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4800" b="1">
                <a:solidFill>
                  <a:schemeClr val="bg1"/>
                </a:solidFill>
              </a:rPr>
              <a:t>БИЗНЕС-МОДЕЛЬ</a:t>
            </a:r>
            <a:endParaRPr sz="4800" b="1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748AED6-CE3A-9C78-FE7D-13868E804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9923"/>
            <a:ext cx="12191999" cy="469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3200" b="1" dirty="0">
                <a:solidFill>
                  <a:schemeClr val="bg1"/>
                </a:solidFill>
              </a:rPr>
              <a:t>ИНДУСТРИАЛЬНЫЕ ПАРТНЕРЫ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35360" y="1837737"/>
            <a:ext cx="453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>
                <a:solidFill>
                  <a:srgbClr val="243979"/>
                </a:solidFill>
                <a:latin typeface="+mn-lt"/>
              </a:rPr>
              <a:t>Дополнительный</a:t>
            </a:r>
            <a:r>
              <a:rPr lang="ru-RU" sz="2200">
                <a:solidFill>
                  <a:srgbClr val="243979"/>
                </a:solidFill>
              </a:rPr>
              <a:t> текст, 22 пт</a:t>
            </a:r>
            <a:endParaRPr/>
          </a:p>
        </p:txBody>
      </p:sp>
      <p:sp>
        <p:nvSpPr>
          <p:cNvPr id="10" name="TextBox 9"/>
          <p:cNvSpPr txBox="1"/>
          <p:nvPr/>
        </p:nvSpPr>
        <p:spPr bwMode="auto">
          <a:xfrm>
            <a:off x="335360" y="1283739"/>
            <a:ext cx="78488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000">
                <a:solidFill>
                  <a:srgbClr val="243979"/>
                </a:solidFill>
                <a:latin typeface="+mj-lt"/>
              </a:rPr>
              <a:t>Основной</a:t>
            </a:r>
            <a:r>
              <a:rPr lang="ru-RU" sz="3000">
                <a:solidFill>
                  <a:srgbClr val="243979"/>
                </a:solidFill>
              </a:rPr>
              <a:t> текст, 30 пт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174340" y="2931158"/>
            <a:ext cx="1184332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8">
              <a:buClr>
                <a:srgbClr val="1B1B1B"/>
              </a:buClr>
              <a:buSzPts val="1600"/>
              <a:defRPr/>
            </a:pPr>
            <a:r>
              <a:rPr lang="ru-RU" sz="2200">
                <a:solidFill>
                  <a:srgbClr val="DF0000"/>
                </a:solidFill>
                <a:latin typeface="+mn-lt"/>
              </a:rPr>
              <a:t>Укажите, если работа была выполнена по направлению </a:t>
            </a:r>
            <a:r>
              <a:rPr lang="ru-RU" sz="2200" u="sng">
                <a:solidFill>
                  <a:srgbClr val="DF0000"/>
                </a:solidFill>
                <a:latin typeface="+mn-lt"/>
              </a:rPr>
              <a:t>из БАНКА ЗАДАЧ</a:t>
            </a:r>
            <a:endParaRPr/>
          </a:p>
          <a:p>
            <a:pPr lvl="8">
              <a:buClr>
                <a:srgbClr val="1B1B1B"/>
              </a:buClr>
              <a:buSzPts val="1600"/>
              <a:defRPr/>
            </a:pPr>
            <a:endParaRPr lang="ru-RU" sz="2200" u="sng">
              <a:solidFill>
                <a:srgbClr val="DF0000"/>
              </a:solidFill>
              <a:latin typeface="+mn-lt"/>
            </a:endParaRPr>
          </a:p>
          <a:p>
            <a:pPr lvl="8">
              <a:buClr>
                <a:srgbClr val="1B1B1B"/>
              </a:buClr>
              <a:buSzPts val="1600"/>
              <a:defRPr/>
            </a:pPr>
            <a:r>
              <a:rPr lang="ru-RU" sz="2200">
                <a:solidFill>
                  <a:srgbClr val="DF0000"/>
                </a:solidFill>
                <a:latin typeface="+mn-lt"/>
              </a:rPr>
              <a:t>Какой индустриальный партнер выдал задачу?</a:t>
            </a:r>
            <a:endParaRPr/>
          </a:p>
          <a:p>
            <a:pPr lvl="8">
              <a:buClr>
                <a:srgbClr val="1B1B1B"/>
              </a:buClr>
              <a:buSzPts val="1600"/>
              <a:defRPr/>
            </a:pPr>
            <a:endParaRPr lang="ru-RU" sz="2200">
              <a:solidFill>
                <a:srgbClr val="DF0000"/>
              </a:solidFill>
              <a:latin typeface="+mn-lt"/>
            </a:endParaRPr>
          </a:p>
          <a:p>
            <a:pPr lvl="8">
              <a:buClr>
                <a:srgbClr val="1B1B1B"/>
              </a:buClr>
              <a:buSzPts val="1600"/>
              <a:defRPr/>
            </a:pPr>
            <a:r>
              <a:rPr lang="ru-RU" sz="2200">
                <a:solidFill>
                  <a:srgbClr val="DF0000"/>
                </a:solidFill>
                <a:latin typeface="+mn-lt"/>
              </a:rPr>
              <a:t>Какая коммуникация происходила во время Акселератора, планы после его завершения</a:t>
            </a:r>
            <a:endParaRPr/>
          </a:p>
        </p:txBody>
      </p:sp>
      <p:sp>
        <p:nvSpPr>
          <p:cNvPr id="8" name="TextBox 7"/>
          <p:cNvSpPr txBox="1"/>
          <p:nvPr/>
        </p:nvSpPr>
        <p:spPr bwMode="auto">
          <a:xfrm>
            <a:off x="8688288" y="1556792"/>
            <a:ext cx="3255107" cy="51706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lvl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r>
              <a:rPr lang="en-US" sz="2200" b="0" i="0" u="none" strike="noStrike" cap="none">
                <a:solidFill>
                  <a:srgbClr val="FF0000"/>
                </a:solidFill>
                <a:latin typeface="+mn-lt"/>
                <a:ea typeface="NanumSquare Bold"/>
                <a:cs typeface="NanumSquare Bold"/>
              </a:rPr>
              <a:t>ЛОГО</a:t>
            </a:r>
            <a:r>
              <a:rPr lang="ru-RU" sz="2200" b="0" i="0" u="none" strike="noStrike" cap="none">
                <a:solidFill>
                  <a:srgbClr val="FF0000"/>
                </a:solidFill>
                <a:latin typeface="+mn-lt"/>
                <a:ea typeface="NanumSquare Bold"/>
                <a:cs typeface="NanumSquare Bold"/>
              </a:rPr>
              <a:t> ПАРНЕРА</a:t>
            </a:r>
            <a:r>
              <a:rPr lang="en-US" sz="2200" b="0" i="0" u="none" strike="noStrike" cap="none">
                <a:solidFill>
                  <a:srgbClr val="FF0000"/>
                </a:solidFill>
                <a:latin typeface="+mn-lt"/>
                <a:ea typeface="NanumSquare Bold"/>
                <a:cs typeface="NanumSquare Bold"/>
              </a:rPr>
              <a:t> </a:t>
            </a:r>
            <a:endParaRPr sz="2200" b="0" i="0" u="none" strike="noStrike" cap="none">
              <a:solidFill>
                <a:srgbClr val="FF0000"/>
              </a:solidFill>
              <a:latin typeface="+mn-lt"/>
              <a:cs typeface="NanumSquare Bold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504</Words>
  <Application>Microsoft Office PowerPoint</Application>
  <DocSecurity>0</DocSecurity>
  <PresentationFormat>Widescreen</PresentationFormat>
  <Paragraphs>144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Helvetica Neue</vt:lpstr>
      <vt:lpstr>Arial</vt:lpstr>
      <vt:lpstr>Times New Roman</vt:lpstr>
      <vt:lpstr>Arial Black</vt:lpstr>
      <vt:lpstr>KacstDecorative</vt:lpstr>
      <vt:lpstr>Calibri</vt:lpstr>
      <vt:lpstr>Тема Office</vt:lpstr>
      <vt:lpstr>PowerPoint Presentation</vt:lpstr>
      <vt:lpstr>«СТУДСТРОЙ»</vt:lpstr>
      <vt:lpstr>АКТУАЛЬНОСТЬ</vt:lpstr>
      <vt:lpstr>ПРОБЛЕМА</vt:lpstr>
      <vt:lpstr>ОПИСАНИЕ ПРОДУКТА И ТЕХНОЛОГИИ</vt:lpstr>
      <vt:lpstr>АНАЛИЗ КОНКУРЕНТОВ</vt:lpstr>
      <vt:lpstr>АНАЛИЗ РЫНКА</vt:lpstr>
      <vt:lpstr>БИЗНЕС-МОДЕЛЬ</vt:lpstr>
      <vt:lpstr>ИНДУСТРИАЛЬНЫЕ ПАРТНЕРЫ</vt:lpstr>
      <vt:lpstr>ТЕКУЩИЕ РЕЗУЛЬТАТЫ </vt:lpstr>
      <vt:lpstr>КОМАНДА</vt:lpstr>
      <vt:lpstr>КОНТАКТЫ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Виктория Бокарева</dc:creator>
  <cp:keywords/>
  <dc:description/>
  <cp:lastModifiedBy>Даниил Терещенко</cp:lastModifiedBy>
  <cp:revision>80</cp:revision>
  <dcterms:modified xsi:type="dcterms:W3CDTF">2026-04-18T14:12:58Z</dcterms:modified>
  <cp:category/>
  <dc:identifier/>
  <cp:contentStatus/>
  <dc:language/>
  <cp:version/>
</cp:coreProperties>
</file>