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0" r:id="rId2"/>
    <p:sldId id="308" r:id="rId3"/>
    <p:sldId id="318" r:id="rId4"/>
    <p:sldId id="311" r:id="rId5"/>
    <p:sldId id="320" r:id="rId6"/>
    <p:sldId id="313" r:id="rId7"/>
    <p:sldId id="319" r:id="rId8"/>
    <p:sldId id="281" r:id="rId9"/>
    <p:sldId id="317" r:id="rId10"/>
    <p:sldId id="286" r:id="rId11"/>
    <p:sldId id="296" r:id="rId12"/>
    <p:sldId id="306" r:id="rId13"/>
    <p:sldId id="324" r:id="rId14"/>
    <p:sldId id="325" r:id="rId15"/>
    <p:sldId id="326" r:id="rId16"/>
    <p:sldId id="269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FD493D"/>
    <a:srgbClr val="FBB3C1"/>
    <a:srgbClr val="B5D8E1"/>
    <a:srgbClr val="8F00FF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72" autoAdjust="0"/>
    <p:restoredTop sz="94694"/>
  </p:normalViewPr>
  <p:slideViewPr>
    <p:cSldViewPr snapToGrid="0" snapToObjects="1" showGuides="1">
      <p:cViewPr varScale="1">
        <p:scale>
          <a:sx n="81" d="100"/>
          <a:sy n="81" d="100"/>
        </p:scale>
        <p:origin x="509" y="6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van\Downloads\Telegram%20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6500443017871174"/>
          <c:y val="2.6331538001196888E-2"/>
          <c:w val="0.5068533192905027"/>
          <c:h val="0.9181370012769948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Дата начала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335-4A3D-9621-EF8F5EB26D41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335-4A3D-9621-EF8F5EB26D41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335-4A3D-9621-EF8F5EB26D41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335-4A3D-9621-EF8F5EB26D41}"/>
              </c:ext>
            </c:extLst>
          </c:dPt>
          <c:dPt>
            <c:idx val="5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335-4A3D-9621-EF8F5EB26D41}"/>
              </c:ext>
            </c:extLst>
          </c:dPt>
          <c:dPt>
            <c:idx val="6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35-4A3D-9621-EF8F5EB26D41}"/>
              </c:ext>
            </c:extLst>
          </c:dPt>
          <c:dPt>
            <c:idx val="7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335-4A3D-9621-EF8F5EB26D41}"/>
              </c:ext>
            </c:extLst>
          </c:dPt>
          <c:dPt>
            <c:idx val="8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35-4A3D-9621-EF8F5EB26D41}"/>
              </c:ext>
            </c:extLst>
          </c:dPt>
          <c:cat>
            <c:strRef>
              <c:f>Лист2!$A$2:$A$10</c:f>
              <c:strCache>
                <c:ptCount val="9"/>
                <c:pt idx="0">
                  <c:v>Сбор информации о текущих процессах судебных приставов, идентификация основных проблем и областей для улучшения.</c:v>
                </c:pt>
                <c:pt idx="1">
                  <c:v>Определение требований к АРМ, определение ключевых показателей производительности.</c:v>
                </c:pt>
                <c:pt idx="2">
                  <c:v>Создание технического задания и плана проекта, определение временных рамок и ответственных лиц.</c:v>
                </c:pt>
                <c:pt idx="3">
                  <c:v>Подготовка необходимых ресурсов и инфраструктуры для начала разработки.</c:v>
                </c:pt>
                <c:pt idx="4">
                  <c:v>Разработка функционала АРМ, интеграция модуля с существующей инфраструктурой и базами данных.</c:v>
                </c:pt>
                <c:pt idx="5">
                  <c:v>Проведение внутренних тестов, исправление обнаруженных ошибок.</c:v>
                </c:pt>
                <c:pt idx="6">
                  <c:v>Подготовка документации, проведение предварительного обучения персонала.</c:v>
                </c:pt>
                <c:pt idx="7">
                  <c:v>Внедрение АРМ в тестовом режиме в выбранных подразделениях судебных приставов, сбор отзывов и мониторинг работы.</c:v>
                </c:pt>
                <c:pt idx="8">
                  <c:v>Анализ результатов тестирования, внесение изменений и улучшений, масштабное внедрение АРМ.</c:v>
                </c:pt>
              </c:strCache>
            </c:strRef>
          </c:cat>
          <c:val>
            <c:numRef>
              <c:f>Лист2!$B$2:$B$10</c:f>
              <c:numCache>
                <c:formatCode>m/d/yyyy</c:formatCode>
                <c:ptCount val="9"/>
                <c:pt idx="0">
                  <c:v>45224</c:v>
                </c:pt>
                <c:pt idx="1">
                  <c:v>45232</c:v>
                </c:pt>
                <c:pt idx="2">
                  <c:v>45240</c:v>
                </c:pt>
                <c:pt idx="3">
                  <c:v>45248</c:v>
                </c:pt>
                <c:pt idx="4">
                  <c:v>45256</c:v>
                </c:pt>
                <c:pt idx="5">
                  <c:v>45287</c:v>
                </c:pt>
                <c:pt idx="6">
                  <c:v>45319</c:v>
                </c:pt>
                <c:pt idx="7">
                  <c:v>45351</c:v>
                </c:pt>
                <c:pt idx="8">
                  <c:v>45381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335-4A3D-9621-EF8F5EB26D41}"/>
            </c:ext>
          </c:extLst>
        </c:ser>
        <c:ser>
          <c:idx val="1"/>
          <c:order val="1"/>
          <c:tx>
            <c:v>1</c:v>
          </c:tx>
          <c:spPr>
            <a:solidFill>
              <a:srgbClr val="B5D8E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Лист2!$A$2:$A$10</c:f>
              <c:strCache>
                <c:ptCount val="9"/>
                <c:pt idx="0">
                  <c:v>Сбор информации о текущих процессах судебных приставов, идентификация основных проблем и областей для улучшения.</c:v>
                </c:pt>
                <c:pt idx="1">
                  <c:v>Определение требований к АРМ, определение ключевых показателей производительности.</c:v>
                </c:pt>
                <c:pt idx="2">
                  <c:v>Создание технического задания и плана проекта, определение временных рамок и ответственных лиц.</c:v>
                </c:pt>
                <c:pt idx="3">
                  <c:v>Подготовка необходимых ресурсов и инфраструктуры для начала разработки.</c:v>
                </c:pt>
                <c:pt idx="4">
                  <c:v>Разработка функционала АРМ, интеграция модуля с существующей инфраструктурой и базами данных.</c:v>
                </c:pt>
                <c:pt idx="5">
                  <c:v>Проведение внутренних тестов, исправление обнаруженных ошибок.</c:v>
                </c:pt>
                <c:pt idx="6">
                  <c:v>Подготовка документации, проведение предварительного обучения персонала.</c:v>
                </c:pt>
                <c:pt idx="7">
                  <c:v>Внедрение АРМ в тестовом режиме в выбранных подразделениях судебных приставов, сбор отзывов и мониторинг работы.</c:v>
                </c:pt>
                <c:pt idx="8">
                  <c:v>Анализ результатов тестирования, внесение изменений и улучшений, масштабное внедрение АРМ.</c:v>
                </c:pt>
              </c:strCache>
            </c:strRef>
          </c:cat>
          <c:val>
            <c:numRef>
              <c:f>Лист2!$D$2:$D$10</c:f>
              <c:numCache>
                <c:formatCode>General</c:formatCode>
                <c:ptCount val="9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31</c:v>
                </c:pt>
                <c:pt idx="5">
                  <c:v>30</c:v>
                </c:pt>
                <c:pt idx="6">
                  <c:v>31</c:v>
                </c:pt>
                <c:pt idx="7">
                  <c:v>30</c:v>
                </c:pt>
                <c:pt idx="8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335-4A3D-9621-EF8F5EB26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0527904"/>
        <c:axId val="1077577648"/>
      </c:barChart>
      <c:catAx>
        <c:axId val="1080527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7577648"/>
        <c:crosses val="autoZero"/>
        <c:auto val="1"/>
        <c:lblAlgn val="ctr"/>
        <c:lblOffset val="100"/>
        <c:noMultiLvlLbl val="0"/>
      </c:catAx>
      <c:valAx>
        <c:axId val="1077577648"/>
        <c:scaling>
          <c:orientation val="minMax"/>
          <c:max val="45420"/>
          <c:min val="45225"/>
        </c:scaling>
        <c:delete val="0"/>
        <c:axPos val="b"/>
        <c:majorGridlines>
          <c:spPr>
            <a:ln w="9525" cap="flat" cmpd="sng" algn="ctr">
              <a:solidFill>
                <a:srgbClr val="1B1B1B"/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052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АВТОМАТИЗИРОВАННОЕ РАБОЧЕЕ МЕСТО СУДЕБНОГО ПРИСТАВА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ТУМАНОВ ИВАН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Студент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9" y="2365758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911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r>
              <a:rPr lang="en-US" sz="1600" cap="all" dirty="0">
                <a:solidFill>
                  <a:schemeClr val="tx1"/>
                </a:solidFill>
              </a:rPr>
              <a:t>/</a:t>
            </a:r>
            <a:r>
              <a:rPr lang="ru-RU" sz="1600" cap="all" dirty="0">
                <a:solidFill>
                  <a:schemeClr val="tx1"/>
                </a:solidFill>
              </a:rPr>
              <a:t>потребность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1692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Потребность</a:t>
            </a:r>
            <a:r>
              <a:rPr lang="en-US" dirty="0"/>
              <a:t>:</a:t>
            </a: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Современные решения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Повышение эффективности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Защита данных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r>
              <a:rPr lang="en-US" sz="3600" dirty="0"/>
              <a:t>/</a:t>
            </a:r>
            <a:r>
              <a:rPr lang="ru-RU" sz="3600" dirty="0"/>
              <a:t>ПОТРЕБНОСТЬ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559690" y="3175192"/>
            <a:ext cx="4345769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Проблемы</a:t>
            </a:r>
            <a:r>
              <a:rPr lang="en-US" dirty="0"/>
              <a:t>:</a:t>
            </a: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Устаревшие методы и инструменты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Низкая эффективность при работе с документами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Риски безопасности данных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090828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АРМ Судебного Пристава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Интеграция технологий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Защита данных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Разработано современное приложение для судебных приставов, сфокусированное на автоматизации и оптимизации их повседневных задач. Это приложение интегрирует передовые технологии, включая облачные вычисления и мобильные приложения, чтобы увеличить удобство и производительность работы судебных приставов. Одновременно уделен высший приоритет защите данных, предоставляя надежное шифрование и высокие стандарты безопасности, чтобы обеспечить конфиденциальность и целостность информации.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76269278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ЦЕЛЬ ПРОЕКТА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420955" y="2879148"/>
            <a:ext cx="9125381" cy="2185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Regular"/>
              </a:rPr>
              <a:t>Оптимизировать судебные процессы и уменьшить время, необходимое для их выполнения.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>
              <a:solidFill>
                <a:schemeClr val="tx1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Regular"/>
              </a:rPr>
              <a:t>Обеспечить легкий доступ к важной информации и инструментам в любое время и в любом месте.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>
              <a:solidFill>
                <a:schemeClr val="tx1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Regular"/>
              </a:rPr>
              <a:t>Гарантировать безопасность данных и конфиденциальность информации.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chemeClr val="tx1"/>
              </a:solidFill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Regular"/>
              </a:rPr>
              <a:t>Усовершенствовать судебную работу, сокращая риски ошибок и неэффективности.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chemeClr val="tx1"/>
              </a:solidFill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Regular"/>
              </a:rPr>
              <a:t>Содействовать справедливости и эффективности юстиции в целом.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23870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26830"/>
            <a:ext cx="4345769" cy="2923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Regular"/>
              </a:rPr>
              <a:t>Проект основан на современных в использовании технологиях: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rgbClr val="8F00FF"/>
                </a:solidFill>
                <a:sym typeface="Gilroy-Regular"/>
              </a:rPr>
              <a:t>Облачное хранилище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200" dirty="0">
              <a:solidFill>
                <a:srgbClr val="8F00FF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rgbClr val="8F00FF"/>
                </a:solidFill>
                <a:sym typeface="Gilroy-Regular"/>
              </a:rPr>
              <a:t>Интуитивный интерфейс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200" dirty="0">
              <a:solidFill>
                <a:srgbClr val="8F00FF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rgbClr val="8F00FF"/>
                </a:solidFill>
                <a:sym typeface="Gilroy-Regular"/>
              </a:rPr>
              <a:t>Мобильные приложения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rgbClr val="8F00FF"/>
              </a:solidFill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rgbClr val="8F00FF"/>
                </a:solidFill>
                <a:sym typeface="Gilroy-Regular"/>
              </a:rPr>
              <a:t>Безопасность данных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rgbClr val="8F00FF"/>
              </a:solidFill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rgbClr val="8F00FF"/>
                </a:solidFill>
                <a:sym typeface="Gilroy-Regular"/>
              </a:rPr>
              <a:t>Интеграция данных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Передовые технологии значительно улучшают работу судебных приставов. Облачное хранилище обеспечивает безопасный и мобильный доступ к данным. Интуитивный интерфейс и удобные мобильные приложения облегчают взаимодействие с системой. Высокие стандарты безопасности данных с использованием современных методов шифрования. Системы интегрируют данные из разных источников, автоматически собирая их воедино, что значительно упрощает работу судебных приставов и повышает их продуктивность.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32718521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ПРОДУКТ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420955" y="2879148"/>
            <a:ext cx="9125381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Regular"/>
              </a:rPr>
              <a:t>Проект направлен на разработку и внедрение Автоматизированной Рабочей Системы (АРМ) для судебных приставов. Целью этой системы является оптимизация и улучшение работы судебных приставов, путем автоматизации процессов, обеспечения доступа к необходимой информации, повышения эффективности и обеспечения безопасности данных и информационной системы. АРМ Судебного пристава обеспечивает интуитивный интерфейс, централизованное хранилище данных, модуль безопасности и интеграцию с другими информационными системами судебных органов. Этот проект призван обеспечить судебным приставам эффективные инструменты для выполнения их задач, увеличивая при этом прозрачность и безопасность работы.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6300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Целевой 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2185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Light"/>
              </a:rPr>
              <a:t>Продукт ориентирован на широкий спектр профессионалов в сфере правопорядка, включая: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en-US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Судебные приставы</a:t>
            </a:r>
            <a:endParaRPr lang="ru-RU"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Суды и правительственные органы</a:t>
            </a:r>
            <a:endParaRPr lang="ru-RU"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Юридические консультанты и адвокаты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Разработано универсальное решение для оптимизации рабочих процессов в сфере правопорядка. Продукт предназначен для профессионалов этой области, с целью повысить эффективность в судебных процессах, улучшить обмен информацией, облегчить совместную работу и предоставить поддержку в судебных делах. Главная цель - улучшить работу всех, занимающихся правопорядком и справедливостью, предоставляя ценные решения для оптимизации процессов и повышения профессиональной эффективности.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ЦЕЛЕВОЙ РЫНОК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2582884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59690" y="2715504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Система Федеральной службы судебных приставов (ФССП) Российской Федерации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Официальная система в России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Информация о должниках, исполнительных производствах и юридические аспекты взыскания долгов</a:t>
            </a:r>
          </a:p>
        </p:txBody>
      </p:sp>
      <p:sp>
        <p:nvSpPr>
          <p:cNvPr id="194" name="Текст 2"/>
          <p:cNvSpPr txBox="1"/>
          <p:nvPr/>
        </p:nvSpPr>
        <p:spPr>
          <a:xfrm>
            <a:off x="6762637" y="2715504"/>
            <a:ext cx="498979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1С:Судебные исполнители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Предоставляются известной российской IT-компанией 1С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Удобные инструменты для учета и ведения исполнительных производств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71129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45A903D9-0BAD-4362-A031-316060A125F4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55189FC2-2710-40BE-AEBB-36CA0677A94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D322663E-3B9D-4E0A-A80D-680032149FCE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DD110AC9-C94D-492A-8202-91767E96F25A}"/>
              </a:ext>
            </a:extLst>
          </p:cNvPr>
          <p:cNvSpPr txBox="1"/>
          <p:nvPr/>
        </p:nvSpPr>
        <p:spPr>
          <a:xfrm>
            <a:off x="597769" y="4389068"/>
            <a:ext cx="434576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Light"/>
              </a:rPr>
              <a:t>Недостатки</a:t>
            </a:r>
            <a:r>
              <a:rPr lang="en-US" sz="1600" dirty="0">
                <a:solidFill>
                  <a:schemeClr val="tx1"/>
                </a:solidFill>
                <a:sym typeface="Gilroy-Light"/>
              </a:rPr>
              <a:t>: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Имеет ограниченные функциональности по сравнению с современными решениями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Интерфейс и пользовательский опыт требуют улучшений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84F2146E-FDC8-4F19-B827-0F0D2D97C606}"/>
              </a:ext>
            </a:extLst>
          </p:cNvPr>
          <p:cNvSpPr txBox="1"/>
          <p:nvPr/>
        </p:nvSpPr>
        <p:spPr>
          <a:xfrm>
            <a:off x="6762637" y="4333168"/>
            <a:ext cx="434576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Light"/>
              </a:rPr>
              <a:t>Недостатки</a:t>
            </a:r>
            <a:r>
              <a:rPr lang="en-US" sz="1600" dirty="0">
                <a:solidFill>
                  <a:schemeClr val="tx1"/>
                </a:solidFill>
                <a:sym typeface="Gilroy-Light"/>
              </a:rPr>
              <a:t>:</a:t>
            </a:r>
            <a:endParaRPr lang="ru-RU" sz="1600" dirty="0">
              <a:solidFill>
                <a:schemeClr val="tx1"/>
              </a:solidFill>
              <a:sym typeface="Gilroy-Light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rgbClr val="9F00FF"/>
                </a:solidFill>
                <a:sym typeface="Gilroy-Light"/>
              </a:rPr>
              <a:t>Программное обеспечение требует дополнительных инвестиций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rgbClr val="9F00FF"/>
              </a:solidFill>
              <a:sym typeface="Gilroy-Light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rgbClr val="9F00FF"/>
                </a:solidFill>
                <a:sym typeface="Gilroy-Light"/>
              </a:rPr>
              <a:t>Могут потребоваться специальные навыки для эффективного использования</a:t>
            </a:r>
            <a:endParaRPr lang="en-US" sz="1600" dirty="0">
              <a:solidFill>
                <a:srgbClr val="9F00FF"/>
              </a:solidFill>
              <a:sym typeface="Gilroy-Light"/>
            </a:endParaRP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FD493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 МОДЕЛЬ</a:t>
            </a:r>
            <a:endParaRPr sz="3600" dirty="0"/>
          </a:p>
        </p:txBody>
      </p:sp>
      <p:graphicFrame>
        <p:nvGraphicFramePr>
          <p:cNvPr id="15" name="Объект 3">
            <a:extLst>
              <a:ext uri="{FF2B5EF4-FFF2-40B4-BE49-F238E27FC236}">
                <a16:creationId xmlns:a16="http://schemas.microsoft.com/office/drawing/2014/main" id="{CABE2E82-8448-476C-8F53-4A623CA6D0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9435874"/>
              </p:ext>
            </p:extLst>
          </p:nvPr>
        </p:nvGraphicFramePr>
        <p:xfrm>
          <a:off x="1617215" y="2941037"/>
          <a:ext cx="8957569" cy="2955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0016">
                  <a:extLst>
                    <a:ext uri="{9D8B030D-6E8A-4147-A177-3AD203B41FA5}">
                      <a16:colId xmlns:a16="http://schemas.microsoft.com/office/drawing/2014/main" val="1220237936"/>
                    </a:ext>
                  </a:extLst>
                </a:gridCol>
                <a:gridCol w="3987553">
                  <a:extLst>
                    <a:ext uri="{9D8B030D-6E8A-4147-A177-3AD203B41FA5}">
                      <a16:colId xmlns:a16="http://schemas.microsoft.com/office/drawing/2014/main" val="216640365"/>
                    </a:ext>
                  </a:extLst>
                </a:gridCol>
              </a:tblGrid>
              <a:tr h="2448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Статья затрат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Сумма, руб.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823461"/>
                  </a:ext>
                </a:extLst>
              </a:tr>
              <a:tr h="8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Материальные затраты (электроэнергия)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964</a:t>
                      </a:r>
                      <a:r>
                        <a:rPr lang="en-US" sz="2500" dirty="0">
                          <a:effectLst/>
                          <a:latin typeface="Gilroy-ExtraBold"/>
                        </a:rPr>
                        <a:t>,80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314728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Оплата труда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2</a:t>
                      </a:r>
                      <a:r>
                        <a:rPr lang="en-US" sz="2500" dirty="0">
                          <a:effectLst/>
                          <a:latin typeface="Gilroy-ExtraBold"/>
                        </a:rPr>
                        <a:t>40000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830434"/>
                  </a:ext>
                </a:extLst>
              </a:tr>
              <a:tr h="887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Отчисления в социальные фонды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72000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041278"/>
                  </a:ext>
                </a:extLst>
              </a:tr>
              <a:tr h="2907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Gilroy-ExtraBold"/>
                        </a:rPr>
                        <a:t>Итого</a:t>
                      </a:r>
                      <a:r>
                        <a:rPr lang="en-US" sz="2500" dirty="0">
                          <a:effectLst/>
                          <a:latin typeface="Gilroy-ExtraBold"/>
                        </a:rPr>
                        <a:t>: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Gilroy-ExtraBold"/>
                        </a:rPr>
                        <a:t>312964,8</a:t>
                      </a:r>
                      <a:endParaRPr lang="ru-RU" sz="25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905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3457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Текущий статус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2978959"/>
            <a:ext cx="434576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Этап разработки: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Исследование и анализ требований: Завершено.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Проектирование системы: В процессе.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Разработка ПО: В процессе.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Тестирование и отладка: Планируется.</a:t>
            </a: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Этап исследования и анализа требований завершен, что позволило лучше понять потребности судебных приставов. В настоящее время разработка находится в процессе проектирования системы и разработки программного обеспечения. Следующим шагом в плане является тестирование и отладка, где будет проведена проверка функциональности системы и исправление возможных ошибок.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ТЕКУЩИЙ СТАТУС ПРОЕКТА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76784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реализации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РЕАЛИЗАЦИИ</a:t>
            </a: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A72CFA58-3310-4CB5-8564-E36A5CFCC4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2346080"/>
              </p:ext>
            </p:extLst>
          </p:nvPr>
        </p:nvGraphicFramePr>
        <p:xfrm>
          <a:off x="176784" y="1662561"/>
          <a:ext cx="12243075" cy="467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71129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Проект в данный момент разрабатывается и координируется одним человеком, который сосредотачивает все усилия на создании передовой автоматизированной системы для судебных приставов, которая упростит их повседневную работу и повысит эффективность и прозрачность процессов.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ПРОЕКТА</a:t>
            </a:r>
            <a:endParaRPr sz="3600" dirty="0"/>
          </a:p>
        </p:txBody>
      </p:sp>
      <p:grpSp>
        <p:nvGrpSpPr>
          <p:cNvPr id="18" name="Прямоугольник 16">
            <a:extLst>
              <a:ext uri="{FF2B5EF4-FFF2-40B4-BE49-F238E27FC236}">
                <a16:creationId xmlns:a16="http://schemas.microsoft.com/office/drawing/2014/main" id="{012FEC4D-20C4-4EAE-B450-C25377DDB262}"/>
              </a:ext>
            </a:extLst>
          </p:cNvPr>
          <p:cNvGrpSpPr/>
          <p:nvPr/>
        </p:nvGrpSpPr>
        <p:grpSpPr>
          <a:xfrm>
            <a:off x="0" y="6358527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2" name="Прямоугольник">
              <a:extLst>
                <a:ext uri="{FF2B5EF4-FFF2-40B4-BE49-F238E27FC236}">
                  <a16:creationId xmlns:a16="http://schemas.microsoft.com/office/drawing/2014/main" id="{73A6D7A7-CBF7-4CD4-805E-D3704371F858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3" name="7">
              <a:extLst>
                <a:ext uri="{FF2B5EF4-FFF2-40B4-BE49-F238E27FC236}">
                  <a16:creationId xmlns:a16="http://schemas.microsoft.com/office/drawing/2014/main" id="{6701F9E3-3196-43C0-8A2F-542CF4153F0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Финансовые показатели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ФИНАНСОВЫЕ ПОКАЗАТЕЛИ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420955" y="2879148"/>
            <a:ext cx="912538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sz="1600" dirty="0">
                <a:sym typeface="Gilroy-Regular"/>
              </a:rPr>
              <a:t>????</a:t>
            </a:r>
            <a:endParaRPr dirty="0"/>
          </a:p>
        </p:txBody>
      </p:sp>
      <p:graphicFrame>
        <p:nvGraphicFramePr>
          <p:cNvPr id="14" name="Объект 4">
            <a:extLst>
              <a:ext uri="{FF2B5EF4-FFF2-40B4-BE49-F238E27FC236}">
                <a16:creationId xmlns:a16="http://schemas.microsoft.com/office/drawing/2014/main" id="{8B19CE1D-66B8-4ADA-8EE0-F50ADC8A39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4206958"/>
              </p:ext>
            </p:extLst>
          </p:nvPr>
        </p:nvGraphicFramePr>
        <p:xfrm>
          <a:off x="420955" y="2601771"/>
          <a:ext cx="10363341" cy="3219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0558">
                  <a:extLst>
                    <a:ext uri="{9D8B030D-6E8A-4147-A177-3AD203B41FA5}">
                      <a16:colId xmlns:a16="http://schemas.microsoft.com/office/drawing/2014/main" val="2412620385"/>
                    </a:ext>
                  </a:extLst>
                </a:gridCol>
                <a:gridCol w="2590558">
                  <a:extLst>
                    <a:ext uri="{9D8B030D-6E8A-4147-A177-3AD203B41FA5}">
                      <a16:colId xmlns:a16="http://schemas.microsoft.com/office/drawing/2014/main" val="209260853"/>
                    </a:ext>
                  </a:extLst>
                </a:gridCol>
                <a:gridCol w="2590558">
                  <a:extLst>
                    <a:ext uri="{9D8B030D-6E8A-4147-A177-3AD203B41FA5}">
                      <a16:colId xmlns:a16="http://schemas.microsoft.com/office/drawing/2014/main" val="1634493575"/>
                    </a:ext>
                  </a:extLst>
                </a:gridCol>
                <a:gridCol w="2591667">
                  <a:extLst>
                    <a:ext uri="{9D8B030D-6E8A-4147-A177-3AD203B41FA5}">
                      <a16:colId xmlns:a16="http://schemas.microsoft.com/office/drawing/2014/main" val="3662568575"/>
                    </a:ext>
                  </a:extLst>
                </a:gridCol>
              </a:tblGrid>
              <a:tr h="612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Статья затрат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Базовый вариант (руб.)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Проектируемый вариант (руб.)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Отклонение (</a:t>
                      </a:r>
                      <a:r>
                        <a:rPr lang="ru-RU" sz="1900" b="0" dirty="0" err="1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руб</a:t>
                      </a: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)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991726"/>
                  </a:ext>
                </a:extLst>
              </a:tr>
              <a:tr h="1239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Материальные затраты (электроэнергия)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 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964</a:t>
                      </a:r>
                      <a:r>
                        <a:rPr lang="en-US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,80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964</a:t>
                      </a:r>
                      <a:r>
                        <a:rPr lang="en-US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,80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67263"/>
                  </a:ext>
                </a:extLst>
              </a:tr>
              <a:tr h="299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Оплата труда</a:t>
                      </a:r>
                      <a:endParaRPr lang="ru-RU" sz="1900" b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40000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20000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20000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437247"/>
                  </a:ext>
                </a:extLst>
              </a:tr>
              <a:tr h="612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Отчисления в социальные фонды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12000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6000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6000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43282"/>
                  </a:ext>
                </a:extLst>
              </a:tr>
              <a:tr h="29942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Итого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692" marR="159692" marT="79846" marB="798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ysClr val="windowText" lastClr="000000"/>
                          </a:solidFill>
                          <a:effectLst/>
                          <a:latin typeface="Gilroy-ExtraBold"/>
                        </a:rPr>
                        <a:t>26000</a:t>
                      </a:r>
                      <a:endParaRPr lang="ru-RU" sz="1900" b="0" dirty="0">
                        <a:solidFill>
                          <a:sysClr val="windowText" lastClr="000000"/>
                        </a:solidFill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9" marR="1197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384530"/>
                  </a:ext>
                </a:extLst>
              </a:tr>
            </a:tbl>
          </a:graphicData>
        </a:graphic>
      </p:graphicFrame>
      <p:sp>
        <p:nvSpPr>
          <p:cNvPr id="16" name="Текст 2">
            <a:extLst>
              <a:ext uri="{FF2B5EF4-FFF2-40B4-BE49-F238E27FC236}">
                <a16:creationId xmlns:a16="http://schemas.microsoft.com/office/drawing/2014/main" id="{A8876E77-FC45-491F-B1A3-97D464D4CBE3}"/>
              </a:ext>
            </a:extLst>
          </p:cNvPr>
          <p:cNvSpPr txBox="1"/>
          <p:nvPr/>
        </p:nvSpPr>
        <p:spPr>
          <a:xfrm>
            <a:off x="3107730" y="5932412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Таким образом, срок окупаемости проекта – 1 год.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596574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Предложения инвестору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ПРЕДЛОЖЕНИЯ ИНВЕСТОРУ</a:t>
            </a:r>
            <a:endParaRPr sz="36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93F0BC24-D4F5-4CFA-82ED-C2E19646D90C}"/>
              </a:ext>
            </a:extLst>
          </p:cNvPr>
          <p:cNvSpPr txBox="1"/>
          <p:nvPr/>
        </p:nvSpPr>
        <p:spPr>
          <a:xfrm>
            <a:off x="559690" y="3173658"/>
            <a:ext cx="434576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solidFill>
                  <a:schemeClr val="tx1"/>
                </a:solidFill>
              </a:rPr>
              <a:t>Рыночный потенциал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Высокий спрос на современные АРМ судебных приставов.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Законодательные требования к судебным органам, подразумевающие использование современных технологий.</a:t>
            </a:r>
            <a:endParaRPr sz="120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3E7F6312-FD6E-4ED3-9AEF-CE5537A9257B}"/>
              </a:ext>
            </a:extLst>
          </p:cNvPr>
          <p:cNvSpPr txBox="1"/>
          <p:nvPr/>
        </p:nvSpPr>
        <p:spPr>
          <a:xfrm>
            <a:off x="7286541" y="3173658"/>
            <a:ext cx="434576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solidFill>
                  <a:schemeClr val="tx1"/>
                </a:solidFill>
              </a:rPr>
              <a:t>Конкурентные преимущества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Инновационные решения, основанные на современных технологиях (Облачные решения, мобильные приложения).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Гибкость и возможность настройки под конкретные потребности судебных органов.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Высокий уровень безопасности и защиты данных.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65550090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вопросы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ВОПРОСЫ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E7238482-2C42-437B-A23E-8A263EC9CFE5}"/>
              </a:ext>
            </a:extLst>
          </p:cNvPr>
          <p:cNvSpPr txBox="1"/>
          <p:nvPr/>
        </p:nvSpPr>
        <p:spPr>
          <a:xfrm>
            <a:off x="420955" y="2879148"/>
            <a:ext cx="912538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olidFill>
                  <a:schemeClr val="tx1"/>
                </a:solidFill>
                <a:sym typeface="Gilroy-Regular"/>
              </a:rPr>
              <a:t>На этом этапе презентации я готов ответить на ваши вопросы.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75250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+7 996 958 30 89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300" dirty="0">
                <a:sym typeface="Gilroy-Light"/>
              </a:rPr>
              <a:t>ivan.tumanov501@gmail.com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3517</TotalTime>
  <Words>812</Words>
  <Application>Microsoft Office PowerPoint</Application>
  <PresentationFormat>Широкоэкранный</PresentationFormat>
  <Paragraphs>167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Иван Туманов</cp:lastModifiedBy>
  <cp:revision>37</cp:revision>
  <dcterms:modified xsi:type="dcterms:W3CDTF">2023-10-24T16:47:47Z</dcterms:modified>
</cp:coreProperties>
</file>