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s/comment1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omments/comment4.xml" ContentType="application/vnd.openxmlformats-officedocument.presentationml.comments+xml"/>
  <Override PartName="/ppt/comments/comment5.xml" ContentType="application/vnd.openxmlformats-officedocument.presentationml.comments+xml"/>
  <Override PartName="/ppt/comments/comment6.xml" ContentType="application/vnd.openxmlformats-officedocument.presentationml.comments+xml"/>
  <Override PartName="/ppt/comments/comment7.xml" ContentType="application/vnd.openxmlformats-officedocument.presentationml.comments+xml"/>
  <Override PartName="/ppt/comments/comment8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4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Лариса Перминова" initials="ЛП" lastIdx="17" clrIdx="0">
    <p:extLst/>
  </p:cmAuthor>
  <p:cmAuthor id="2" name="Зам Нач" initials="ЗН" lastIdx="2" clrIdx="1"/>
  <p:cmAuthor id="3" name="studl10" initials="s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EAF6"/>
    <a:srgbClr val="009999"/>
    <a:srgbClr val="006666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26" autoAdjust="0"/>
    <p:restoredTop sz="94660"/>
  </p:normalViewPr>
  <p:slideViewPr>
    <p:cSldViewPr snapToGrid="0">
      <p:cViewPr varScale="1">
        <p:scale>
          <a:sx n="70" d="100"/>
          <a:sy n="70" d="100"/>
        </p:scale>
        <p:origin x="85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1-09T09:44:57.376" idx="15">
    <p:pos x="10" y="10"/>
    <p:text>1) Название проекта и команды
2)На всей презентации фон добавить, шрифт Arial 12,14,16.</p:text>
    <p:extLst>
      <p:ext uri="{C676402C-5697-4E1C-873F-D02D1690AC5C}">
        <p15:threadingInfo xmlns:p15="http://schemas.microsoft.com/office/powerpoint/2012/main" timeZoneBias="-24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1-09T07:51:14.891" idx="1">
    <p:pos x="10" y="10"/>
    <p:text>1) дописать, что успели
2) Может фото приложить</p:text>
    <p:extLst>
      <p:ext uri="{C676402C-5697-4E1C-873F-D02D1690AC5C}">
        <p15:threadingInfo xmlns:p15="http://schemas.microsoft.com/office/powerpoint/2012/main" timeZoneBias="-24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3-11-12T16:02:20.845" idx="1">
    <p:pos x="792" y="1161"/>
    <p:text>приложить фотографию и по ней рассказывать.</p:text>
  </p:cm>
  <p:cm authorId="2" dt="2023-11-12T16:05:10.985" idx="2">
    <p:pos x="264" y="553"/>
    <p:text>теломложение, возраст, внешность, денежное состояние
Люди имеющие средний достаток и выше</p:tex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1-09T08:29:10.178" idx="6">
    <p:pos x="10" y="10"/>
    <p:text>основные лидеры/конкуренты</p:text>
    <p:extLst>
      <p:ext uri="{C676402C-5697-4E1C-873F-D02D1690AC5C}">
        <p15:threadingInfo xmlns:p15="http://schemas.microsoft.com/office/powerpoint/2012/main" timeZoneBias="-24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1-09T08:43:47.782" idx="7">
    <p:pos x="119" y="181"/>
    <p:text>1) партнеры, поставщики, посредники(где материалы закупаем, инструменты)</p:text>
    <p:extLst mod="1">
      <p:ext uri="{C676402C-5697-4E1C-873F-D02D1690AC5C}">
        <p15:threadingInfo xmlns:p15="http://schemas.microsoft.com/office/powerpoint/2012/main" timeZoneBias="-240"/>
      </p:ext>
    </p:extLst>
  </p:cm>
  <p:cm authorId="1" dt="2023-11-09T08:51:28.016" idx="8">
    <p:pos x="2748" y="1679"/>
    <p:text>какую кожу используем</p:text>
    <p:extLst>
      <p:ext uri="{C676402C-5697-4E1C-873F-D02D1690AC5C}">
        <p15:threadingInfo xmlns:p15="http://schemas.microsoft.com/office/powerpoint/2012/main" timeZoneBias="-240"/>
      </p:ext>
    </p:extLst>
  </p:cm>
  <p:cm authorId="1" dt="2023-11-09T09:01:23.987" idx="9">
    <p:pos x="6505" y="764"/>
    <p:text>Пример:
Массовый рынок
Нишевой рынок
Дробное сегментирование
Многопрофильное предприятие
Многопрофильные платформы</p:text>
    <p:extLst mod="1">
      <p:ext uri="{C676402C-5697-4E1C-873F-D02D1690AC5C}">
        <p15:threadingInfo xmlns:p15="http://schemas.microsoft.com/office/powerpoint/2012/main" timeZoneBias="-240"/>
      </p:ext>
    </p:extLst>
  </p:cm>
  <p:cm authorId="3" dt="2023-11-17T17:37:11.686" idx="1">
    <p:pos x="3453" y="2927"/>
    <p:text>Фиксированные (постоянные) издержки
 Переменные издержки
Необходимо указать основные элементы, а не сумму</p:tex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1-09T09:19:18.748" idx="11">
    <p:pos x="10" y="10"/>
    <p:text>1) по фоткам показать порядок выполнения работы(пошагово).
2) короткое видео с пошаговым выполнением(секунд 15-20).
3) Видео+ фотки.</p:text>
    <p:extLst>
      <p:ext uri="{C676402C-5697-4E1C-873F-D02D1690AC5C}">
        <p15:threadingInfo xmlns:p15="http://schemas.microsoft.com/office/powerpoint/2012/main" timeZoneBias="-240"/>
      </p:ext>
    </p:extLst>
  </p:cm>
</p:cmLst>
</file>

<file path=ppt/comments/comment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1-09T09:37:32.378" idx="14">
    <p:pos x="-39" y="830"/>
    <p:text>Расписать</p:text>
    <p:extLst>
      <p:ext uri="{C676402C-5697-4E1C-873F-D02D1690AC5C}">
        <p15:threadingInfo xmlns:p15="http://schemas.microsoft.com/office/powerpoint/2012/main" timeZoneBias="-240"/>
      </p:ext>
    </p:extLst>
  </p:cm>
</p:cmLst>
</file>

<file path=ppt/comments/comment8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1-09T09:47:53.676" idx="16">
    <p:pos x="127" y="576"/>
    <p:text>график гранта</p:text>
    <p:extLst mod="1">
      <p:ext uri="{C676402C-5697-4E1C-873F-D02D1690AC5C}">
        <p15:threadingInfo xmlns:p15="http://schemas.microsoft.com/office/powerpoint/2012/main" timeZoneBias="-24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4000" b="0" i="0" dirty="0"/>
            <a:t>Обеспечение населения качественными  изделиями из натуральной кожи</a:t>
          </a:r>
          <a:endParaRPr lang="ru-RU" sz="4000" dirty="0"/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42AFF157-50D5-4771-BD4A-585AD43E193B}" type="pres">
      <dgm:prSet presAssocID="{684F60A0-79DD-4DC4-8B93-F71DCB5F72ED}" presName="linNode" presStyleCnt="0"/>
      <dgm:spPr/>
    </dgm:pt>
    <dgm:pt modelId="{5AAB4943-64A9-4F51-9A73-F3DC287E7D32}" type="pres">
      <dgm:prSet presAssocID="{684F60A0-79DD-4DC4-8B93-F71DCB5F72ED}" presName="parentText" presStyleLbl="node1" presStyleIdx="0" presStyleCnt="1" custScaleX="275460">
        <dgm:presLayoutVars>
          <dgm:chMax val="1"/>
          <dgm:bulletEnabled val="1"/>
        </dgm:presLayoutVars>
      </dgm:prSet>
      <dgm:spPr/>
    </dgm:pt>
  </dgm:ptLst>
  <dgm:cxnLst>
    <dgm:cxn modelId="{71728C61-5F51-43B3-8B1B-CF20779B6CF8}" type="presOf" srcId="{684F60A0-79DD-4DC4-8B93-F71DCB5F72ED}" destId="{5AAB4943-64A9-4F51-9A73-F3DC287E7D32}" srcOrd="0" destOrd="0" presId="urn:microsoft.com/office/officeart/2005/8/layout/vList5"/>
    <dgm:cxn modelId="{F0AFBC49-A28F-4158-A15B-8DF445960E9C}" type="presOf" srcId="{EDC6676D-03CD-492E-B9FA-5BC403847C2A}" destId="{698EA119-0AA3-4DA2-993B-2B610C8DC3B2}" srcOrd="0" destOrd="0" presId="urn:microsoft.com/office/officeart/2005/8/layout/vList5"/>
    <dgm:cxn modelId="{602CD5BD-DB03-47FE-8277-95F755165DAE}" srcId="{EDC6676D-03CD-492E-B9FA-5BC403847C2A}" destId="{684F60A0-79DD-4DC4-8B93-F71DCB5F72ED}" srcOrd="0" destOrd="0" parTransId="{6D3DAFA6-0D9F-4D19-B108-EBE5E225A770}" sibTransId="{6EB2D3BA-A1D4-4CDA-833C-A0CB99162A4F}"/>
    <dgm:cxn modelId="{8EB77227-E129-47F7-8A6E-5EC4604CB2E9}" type="presParOf" srcId="{698EA119-0AA3-4DA2-993B-2B610C8DC3B2}" destId="{42AFF157-50D5-4771-BD4A-585AD43E193B}" srcOrd="0" destOrd="0" presId="urn:microsoft.com/office/officeart/2005/8/layout/vList5"/>
    <dgm:cxn modelId="{92CB97EF-8E95-47E2-B8C7-8D9C1C6A1E63}" type="presParOf" srcId="{42AFF157-50D5-4771-BD4A-585AD43E193B}" destId="{5AAB4943-64A9-4F51-9A73-F3DC287E7D3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82F98E-DCD0-4CC0-826F-B7256FFA63B0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DDBFE2-4F0E-40D9-BB8A-658900642ADA}">
      <dgm:prSet phldrT="[Текст]" custT="1"/>
      <dgm:spPr>
        <a:solidFill>
          <a:srgbClr val="009999"/>
        </a:solidFill>
      </dgm:spPr>
      <dgm:t>
        <a:bodyPr/>
        <a:lstStyle/>
        <a:p>
          <a:r>
            <a:rPr lang="ru-RU" sz="1800" dirty="0"/>
            <a:t>Всё население нашей страны</a:t>
          </a:r>
        </a:p>
      </dgm:t>
    </dgm:pt>
    <dgm:pt modelId="{8C860D5A-09AD-4CAB-BC32-33521028E308}" type="parTrans" cxnId="{F200A4BC-AA44-446E-B2A5-B9CD164E33BA}">
      <dgm:prSet/>
      <dgm:spPr/>
      <dgm:t>
        <a:bodyPr/>
        <a:lstStyle/>
        <a:p>
          <a:endParaRPr lang="ru-RU"/>
        </a:p>
      </dgm:t>
    </dgm:pt>
    <dgm:pt modelId="{42D34E32-D790-4242-AF4D-CABE9E7829DC}" type="sibTrans" cxnId="{F200A4BC-AA44-446E-B2A5-B9CD164E33BA}">
      <dgm:prSet/>
      <dgm:spPr/>
      <dgm:t>
        <a:bodyPr/>
        <a:lstStyle/>
        <a:p>
          <a:endParaRPr lang="ru-RU"/>
        </a:p>
      </dgm:t>
    </dgm:pt>
    <dgm:pt modelId="{9F553ABB-23FD-43BC-ABFE-ACABCEDC0CB9}">
      <dgm:prSet phldrT="[Текст]" custT="1"/>
      <dgm:spPr>
        <a:solidFill>
          <a:srgbClr val="009999"/>
        </a:solidFill>
      </dgm:spPr>
      <dgm:t>
        <a:bodyPr/>
        <a:lstStyle/>
        <a:p>
          <a:r>
            <a:rPr lang="ru-RU" sz="1400" dirty="0"/>
            <a:t>Всё взрослое население и молодёжь</a:t>
          </a:r>
        </a:p>
      </dgm:t>
    </dgm:pt>
    <dgm:pt modelId="{567F0B49-0592-4254-9B1B-58F03B727A4D}" type="parTrans" cxnId="{1B22A9F4-B5A3-4752-BDAD-F0584C497FF2}">
      <dgm:prSet/>
      <dgm:spPr/>
      <dgm:t>
        <a:bodyPr/>
        <a:lstStyle/>
        <a:p>
          <a:endParaRPr lang="ru-RU"/>
        </a:p>
      </dgm:t>
    </dgm:pt>
    <dgm:pt modelId="{B8B640F8-6AD4-4F93-9D98-10E07831A930}" type="sibTrans" cxnId="{1B22A9F4-B5A3-4752-BDAD-F0584C497FF2}">
      <dgm:prSet/>
      <dgm:spPr/>
      <dgm:t>
        <a:bodyPr/>
        <a:lstStyle/>
        <a:p>
          <a:endParaRPr lang="ru-RU"/>
        </a:p>
      </dgm:t>
    </dgm:pt>
    <dgm:pt modelId="{249E37EE-816F-4C1A-85E5-52CE29D3BE21}">
      <dgm:prSet phldrT="[Текст]" custT="1"/>
      <dgm:spPr>
        <a:solidFill>
          <a:srgbClr val="009999"/>
        </a:solidFill>
      </dgm:spPr>
      <dgm:t>
        <a:bodyPr/>
        <a:lstStyle/>
        <a:p>
          <a:r>
            <a:rPr lang="ru-RU" sz="1200" dirty="0"/>
            <a:t>Взрослая част населения, имеющие средний доход и выше</a:t>
          </a:r>
        </a:p>
      </dgm:t>
    </dgm:pt>
    <dgm:pt modelId="{F67D20B0-42BE-4C8C-822F-0167850D2653}" type="parTrans" cxnId="{D6B79C9C-C05C-4EB5-9158-EBCB1450B09C}">
      <dgm:prSet/>
      <dgm:spPr/>
      <dgm:t>
        <a:bodyPr/>
        <a:lstStyle/>
        <a:p>
          <a:endParaRPr lang="ru-RU"/>
        </a:p>
      </dgm:t>
    </dgm:pt>
    <dgm:pt modelId="{65E7633E-CD02-4693-AB57-BC215872C2A8}" type="sibTrans" cxnId="{D6B79C9C-C05C-4EB5-9158-EBCB1450B09C}">
      <dgm:prSet/>
      <dgm:spPr/>
      <dgm:t>
        <a:bodyPr/>
        <a:lstStyle/>
        <a:p>
          <a:endParaRPr lang="ru-RU"/>
        </a:p>
      </dgm:t>
    </dgm:pt>
    <dgm:pt modelId="{FFECD031-8AA7-49D0-809A-2711C3FAE63A}">
      <dgm:prSet phldrT="[Текст]" custT="1"/>
      <dgm:spPr>
        <a:solidFill>
          <a:srgbClr val="009999"/>
        </a:solidFill>
      </dgm:spPr>
      <dgm:t>
        <a:bodyPr/>
        <a:lstStyle/>
        <a:p>
          <a:r>
            <a:rPr lang="ru-RU" sz="1200" dirty="0"/>
            <a:t>Часть населения, которая заинтересована  в приобретении уникальных товаров и  готовая заплатить за неё</a:t>
          </a:r>
        </a:p>
      </dgm:t>
    </dgm:pt>
    <dgm:pt modelId="{4556E29B-CFDD-4782-8ECF-9A95CC40E73E}" type="parTrans" cxnId="{F54E09FA-1A4B-4741-8E5C-9A5C5A17431F}">
      <dgm:prSet/>
      <dgm:spPr/>
      <dgm:t>
        <a:bodyPr/>
        <a:lstStyle/>
        <a:p>
          <a:endParaRPr lang="ru-RU"/>
        </a:p>
      </dgm:t>
    </dgm:pt>
    <dgm:pt modelId="{DE626D7E-353B-4BAB-9C97-4D6E88324D88}" type="sibTrans" cxnId="{F54E09FA-1A4B-4741-8E5C-9A5C5A17431F}">
      <dgm:prSet/>
      <dgm:spPr/>
      <dgm:t>
        <a:bodyPr/>
        <a:lstStyle/>
        <a:p>
          <a:endParaRPr lang="ru-RU"/>
        </a:p>
      </dgm:t>
    </dgm:pt>
    <dgm:pt modelId="{9FE68976-3A17-4643-A550-230923968D10}" type="pres">
      <dgm:prSet presAssocID="{9882F98E-DCD0-4CC0-826F-B7256FFA63B0}" presName="Name0" presStyleCnt="0">
        <dgm:presLayoutVars>
          <dgm:chMax val="7"/>
          <dgm:resizeHandles val="exact"/>
        </dgm:presLayoutVars>
      </dgm:prSet>
      <dgm:spPr/>
    </dgm:pt>
    <dgm:pt modelId="{6729A46D-5425-4D0D-ADBF-CB1BD7E69C5A}" type="pres">
      <dgm:prSet presAssocID="{9882F98E-DCD0-4CC0-826F-B7256FFA63B0}" presName="comp1" presStyleCnt="0"/>
      <dgm:spPr/>
    </dgm:pt>
    <dgm:pt modelId="{CA88E251-CC7B-4D5D-BA7B-48233483E50D}" type="pres">
      <dgm:prSet presAssocID="{9882F98E-DCD0-4CC0-826F-B7256FFA63B0}" presName="circle1" presStyleLbl="node1" presStyleIdx="0" presStyleCnt="4" custLinFactNeighborX="-70832" custLinFactNeighborY="-3101"/>
      <dgm:spPr/>
    </dgm:pt>
    <dgm:pt modelId="{7840CCD6-0B65-4499-9A44-D396E370F7CE}" type="pres">
      <dgm:prSet presAssocID="{9882F98E-DCD0-4CC0-826F-B7256FFA63B0}" presName="c1text" presStyleLbl="node1" presStyleIdx="0" presStyleCnt="4">
        <dgm:presLayoutVars>
          <dgm:bulletEnabled val="1"/>
        </dgm:presLayoutVars>
      </dgm:prSet>
      <dgm:spPr/>
    </dgm:pt>
    <dgm:pt modelId="{0EA0948C-32F6-4125-B628-93AD82279034}" type="pres">
      <dgm:prSet presAssocID="{9882F98E-DCD0-4CC0-826F-B7256FFA63B0}" presName="comp2" presStyleCnt="0"/>
      <dgm:spPr/>
    </dgm:pt>
    <dgm:pt modelId="{5C53600D-2EE3-49C4-B694-6B7A6CA63347}" type="pres">
      <dgm:prSet presAssocID="{9882F98E-DCD0-4CC0-826F-B7256FFA63B0}" presName="circle2" presStyleLbl="node1" presStyleIdx="1" presStyleCnt="4" custLinFactNeighborX="-89011" custLinFactNeighborY="-1501"/>
      <dgm:spPr/>
    </dgm:pt>
    <dgm:pt modelId="{EF808896-E583-4577-9E67-877D635E7D68}" type="pres">
      <dgm:prSet presAssocID="{9882F98E-DCD0-4CC0-826F-B7256FFA63B0}" presName="c2text" presStyleLbl="node1" presStyleIdx="1" presStyleCnt="4">
        <dgm:presLayoutVars>
          <dgm:bulletEnabled val="1"/>
        </dgm:presLayoutVars>
      </dgm:prSet>
      <dgm:spPr/>
    </dgm:pt>
    <dgm:pt modelId="{28D1172F-A548-4595-A6DC-1039F993745B}" type="pres">
      <dgm:prSet presAssocID="{9882F98E-DCD0-4CC0-826F-B7256FFA63B0}" presName="comp3" presStyleCnt="0"/>
      <dgm:spPr/>
    </dgm:pt>
    <dgm:pt modelId="{D727A872-D9A4-4C7C-BA26-828CBCA2BC9E}" type="pres">
      <dgm:prSet presAssocID="{9882F98E-DCD0-4CC0-826F-B7256FFA63B0}" presName="circle3" presStyleLbl="node1" presStyleIdx="2" presStyleCnt="4" custLinFactX="-18053" custLinFactNeighborX="-100000" custLinFactNeighborY="-5168"/>
      <dgm:spPr/>
    </dgm:pt>
    <dgm:pt modelId="{EC10E869-48B0-4E17-A633-F0F6AF2763F7}" type="pres">
      <dgm:prSet presAssocID="{9882F98E-DCD0-4CC0-826F-B7256FFA63B0}" presName="c3text" presStyleLbl="node1" presStyleIdx="2" presStyleCnt="4">
        <dgm:presLayoutVars>
          <dgm:bulletEnabled val="1"/>
        </dgm:presLayoutVars>
      </dgm:prSet>
      <dgm:spPr/>
    </dgm:pt>
    <dgm:pt modelId="{5B3AA9B2-4017-47F7-9E53-5A809E3ACBC4}" type="pres">
      <dgm:prSet presAssocID="{9882F98E-DCD0-4CC0-826F-B7256FFA63B0}" presName="comp4" presStyleCnt="0"/>
      <dgm:spPr/>
    </dgm:pt>
    <dgm:pt modelId="{F36ABBAB-9BD7-4384-A821-9CE6417D5087}" type="pres">
      <dgm:prSet presAssocID="{9882F98E-DCD0-4CC0-826F-B7256FFA63B0}" presName="circle4" presStyleLbl="node1" presStyleIdx="3" presStyleCnt="4" custLinFactX="-77079" custLinFactNeighborX="-100000" custLinFactNeighborY="-7753"/>
      <dgm:spPr/>
    </dgm:pt>
    <dgm:pt modelId="{1E12D28F-EB8B-4FAD-9267-358EEA3AB697}" type="pres">
      <dgm:prSet presAssocID="{9882F98E-DCD0-4CC0-826F-B7256FFA63B0}" presName="c4text" presStyleLbl="node1" presStyleIdx="3" presStyleCnt="4">
        <dgm:presLayoutVars>
          <dgm:bulletEnabled val="1"/>
        </dgm:presLayoutVars>
      </dgm:prSet>
      <dgm:spPr/>
    </dgm:pt>
  </dgm:ptLst>
  <dgm:cxnLst>
    <dgm:cxn modelId="{96B42620-CD93-426E-8E67-E4078AE0BBF9}" type="presOf" srcId="{249E37EE-816F-4C1A-85E5-52CE29D3BE21}" destId="{D727A872-D9A4-4C7C-BA26-828CBCA2BC9E}" srcOrd="0" destOrd="0" presId="urn:microsoft.com/office/officeart/2005/8/layout/venn2"/>
    <dgm:cxn modelId="{EA9B852E-D92F-40D2-9B26-F19A478E5937}" type="presOf" srcId="{9F553ABB-23FD-43BC-ABFE-ACABCEDC0CB9}" destId="{EF808896-E583-4577-9E67-877D635E7D68}" srcOrd="1" destOrd="0" presId="urn:microsoft.com/office/officeart/2005/8/layout/venn2"/>
    <dgm:cxn modelId="{BD3E333C-9FFC-4C52-8842-174AD53416E1}" type="presOf" srcId="{FFECD031-8AA7-49D0-809A-2711C3FAE63A}" destId="{F36ABBAB-9BD7-4384-A821-9CE6417D5087}" srcOrd="0" destOrd="0" presId="urn:microsoft.com/office/officeart/2005/8/layout/venn2"/>
    <dgm:cxn modelId="{34164881-6B57-4BB4-B07D-3DF2E7E4359F}" type="presOf" srcId="{9882F98E-DCD0-4CC0-826F-B7256FFA63B0}" destId="{9FE68976-3A17-4643-A550-230923968D10}" srcOrd="0" destOrd="0" presId="urn:microsoft.com/office/officeart/2005/8/layout/venn2"/>
    <dgm:cxn modelId="{D6B79C9C-C05C-4EB5-9158-EBCB1450B09C}" srcId="{9882F98E-DCD0-4CC0-826F-B7256FFA63B0}" destId="{249E37EE-816F-4C1A-85E5-52CE29D3BE21}" srcOrd="2" destOrd="0" parTransId="{F67D20B0-42BE-4C8C-822F-0167850D2653}" sibTransId="{65E7633E-CD02-4693-AB57-BC215872C2A8}"/>
    <dgm:cxn modelId="{B7020B9E-CFD4-45F5-96B9-77F9D05A19DB}" type="presOf" srcId="{9F553ABB-23FD-43BC-ABFE-ACABCEDC0CB9}" destId="{5C53600D-2EE3-49C4-B694-6B7A6CA63347}" srcOrd="0" destOrd="0" presId="urn:microsoft.com/office/officeart/2005/8/layout/venn2"/>
    <dgm:cxn modelId="{A75BE2AA-4ACC-4AE7-A669-C2430105C66E}" type="presOf" srcId="{80DDBFE2-4F0E-40D9-BB8A-658900642ADA}" destId="{7840CCD6-0B65-4499-9A44-D396E370F7CE}" srcOrd="1" destOrd="0" presId="urn:microsoft.com/office/officeart/2005/8/layout/venn2"/>
    <dgm:cxn modelId="{9DE371B6-957C-447F-94BC-F63A4DB32E0F}" type="presOf" srcId="{80DDBFE2-4F0E-40D9-BB8A-658900642ADA}" destId="{CA88E251-CC7B-4D5D-BA7B-48233483E50D}" srcOrd="0" destOrd="0" presId="urn:microsoft.com/office/officeart/2005/8/layout/venn2"/>
    <dgm:cxn modelId="{F200A4BC-AA44-446E-B2A5-B9CD164E33BA}" srcId="{9882F98E-DCD0-4CC0-826F-B7256FFA63B0}" destId="{80DDBFE2-4F0E-40D9-BB8A-658900642ADA}" srcOrd="0" destOrd="0" parTransId="{8C860D5A-09AD-4CAB-BC32-33521028E308}" sibTransId="{42D34E32-D790-4242-AF4D-CABE9E7829DC}"/>
    <dgm:cxn modelId="{253FFCC7-ACFD-4B99-983B-F3E90642D7B1}" type="presOf" srcId="{249E37EE-816F-4C1A-85E5-52CE29D3BE21}" destId="{EC10E869-48B0-4E17-A633-F0F6AF2763F7}" srcOrd="1" destOrd="0" presId="urn:microsoft.com/office/officeart/2005/8/layout/venn2"/>
    <dgm:cxn modelId="{E1E069E5-4237-4A9A-9E25-816F15E2ACB5}" type="presOf" srcId="{FFECD031-8AA7-49D0-809A-2711C3FAE63A}" destId="{1E12D28F-EB8B-4FAD-9267-358EEA3AB697}" srcOrd="1" destOrd="0" presId="urn:microsoft.com/office/officeart/2005/8/layout/venn2"/>
    <dgm:cxn modelId="{1B22A9F4-B5A3-4752-BDAD-F0584C497FF2}" srcId="{9882F98E-DCD0-4CC0-826F-B7256FFA63B0}" destId="{9F553ABB-23FD-43BC-ABFE-ACABCEDC0CB9}" srcOrd="1" destOrd="0" parTransId="{567F0B49-0592-4254-9B1B-58F03B727A4D}" sibTransId="{B8B640F8-6AD4-4F93-9D98-10E07831A930}"/>
    <dgm:cxn modelId="{F54E09FA-1A4B-4741-8E5C-9A5C5A17431F}" srcId="{9882F98E-DCD0-4CC0-826F-B7256FFA63B0}" destId="{FFECD031-8AA7-49D0-809A-2711C3FAE63A}" srcOrd="3" destOrd="0" parTransId="{4556E29B-CFDD-4782-8ECF-9A95CC40E73E}" sibTransId="{DE626D7E-353B-4BAB-9C97-4D6E88324D88}"/>
    <dgm:cxn modelId="{A76BDDBE-6238-4E35-833F-5CD27D77744B}" type="presParOf" srcId="{9FE68976-3A17-4643-A550-230923968D10}" destId="{6729A46D-5425-4D0D-ADBF-CB1BD7E69C5A}" srcOrd="0" destOrd="0" presId="urn:microsoft.com/office/officeart/2005/8/layout/venn2"/>
    <dgm:cxn modelId="{0E5DD33A-1952-4C91-8B0A-67FF26DFC773}" type="presParOf" srcId="{6729A46D-5425-4D0D-ADBF-CB1BD7E69C5A}" destId="{CA88E251-CC7B-4D5D-BA7B-48233483E50D}" srcOrd="0" destOrd="0" presId="urn:microsoft.com/office/officeart/2005/8/layout/venn2"/>
    <dgm:cxn modelId="{41B199A3-C9B5-4D81-AD51-7F8E863F5FDD}" type="presParOf" srcId="{6729A46D-5425-4D0D-ADBF-CB1BD7E69C5A}" destId="{7840CCD6-0B65-4499-9A44-D396E370F7CE}" srcOrd="1" destOrd="0" presId="urn:microsoft.com/office/officeart/2005/8/layout/venn2"/>
    <dgm:cxn modelId="{A9A272A9-1FE1-4FBF-BB2A-0A19C3116CC1}" type="presParOf" srcId="{9FE68976-3A17-4643-A550-230923968D10}" destId="{0EA0948C-32F6-4125-B628-93AD82279034}" srcOrd="1" destOrd="0" presId="urn:microsoft.com/office/officeart/2005/8/layout/venn2"/>
    <dgm:cxn modelId="{741312F8-5746-4142-A778-A9F24031284C}" type="presParOf" srcId="{0EA0948C-32F6-4125-B628-93AD82279034}" destId="{5C53600D-2EE3-49C4-B694-6B7A6CA63347}" srcOrd="0" destOrd="0" presId="urn:microsoft.com/office/officeart/2005/8/layout/venn2"/>
    <dgm:cxn modelId="{66F87D04-4B4C-4D9F-87A6-94FB7759E214}" type="presParOf" srcId="{0EA0948C-32F6-4125-B628-93AD82279034}" destId="{EF808896-E583-4577-9E67-877D635E7D68}" srcOrd="1" destOrd="0" presId="urn:microsoft.com/office/officeart/2005/8/layout/venn2"/>
    <dgm:cxn modelId="{38A45373-62B6-438D-9820-BEAEC3D13C0A}" type="presParOf" srcId="{9FE68976-3A17-4643-A550-230923968D10}" destId="{28D1172F-A548-4595-A6DC-1039F993745B}" srcOrd="2" destOrd="0" presId="urn:microsoft.com/office/officeart/2005/8/layout/venn2"/>
    <dgm:cxn modelId="{9EA346F0-E150-4A6E-ACAC-4C1D86D2550A}" type="presParOf" srcId="{28D1172F-A548-4595-A6DC-1039F993745B}" destId="{D727A872-D9A4-4C7C-BA26-828CBCA2BC9E}" srcOrd="0" destOrd="0" presId="urn:microsoft.com/office/officeart/2005/8/layout/venn2"/>
    <dgm:cxn modelId="{5DD850AD-4F6D-4E91-A24A-18AA11BFAAF7}" type="presParOf" srcId="{28D1172F-A548-4595-A6DC-1039F993745B}" destId="{EC10E869-48B0-4E17-A633-F0F6AF2763F7}" srcOrd="1" destOrd="0" presId="urn:microsoft.com/office/officeart/2005/8/layout/venn2"/>
    <dgm:cxn modelId="{118E410D-DB2B-45E8-811B-46D0A6DE5467}" type="presParOf" srcId="{9FE68976-3A17-4643-A550-230923968D10}" destId="{5B3AA9B2-4017-47F7-9E53-5A809E3ACBC4}" srcOrd="3" destOrd="0" presId="urn:microsoft.com/office/officeart/2005/8/layout/venn2"/>
    <dgm:cxn modelId="{4D73E950-B671-4E08-BD5D-93B09C1E8156}" type="presParOf" srcId="{5B3AA9B2-4017-47F7-9E53-5A809E3ACBC4}" destId="{F36ABBAB-9BD7-4384-A821-9CE6417D5087}" srcOrd="0" destOrd="0" presId="urn:microsoft.com/office/officeart/2005/8/layout/venn2"/>
    <dgm:cxn modelId="{6CA8CD86-E40F-4ACC-85C6-15FD601F4D69}" type="presParOf" srcId="{5B3AA9B2-4017-47F7-9E53-5A809E3ACBC4}" destId="{1E12D28F-EB8B-4FAD-9267-358EEA3AB697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0E606DC-9A11-4E18-820A-573658907D8D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7D96D3F-54D7-49AC-A3E1-B335841C33D1}">
      <dgm:prSet phldrT="[Текст]"/>
      <dgm:spPr>
        <a:solidFill>
          <a:srgbClr val="009999"/>
        </a:solidFill>
      </dgm:spPr>
      <dgm:t>
        <a:bodyPr/>
        <a:lstStyle/>
        <a:p>
          <a:r>
            <a:rPr lang="ru-RU" dirty="0"/>
            <a:t>Конкуренты</a:t>
          </a:r>
        </a:p>
        <a:p>
          <a:r>
            <a:rPr lang="ru-RU" dirty="0"/>
            <a:t>Продукты</a:t>
          </a:r>
          <a:r>
            <a:rPr lang="en-US" dirty="0"/>
            <a:t>/</a:t>
          </a:r>
          <a:r>
            <a:rPr lang="ru-RU" dirty="0"/>
            <a:t>Услуги</a:t>
          </a:r>
        </a:p>
      </dgm:t>
    </dgm:pt>
    <dgm:pt modelId="{9837CA5F-FAAF-42CB-9D25-9A82C705626D}" type="parTrans" cxnId="{96D64024-442A-4C43-87A5-50A41418B14D}">
      <dgm:prSet/>
      <dgm:spPr/>
      <dgm:t>
        <a:bodyPr/>
        <a:lstStyle/>
        <a:p>
          <a:endParaRPr lang="ru-RU"/>
        </a:p>
      </dgm:t>
    </dgm:pt>
    <dgm:pt modelId="{28CE0CB5-4FB9-430D-A583-58DBD33708C4}" type="sibTrans" cxnId="{96D64024-442A-4C43-87A5-50A41418B14D}">
      <dgm:prSet/>
      <dgm:spPr/>
      <dgm:t>
        <a:bodyPr/>
        <a:lstStyle/>
        <a:p>
          <a:endParaRPr lang="ru-RU"/>
        </a:p>
      </dgm:t>
    </dgm:pt>
    <dgm:pt modelId="{7EE7EF3F-B4B9-4E6A-9879-3BF83DDACCCD}">
      <dgm:prSet phldrT="[Текст]" custT="1"/>
      <dgm:spPr>
        <a:solidFill>
          <a:srgbClr val="C4EAF6">
            <a:alpha val="90000"/>
          </a:srgbClr>
        </a:solidFill>
      </dgm:spPr>
      <dgm:t>
        <a:bodyPr/>
        <a:lstStyle/>
        <a:p>
          <a:r>
            <a:rPr lang="en-US" sz="2000" b="0" i="0" dirty="0"/>
            <a:t>Rublev Master</a:t>
          </a:r>
          <a:endParaRPr lang="ru-RU" sz="2000" b="0" dirty="0"/>
        </a:p>
      </dgm:t>
    </dgm:pt>
    <dgm:pt modelId="{628C1F00-E6C0-401D-9BCF-DF5B5CE0147E}" type="parTrans" cxnId="{6F7F3DB3-F1C6-4F05-A1A6-42B2E81A10BC}">
      <dgm:prSet/>
      <dgm:spPr/>
      <dgm:t>
        <a:bodyPr/>
        <a:lstStyle/>
        <a:p>
          <a:endParaRPr lang="ru-RU"/>
        </a:p>
      </dgm:t>
    </dgm:pt>
    <dgm:pt modelId="{F6A79B45-A717-4E55-B4E7-14D61E1C58F2}" type="sibTrans" cxnId="{6F7F3DB3-F1C6-4F05-A1A6-42B2E81A10BC}">
      <dgm:prSet/>
      <dgm:spPr/>
      <dgm:t>
        <a:bodyPr/>
        <a:lstStyle/>
        <a:p>
          <a:endParaRPr lang="ru-RU"/>
        </a:p>
      </dgm:t>
    </dgm:pt>
    <dgm:pt modelId="{868216DC-184D-4D9E-B744-7C7F4A56AB6C}">
      <dgm:prSet phldrT="[Текст]" custT="1"/>
      <dgm:spPr>
        <a:solidFill>
          <a:srgbClr val="C4EAF6">
            <a:alpha val="90000"/>
          </a:srgbClr>
        </a:solidFill>
      </dgm:spPr>
      <dgm:t>
        <a:bodyPr/>
        <a:lstStyle/>
        <a:p>
          <a:r>
            <a:rPr lang="ru-RU" sz="2000" dirty="0"/>
            <a:t>Продавцы в интернет-магазинах</a:t>
          </a:r>
        </a:p>
      </dgm:t>
    </dgm:pt>
    <dgm:pt modelId="{35AA829A-F7CC-4E0C-B37F-EBD249CDF51A}" type="parTrans" cxnId="{673077CB-8CC5-41C5-9097-665ADF76B539}">
      <dgm:prSet/>
      <dgm:spPr/>
      <dgm:t>
        <a:bodyPr/>
        <a:lstStyle/>
        <a:p>
          <a:endParaRPr lang="ru-RU"/>
        </a:p>
      </dgm:t>
    </dgm:pt>
    <dgm:pt modelId="{B6DA637B-CA0F-494A-B5C5-9FFBC19824C3}" type="sibTrans" cxnId="{673077CB-8CC5-41C5-9097-665ADF76B539}">
      <dgm:prSet/>
      <dgm:spPr/>
      <dgm:t>
        <a:bodyPr/>
        <a:lstStyle/>
        <a:p>
          <a:endParaRPr lang="ru-RU"/>
        </a:p>
      </dgm:t>
    </dgm:pt>
    <dgm:pt modelId="{F1B14889-541D-4818-8655-5A597246D961}">
      <dgm:prSet phldrT="[Текст]"/>
      <dgm:spPr>
        <a:solidFill>
          <a:srgbClr val="009999"/>
        </a:solidFill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B9298181-B9C3-49AB-8998-43AA8DAD661A}" type="parTrans" cxnId="{704A6F57-2CE8-45AE-B770-544969B5F9B8}">
      <dgm:prSet/>
      <dgm:spPr/>
      <dgm:t>
        <a:bodyPr/>
        <a:lstStyle/>
        <a:p>
          <a:endParaRPr lang="ru-RU"/>
        </a:p>
      </dgm:t>
    </dgm:pt>
    <dgm:pt modelId="{B54819D3-A0A8-4E9C-B15B-CD7BFD867F9C}" type="sibTrans" cxnId="{704A6F57-2CE8-45AE-B770-544969B5F9B8}">
      <dgm:prSet/>
      <dgm:spPr/>
      <dgm:t>
        <a:bodyPr/>
        <a:lstStyle/>
        <a:p>
          <a:endParaRPr lang="ru-RU"/>
        </a:p>
      </dgm:t>
    </dgm:pt>
    <dgm:pt modelId="{2E1D92E1-A4C4-4047-9559-0560A2E74675}">
      <dgm:prSet phldrT="[Текст]" custT="1"/>
      <dgm:spPr>
        <a:solidFill>
          <a:srgbClr val="C4EAF6">
            <a:alpha val="90000"/>
          </a:srgbClr>
        </a:solidFill>
      </dgm:spPr>
      <dgm:t>
        <a:bodyPr/>
        <a:lstStyle/>
        <a:p>
          <a:r>
            <a:rPr lang="ru-RU" sz="2000" dirty="0"/>
            <a:t>Верфь – магазины кожаных аксессуаров</a:t>
          </a:r>
        </a:p>
      </dgm:t>
    </dgm:pt>
    <dgm:pt modelId="{8157EE24-5EE4-4883-9A8F-D3F2903F1611}" type="parTrans" cxnId="{918FF5F3-9917-4249-AE99-FC37607F5A5A}">
      <dgm:prSet/>
      <dgm:spPr/>
      <dgm:t>
        <a:bodyPr/>
        <a:lstStyle/>
        <a:p>
          <a:endParaRPr lang="ru-RU"/>
        </a:p>
      </dgm:t>
    </dgm:pt>
    <dgm:pt modelId="{F329CD07-DD3E-4E44-AF29-C9063C934610}" type="sibTrans" cxnId="{918FF5F3-9917-4249-AE99-FC37607F5A5A}">
      <dgm:prSet/>
      <dgm:spPr/>
      <dgm:t>
        <a:bodyPr/>
        <a:lstStyle/>
        <a:p>
          <a:endParaRPr lang="ru-RU"/>
        </a:p>
      </dgm:t>
    </dgm:pt>
    <dgm:pt modelId="{A4062582-A22D-4E78-B81E-D58D26C0DC14}">
      <dgm:prSet phldrT="[Текст]"/>
      <dgm:spPr>
        <a:solidFill>
          <a:srgbClr val="009999"/>
        </a:solidFill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FF060542-1E2E-4A3E-8EFA-7BC5A2C9D638}" type="parTrans" cxnId="{3700B401-818F-4E7D-A1EE-83CA33B5E1C9}">
      <dgm:prSet/>
      <dgm:spPr/>
      <dgm:t>
        <a:bodyPr/>
        <a:lstStyle/>
        <a:p>
          <a:endParaRPr lang="ru-RU"/>
        </a:p>
      </dgm:t>
    </dgm:pt>
    <dgm:pt modelId="{04970214-C926-4FA1-AF45-8BB700B47E35}" type="sibTrans" cxnId="{3700B401-818F-4E7D-A1EE-83CA33B5E1C9}">
      <dgm:prSet/>
      <dgm:spPr/>
      <dgm:t>
        <a:bodyPr/>
        <a:lstStyle/>
        <a:p>
          <a:endParaRPr lang="ru-RU"/>
        </a:p>
      </dgm:t>
    </dgm:pt>
    <dgm:pt modelId="{5439E048-DF11-463D-81C3-807693DA4B9F}">
      <dgm:prSet phldrT="[Текст]" custT="1"/>
      <dgm:spPr>
        <a:solidFill>
          <a:srgbClr val="C4EAF6">
            <a:alpha val="89804"/>
          </a:srgbClr>
        </a:solidFill>
      </dgm:spPr>
      <dgm:t>
        <a:bodyPr/>
        <a:lstStyle/>
        <a:p>
          <a:r>
            <a:rPr lang="ru-RU" sz="2000" dirty="0"/>
            <a:t>Работа на заказ</a:t>
          </a:r>
        </a:p>
      </dgm:t>
    </dgm:pt>
    <dgm:pt modelId="{D50CFF66-A6AE-4DAE-B51D-2A662370A7C9}" type="parTrans" cxnId="{60D16E47-EADE-4ED9-9789-B38394A4ECB0}">
      <dgm:prSet/>
      <dgm:spPr/>
      <dgm:t>
        <a:bodyPr/>
        <a:lstStyle/>
        <a:p>
          <a:endParaRPr lang="ru-RU"/>
        </a:p>
      </dgm:t>
    </dgm:pt>
    <dgm:pt modelId="{E6E00014-584A-4DD6-B547-A4E4D6CC4567}" type="sibTrans" cxnId="{60D16E47-EADE-4ED9-9789-B38394A4ECB0}">
      <dgm:prSet/>
      <dgm:spPr/>
      <dgm:t>
        <a:bodyPr/>
        <a:lstStyle/>
        <a:p>
          <a:endParaRPr lang="ru-RU"/>
        </a:p>
      </dgm:t>
    </dgm:pt>
    <dgm:pt modelId="{6EE9BAC8-938D-4CCD-B0EA-6368AA2C8F8C}">
      <dgm:prSet phldrT="[Текст]" custT="1"/>
      <dgm:spPr>
        <a:solidFill>
          <a:srgbClr val="C4EAF6">
            <a:alpha val="89804"/>
          </a:srgbClr>
        </a:solidFill>
      </dgm:spPr>
      <dgm:t>
        <a:bodyPr/>
        <a:lstStyle/>
        <a:p>
          <a:r>
            <a:rPr lang="ru-RU" sz="2000" dirty="0"/>
            <a:t>Индивидуальный подход к каждому клиенту</a:t>
          </a:r>
        </a:p>
      </dgm:t>
    </dgm:pt>
    <dgm:pt modelId="{E825CA3C-61AE-4E20-AF81-F8ABAA7AC775}" type="parTrans" cxnId="{A6575399-FD40-4BE0-8758-09E6B2F5FB49}">
      <dgm:prSet/>
      <dgm:spPr/>
      <dgm:t>
        <a:bodyPr/>
        <a:lstStyle/>
        <a:p>
          <a:endParaRPr lang="ru-RU"/>
        </a:p>
      </dgm:t>
    </dgm:pt>
    <dgm:pt modelId="{5B4E70F3-A2B4-4E5F-AB8C-ADE5BC1FD033}" type="sibTrans" cxnId="{A6575399-FD40-4BE0-8758-09E6B2F5FB49}">
      <dgm:prSet/>
      <dgm:spPr/>
      <dgm:t>
        <a:bodyPr/>
        <a:lstStyle/>
        <a:p>
          <a:endParaRPr lang="ru-RU"/>
        </a:p>
      </dgm:t>
    </dgm:pt>
    <dgm:pt modelId="{CD6CB2CD-F6F5-433C-B292-A5E2041D094E}">
      <dgm:prSet phldrT="[Текст]" custT="1"/>
      <dgm:spPr>
        <a:solidFill>
          <a:srgbClr val="C4EAF6">
            <a:alpha val="89804"/>
          </a:srgbClr>
        </a:solidFill>
      </dgm:spPr>
      <dgm:t>
        <a:bodyPr/>
        <a:lstStyle/>
        <a:p>
          <a:r>
            <a:rPr lang="ru-RU" sz="2000" dirty="0"/>
            <a:t>Качество изделия</a:t>
          </a:r>
        </a:p>
      </dgm:t>
    </dgm:pt>
    <dgm:pt modelId="{03D611DA-FA1F-4203-BEED-EF009CDA4A05}" type="parTrans" cxnId="{5C4949FF-6E4F-4D5A-81C0-D2D63584E62E}">
      <dgm:prSet/>
      <dgm:spPr/>
      <dgm:t>
        <a:bodyPr/>
        <a:lstStyle/>
        <a:p>
          <a:endParaRPr lang="ru-RU"/>
        </a:p>
      </dgm:t>
    </dgm:pt>
    <dgm:pt modelId="{5A891605-A9AF-4310-BFF6-0A61F77FA947}" type="sibTrans" cxnId="{5C4949FF-6E4F-4D5A-81C0-D2D63584E62E}">
      <dgm:prSet/>
      <dgm:spPr/>
      <dgm:t>
        <a:bodyPr/>
        <a:lstStyle/>
        <a:p>
          <a:endParaRPr lang="ru-RU"/>
        </a:p>
      </dgm:t>
    </dgm:pt>
    <dgm:pt modelId="{FAAE25CA-0147-458F-BC06-BC8542B82B54}" type="pres">
      <dgm:prSet presAssocID="{F0E606DC-9A11-4E18-820A-573658907D8D}" presName="Name0" presStyleCnt="0">
        <dgm:presLayoutVars>
          <dgm:dir/>
          <dgm:animLvl val="lvl"/>
          <dgm:resizeHandles val="exact"/>
        </dgm:presLayoutVars>
      </dgm:prSet>
      <dgm:spPr/>
    </dgm:pt>
    <dgm:pt modelId="{F25D089D-D0E3-4D02-B776-EBF66958D8D6}" type="pres">
      <dgm:prSet presAssocID="{37D96D3F-54D7-49AC-A3E1-B335841C33D1}" presName="composite" presStyleCnt="0"/>
      <dgm:spPr/>
    </dgm:pt>
    <dgm:pt modelId="{CEA9BD79-1C46-470E-A67E-31AFEAD1C665}" type="pres">
      <dgm:prSet presAssocID="{37D96D3F-54D7-49AC-A3E1-B335841C33D1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3F97D7D5-487B-42B9-911C-FB4BBAE724C3}" type="pres">
      <dgm:prSet presAssocID="{37D96D3F-54D7-49AC-A3E1-B335841C33D1}" presName="desTx" presStyleLbl="alignAccFollowNode1" presStyleIdx="0" presStyleCnt="3">
        <dgm:presLayoutVars>
          <dgm:bulletEnabled val="1"/>
        </dgm:presLayoutVars>
      </dgm:prSet>
      <dgm:spPr/>
    </dgm:pt>
    <dgm:pt modelId="{2F0D67AA-99F5-4B8B-B7B3-BB0C5A69C384}" type="pres">
      <dgm:prSet presAssocID="{28CE0CB5-4FB9-430D-A583-58DBD33708C4}" presName="space" presStyleCnt="0"/>
      <dgm:spPr/>
    </dgm:pt>
    <dgm:pt modelId="{C4D793A7-E007-47BD-B234-3FA2FDCD07D5}" type="pres">
      <dgm:prSet presAssocID="{F1B14889-541D-4818-8655-5A597246D961}" presName="composite" presStyleCnt="0"/>
      <dgm:spPr/>
    </dgm:pt>
    <dgm:pt modelId="{A1154A31-3FF7-4C6A-B735-C60F4BF7EC6B}" type="pres">
      <dgm:prSet presAssocID="{F1B14889-541D-4818-8655-5A597246D961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F15F82C2-FD27-461B-9B1E-86CC9802E258}" type="pres">
      <dgm:prSet presAssocID="{F1B14889-541D-4818-8655-5A597246D961}" presName="desTx" presStyleLbl="alignAccFollowNode1" presStyleIdx="1" presStyleCnt="3">
        <dgm:presLayoutVars>
          <dgm:bulletEnabled val="1"/>
        </dgm:presLayoutVars>
      </dgm:prSet>
      <dgm:spPr/>
    </dgm:pt>
    <dgm:pt modelId="{A830CEA0-5C0F-4B8F-8794-6AB624CB771F}" type="pres">
      <dgm:prSet presAssocID="{B54819D3-A0A8-4E9C-B15B-CD7BFD867F9C}" presName="space" presStyleCnt="0"/>
      <dgm:spPr/>
    </dgm:pt>
    <dgm:pt modelId="{02DA89AE-E7B8-42E8-9713-931468F39127}" type="pres">
      <dgm:prSet presAssocID="{A4062582-A22D-4E78-B81E-D58D26C0DC14}" presName="composite" presStyleCnt="0"/>
      <dgm:spPr/>
    </dgm:pt>
    <dgm:pt modelId="{99832C47-D372-4558-9953-20A6F7A409D2}" type="pres">
      <dgm:prSet presAssocID="{A4062582-A22D-4E78-B81E-D58D26C0DC14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4778AC92-70EB-416C-8A87-2D20563767E7}" type="pres">
      <dgm:prSet presAssocID="{A4062582-A22D-4E78-B81E-D58D26C0DC14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3700B401-818F-4E7D-A1EE-83CA33B5E1C9}" srcId="{F0E606DC-9A11-4E18-820A-573658907D8D}" destId="{A4062582-A22D-4E78-B81E-D58D26C0DC14}" srcOrd="2" destOrd="0" parTransId="{FF060542-1E2E-4A3E-8EFA-7BC5A2C9D638}" sibTransId="{04970214-C926-4FA1-AF45-8BB700B47E35}"/>
    <dgm:cxn modelId="{DE653015-9E86-4757-94FA-058CFFDD20C4}" type="presOf" srcId="{37D96D3F-54D7-49AC-A3E1-B335841C33D1}" destId="{CEA9BD79-1C46-470E-A67E-31AFEAD1C665}" srcOrd="0" destOrd="0" presId="urn:microsoft.com/office/officeart/2005/8/layout/hList1"/>
    <dgm:cxn modelId="{96D64024-442A-4C43-87A5-50A41418B14D}" srcId="{F0E606DC-9A11-4E18-820A-573658907D8D}" destId="{37D96D3F-54D7-49AC-A3E1-B335841C33D1}" srcOrd="0" destOrd="0" parTransId="{9837CA5F-FAAF-42CB-9D25-9A82C705626D}" sibTransId="{28CE0CB5-4FB9-430D-A583-58DBD33708C4}"/>
    <dgm:cxn modelId="{4E57D636-9233-4058-B388-BD98D39EF7D4}" type="presOf" srcId="{5439E048-DF11-463D-81C3-807693DA4B9F}" destId="{4778AC92-70EB-416C-8A87-2D20563767E7}" srcOrd="0" destOrd="0" presId="urn:microsoft.com/office/officeart/2005/8/layout/hList1"/>
    <dgm:cxn modelId="{23FBC23D-5B7D-4BCD-B333-E0D17DEB0ED8}" type="presOf" srcId="{A4062582-A22D-4E78-B81E-D58D26C0DC14}" destId="{99832C47-D372-4558-9953-20A6F7A409D2}" srcOrd="0" destOrd="0" presId="urn:microsoft.com/office/officeart/2005/8/layout/hList1"/>
    <dgm:cxn modelId="{60D16E47-EADE-4ED9-9789-B38394A4ECB0}" srcId="{A4062582-A22D-4E78-B81E-D58D26C0DC14}" destId="{5439E048-DF11-463D-81C3-807693DA4B9F}" srcOrd="0" destOrd="0" parTransId="{D50CFF66-A6AE-4DAE-B51D-2A662370A7C9}" sibTransId="{E6E00014-584A-4DD6-B547-A4E4D6CC4567}"/>
    <dgm:cxn modelId="{704A6F57-2CE8-45AE-B770-544969B5F9B8}" srcId="{F0E606DC-9A11-4E18-820A-573658907D8D}" destId="{F1B14889-541D-4818-8655-5A597246D961}" srcOrd="1" destOrd="0" parTransId="{B9298181-B9C3-49AB-8998-43AA8DAD661A}" sibTransId="{B54819D3-A0A8-4E9C-B15B-CD7BFD867F9C}"/>
    <dgm:cxn modelId="{A8790878-443C-4F8E-BCA8-500FBEF0C0B9}" type="presOf" srcId="{F0E606DC-9A11-4E18-820A-573658907D8D}" destId="{FAAE25CA-0147-458F-BC06-BC8542B82B54}" srcOrd="0" destOrd="0" presId="urn:microsoft.com/office/officeart/2005/8/layout/hList1"/>
    <dgm:cxn modelId="{A6575399-FD40-4BE0-8758-09E6B2F5FB49}" srcId="{A4062582-A22D-4E78-B81E-D58D26C0DC14}" destId="{6EE9BAC8-938D-4CCD-B0EA-6368AA2C8F8C}" srcOrd="1" destOrd="0" parTransId="{E825CA3C-61AE-4E20-AF81-F8ABAA7AC775}" sibTransId="{5B4E70F3-A2B4-4E5F-AB8C-ADE5BC1FD033}"/>
    <dgm:cxn modelId="{FD24B99A-EC4D-41DD-BD1F-CA9F66929743}" type="presOf" srcId="{7EE7EF3F-B4B9-4E6A-9879-3BF83DDACCCD}" destId="{3F97D7D5-487B-42B9-911C-FB4BBAE724C3}" srcOrd="0" destOrd="0" presId="urn:microsoft.com/office/officeart/2005/8/layout/hList1"/>
    <dgm:cxn modelId="{6898C9AA-A91B-4EA0-89F8-C3218457E391}" type="presOf" srcId="{CD6CB2CD-F6F5-433C-B292-A5E2041D094E}" destId="{4778AC92-70EB-416C-8A87-2D20563767E7}" srcOrd="0" destOrd="2" presId="urn:microsoft.com/office/officeart/2005/8/layout/hList1"/>
    <dgm:cxn modelId="{6F7F3DB3-F1C6-4F05-A1A6-42B2E81A10BC}" srcId="{37D96D3F-54D7-49AC-A3E1-B335841C33D1}" destId="{7EE7EF3F-B4B9-4E6A-9879-3BF83DDACCCD}" srcOrd="0" destOrd="0" parTransId="{628C1F00-E6C0-401D-9BCF-DF5B5CE0147E}" sibTransId="{F6A79B45-A717-4E55-B4E7-14D61E1C58F2}"/>
    <dgm:cxn modelId="{58F47EC2-EE6A-4824-9A02-71CC46832598}" type="presOf" srcId="{868216DC-184D-4D9E-B744-7C7F4A56AB6C}" destId="{3F97D7D5-487B-42B9-911C-FB4BBAE724C3}" srcOrd="0" destOrd="1" presId="urn:microsoft.com/office/officeart/2005/8/layout/hList1"/>
    <dgm:cxn modelId="{3FA61EC4-115F-4B04-A0B3-535671569B70}" type="presOf" srcId="{F1B14889-541D-4818-8655-5A597246D961}" destId="{A1154A31-3FF7-4C6A-B735-C60F4BF7EC6B}" srcOrd="0" destOrd="0" presId="urn:microsoft.com/office/officeart/2005/8/layout/hList1"/>
    <dgm:cxn modelId="{AA9001C7-B75B-4CE8-B7BF-09930C789779}" type="presOf" srcId="{2E1D92E1-A4C4-4047-9559-0560A2E74675}" destId="{F15F82C2-FD27-461B-9B1E-86CC9802E258}" srcOrd="0" destOrd="0" presId="urn:microsoft.com/office/officeart/2005/8/layout/hList1"/>
    <dgm:cxn modelId="{673077CB-8CC5-41C5-9097-665ADF76B539}" srcId="{37D96D3F-54D7-49AC-A3E1-B335841C33D1}" destId="{868216DC-184D-4D9E-B744-7C7F4A56AB6C}" srcOrd="1" destOrd="0" parTransId="{35AA829A-F7CC-4E0C-B37F-EBD249CDF51A}" sibTransId="{B6DA637B-CA0F-494A-B5C5-9FFBC19824C3}"/>
    <dgm:cxn modelId="{A67CE5E5-FBAE-4AE3-BD82-F75A59A48D68}" type="presOf" srcId="{6EE9BAC8-938D-4CCD-B0EA-6368AA2C8F8C}" destId="{4778AC92-70EB-416C-8A87-2D20563767E7}" srcOrd="0" destOrd="1" presId="urn:microsoft.com/office/officeart/2005/8/layout/hList1"/>
    <dgm:cxn modelId="{918FF5F3-9917-4249-AE99-FC37607F5A5A}" srcId="{F1B14889-541D-4818-8655-5A597246D961}" destId="{2E1D92E1-A4C4-4047-9559-0560A2E74675}" srcOrd="0" destOrd="0" parTransId="{8157EE24-5EE4-4883-9A8F-D3F2903F1611}" sibTransId="{F329CD07-DD3E-4E44-AF29-C9063C934610}"/>
    <dgm:cxn modelId="{5C4949FF-6E4F-4D5A-81C0-D2D63584E62E}" srcId="{A4062582-A22D-4E78-B81E-D58D26C0DC14}" destId="{CD6CB2CD-F6F5-433C-B292-A5E2041D094E}" srcOrd="2" destOrd="0" parTransId="{03D611DA-FA1F-4203-BEED-EF009CDA4A05}" sibTransId="{5A891605-A9AF-4310-BFF6-0A61F77FA947}"/>
    <dgm:cxn modelId="{9A8F1954-3D5D-4CA5-A692-EC3DEA9A4733}" type="presParOf" srcId="{FAAE25CA-0147-458F-BC06-BC8542B82B54}" destId="{F25D089D-D0E3-4D02-B776-EBF66958D8D6}" srcOrd="0" destOrd="0" presId="urn:microsoft.com/office/officeart/2005/8/layout/hList1"/>
    <dgm:cxn modelId="{67C272DB-82D8-4302-85CF-1E9B2478DADA}" type="presParOf" srcId="{F25D089D-D0E3-4D02-B776-EBF66958D8D6}" destId="{CEA9BD79-1C46-470E-A67E-31AFEAD1C665}" srcOrd="0" destOrd="0" presId="urn:microsoft.com/office/officeart/2005/8/layout/hList1"/>
    <dgm:cxn modelId="{CD315687-77B1-4D4E-A216-CD32758015B7}" type="presParOf" srcId="{F25D089D-D0E3-4D02-B776-EBF66958D8D6}" destId="{3F97D7D5-487B-42B9-911C-FB4BBAE724C3}" srcOrd="1" destOrd="0" presId="urn:microsoft.com/office/officeart/2005/8/layout/hList1"/>
    <dgm:cxn modelId="{D5F97DD9-212F-4350-B0C9-CE5E9D31AB1E}" type="presParOf" srcId="{FAAE25CA-0147-458F-BC06-BC8542B82B54}" destId="{2F0D67AA-99F5-4B8B-B7B3-BB0C5A69C384}" srcOrd="1" destOrd="0" presId="urn:microsoft.com/office/officeart/2005/8/layout/hList1"/>
    <dgm:cxn modelId="{A1B616C6-8A23-44FC-8DCF-336317A7379C}" type="presParOf" srcId="{FAAE25CA-0147-458F-BC06-BC8542B82B54}" destId="{C4D793A7-E007-47BD-B234-3FA2FDCD07D5}" srcOrd="2" destOrd="0" presId="urn:microsoft.com/office/officeart/2005/8/layout/hList1"/>
    <dgm:cxn modelId="{6B10CCC7-F604-4FEB-92F2-7547AC091115}" type="presParOf" srcId="{C4D793A7-E007-47BD-B234-3FA2FDCD07D5}" destId="{A1154A31-3FF7-4C6A-B735-C60F4BF7EC6B}" srcOrd="0" destOrd="0" presId="urn:microsoft.com/office/officeart/2005/8/layout/hList1"/>
    <dgm:cxn modelId="{5C72D552-3E2B-4678-B801-7FE686068B04}" type="presParOf" srcId="{C4D793A7-E007-47BD-B234-3FA2FDCD07D5}" destId="{F15F82C2-FD27-461B-9B1E-86CC9802E258}" srcOrd="1" destOrd="0" presId="urn:microsoft.com/office/officeart/2005/8/layout/hList1"/>
    <dgm:cxn modelId="{18F4B9B6-5E27-4132-B192-5ED70BB68856}" type="presParOf" srcId="{FAAE25CA-0147-458F-BC06-BC8542B82B54}" destId="{A830CEA0-5C0F-4B8F-8794-6AB624CB771F}" srcOrd="3" destOrd="0" presId="urn:microsoft.com/office/officeart/2005/8/layout/hList1"/>
    <dgm:cxn modelId="{9701D8D3-DC38-4F83-AD93-300C66277F1C}" type="presParOf" srcId="{FAAE25CA-0147-458F-BC06-BC8542B82B54}" destId="{02DA89AE-E7B8-42E8-9713-931468F39127}" srcOrd="4" destOrd="0" presId="urn:microsoft.com/office/officeart/2005/8/layout/hList1"/>
    <dgm:cxn modelId="{C6EEF052-5EDA-42C9-80A4-BFA5C535F497}" type="presParOf" srcId="{02DA89AE-E7B8-42E8-9713-931468F39127}" destId="{99832C47-D372-4558-9953-20A6F7A409D2}" srcOrd="0" destOrd="0" presId="urn:microsoft.com/office/officeart/2005/8/layout/hList1"/>
    <dgm:cxn modelId="{58A4626F-55E6-467A-B30D-C63AC7FD15FD}" type="presParOf" srcId="{02DA89AE-E7B8-42E8-9713-931468F39127}" destId="{4778AC92-70EB-416C-8A87-2D20563767E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AB4943-64A9-4F51-9A73-F3DC287E7D32}">
      <dsp:nvSpPr>
        <dsp:cNvPr id="0" name=""/>
        <dsp:cNvSpPr/>
      </dsp:nvSpPr>
      <dsp:spPr>
        <a:xfrm>
          <a:off x="48687" y="984"/>
          <a:ext cx="11572684" cy="2014256"/>
        </a:xfrm>
        <a:prstGeom prst="roundRect">
          <a:avLst/>
        </a:prstGeom>
        <a:solidFill>
          <a:srgbClr val="A4D4E2"/>
        </a:solidFill>
        <a:ln w="12700" cap="flat" cmpd="sng" algn="ctr">
          <a:solidFill>
            <a:srgbClr val="A4D4E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b="0" i="0" kern="1200" dirty="0"/>
            <a:t>Обеспечение населения качественными  изделиями из натуральной кожи</a:t>
          </a:r>
          <a:endParaRPr lang="ru-RU" sz="4000" kern="1200" dirty="0"/>
        </a:p>
      </dsp:txBody>
      <dsp:txXfrm>
        <a:off x="147015" y="99312"/>
        <a:ext cx="11376028" cy="18176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88E251-CC7B-4D5D-BA7B-48233483E50D}">
      <dsp:nvSpPr>
        <dsp:cNvPr id="0" name=""/>
        <dsp:cNvSpPr/>
      </dsp:nvSpPr>
      <dsp:spPr>
        <a:xfrm>
          <a:off x="0" y="0"/>
          <a:ext cx="4351338" cy="4351338"/>
        </a:xfrm>
        <a:prstGeom prst="ellipse">
          <a:avLst/>
        </a:prstGeom>
        <a:solidFill>
          <a:srgbClr val="0099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Всё население нашей страны</a:t>
          </a:r>
        </a:p>
      </dsp:txBody>
      <dsp:txXfrm>
        <a:off x="1567351" y="217566"/>
        <a:ext cx="1216634" cy="652700"/>
      </dsp:txXfrm>
    </dsp:sp>
    <dsp:sp modelId="{5C53600D-2EE3-49C4-B694-6B7A6CA63347}">
      <dsp:nvSpPr>
        <dsp:cNvPr id="0" name=""/>
        <dsp:cNvSpPr/>
      </dsp:nvSpPr>
      <dsp:spPr>
        <a:xfrm>
          <a:off x="418729" y="818016"/>
          <a:ext cx="3481070" cy="3481070"/>
        </a:xfrm>
        <a:prstGeom prst="ellipse">
          <a:avLst/>
        </a:prstGeom>
        <a:solidFill>
          <a:srgbClr val="0099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Всё взрослое население и молодёжь</a:t>
          </a:r>
        </a:p>
      </dsp:txBody>
      <dsp:txXfrm>
        <a:off x="1550947" y="1026880"/>
        <a:ext cx="1216634" cy="626592"/>
      </dsp:txXfrm>
    </dsp:sp>
    <dsp:sp modelId="{D727A872-D9A4-4C7C-BA26-828CBCA2BC9E}">
      <dsp:nvSpPr>
        <dsp:cNvPr id="0" name=""/>
        <dsp:cNvSpPr/>
      </dsp:nvSpPr>
      <dsp:spPr>
        <a:xfrm>
          <a:off x="870267" y="1605608"/>
          <a:ext cx="2610802" cy="2610802"/>
        </a:xfrm>
        <a:prstGeom prst="ellipse">
          <a:avLst/>
        </a:prstGeom>
        <a:solidFill>
          <a:srgbClr val="0099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Взрослая част населения, имеющие средний доход и выше</a:t>
          </a:r>
        </a:p>
      </dsp:txBody>
      <dsp:txXfrm>
        <a:off x="1567351" y="1801419"/>
        <a:ext cx="1216634" cy="587430"/>
      </dsp:txXfrm>
    </dsp:sp>
    <dsp:sp modelId="{F36ABBAB-9BD7-4384-A821-9CE6417D5087}">
      <dsp:nvSpPr>
        <dsp:cNvPr id="0" name=""/>
        <dsp:cNvSpPr/>
      </dsp:nvSpPr>
      <dsp:spPr>
        <a:xfrm>
          <a:off x="1305410" y="2475859"/>
          <a:ext cx="1740535" cy="1740535"/>
        </a:xfrm>
        <a:prstGeom prst="ellipse">
          <a:avLst/>
        </a:prstGeom>
        <a:solidFill>
          <a:srgbClr val="0099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Часть населения, которая заинтересована  в приобретении уникальных товаров и  готовая заплатить за неё</a:t>
          </a:r>
        </a:p>
      </dsp:txBody>
      <dsp:txXfrm>
        <a:off x="1560305" y="2910992"/>
        <a:ext cx="1230744" cy="87026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A9BD79-1C46-470E-A67E-31AFEAD1C665}">
      <dsp:nvSpPr>
        <dsp:cNvPr id="0" name=""/>
        <dsp:cNvSpPr/>
      </dsp:nvSpPr>
      <dsp:spPr>
        <a:xfrm>
          <a:off x="3286" y="674192"/>
          <a:ext cx="3203971" cy="1211840"/>
        </a:xfrm>
        <a:prstGeom prst="rect">
          <a:avLst/>
        </a:prstGeom>
        <a:solidFill>
          <a:srgbClr val="009999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kern="1200" dirty="0"/>
            <a:t>Конкуренты</a:t>
          </a:r>
        </a:p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kern="1200" dirty="0"/>
            <a:t>Продукты</a:t>
          </a:r>
          <a:r>
            <a:rPr lang="en-US" sz="2900" kern="1200" dirty="0"/>
            <a:t>/</a:t>
          </a:r>
          <a:r>
            <a:rPr lang="ru-RU" sz="2900" kern="1200" dirty="0"/>
            <a:t>Услуги</a:t>
          </a:r>
        </a:p>
      </dsp:txBody>
      <dsp:txXfrm>
        <a:off x="3286" y="674192"/>
        <a:ext cx="3203971" cy="1211840"/>
      </dsp:txXfrm>
    </dsp:sp>
    <dsp:sp modelId="{3F97D7D5-487B-42B9-911C-FB4BBAE724C3}">
      <dsp:nvSpPr>
        <dsp:cNvPr id="0" name=""/>
        <dsp:cNvSpPr/>
      </dsp:nvSpPr>
      <dsp:spPr>
        <a:xfrm>
          <a:off x="3286" y="1886033"/>
          <a:ext cx="3203971" cy="1791112"/>
        </a:xfrm>
        <a:prstGeom prst="rect">
          <a:avLst/>
        </a:prstGeom>
        <a:solidFill>
          <a:srgbClr val="C4EAF6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i="0" kern="1200" dirty="0"/>
            <a:t>Rublev Master</a:t>
          </a:r>
          <a:endParaRPr lang="ru-RU" sz="2000" b="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Продавцы в интернет-магазинах</a:t>
          </a:r>
        </a:p>
      </dsp:txBody>
      <dsp:txXfrm>
        <a:off x="3286" y="1886033"/>
        <a:ext cx="3203971" cy="1791112"/>
      </dsp:txXfrm>
    </dsp:sp>
    <dsp:sp modelId="{A1154A31-3FF7-4C6A-B735-C60F4BF7EC6B}">
      <dsp:nvSpPr>
        <dsp:cNvPr id="0" name=""/>
        <dsp:cNvSpPr/>
      </dsp:nvSpPr>
      <dsp:spPr>
        <a:xfrm>
          <a:off x="3655814" y="674192"/>
          <a:ext cx="3203971" cy="1211840"/>
        </a:xfrm>
        <a:prstGeom prst="rect">
          <a:avLst/>
        </a:prstGeom>
        <a:solidFill>
          <a:srgbClr val="009999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kern="1200" dirty="0"/>
            <a:t>Фирмы конкуренты</a:t>
          </a:r>
        </a:p>
      </dsp:txBody>
      <dsp:txXfrm>
        <a:off x="3655814" y="674192"/>
        <a:ext cx="3203971" cy="1211840"/>
      </dsp:txXfrm>
    </dsp:sp>
    <dsp:sp modelId="{F15F82C2-FD27-461B-9B1E-86CC9802E258}">
      <dsp:nvSpPr>
        <dsp:cNvPr id="0" name=""/>
        <dsp:cNvSpPr/>
      </dsp:nvSpPr>
      <dsp:spPr>
        <a:xfrm>
          <a:off x="3655814" y="1886033"/>
          <a:ext cx="3203971" cy="1791112"/>
        </a:xfrm>
        <a:prstGeom prst="rect">
          <a:avLst/>
        </a:prstGeom>
        <a:solidFill>
          <a:srgbClr val="C4EAF6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Верфь – магазины кожаных аксессуаров</a:t>
          </a:r>
        </a:p>
      </dsp:txBody>
      <dsp:txXfrm>
        <a:off x="3655814" y="1886033"/>
        <a:ext cx="3203971" cy="1791112"/>
      </dsp:txXfrm>
    </dsp:sp>
    <dsp:sp modelId="{99832C47-D372-4558-9953-20A6F7A409D2}">
      <dsp:nvSpPr>
        <dsp:cNvPr id="0" name=""/>
        <dsp:cNvSpPr/>
      </dsp:nvSpPr>
      <dsp:spPr>
        <a:xfrm>
          <a:off x="7308342" y="674192"/>
          <a:ext cx="3203971" cy="1211840"/>
        </a:xfrm>
        <a:prstGeom prst="rect">
          <a:avLst/>
        </a:prstGeom>
        <a:solidFill>
          <a:srgbClr val="009999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kern="1200" dirty="0"/>
            <a:t>Наши преимущества</a:t>
          </a:r>
        </a:p>
      </dsp:txBody>
      <dsp:txXfrm>
        <a:off x="7308342" y="674192"/>
        <a:ext cx="3203971" cy="1211840"/>
      </dsp:txXfrm>
    </dsp:sp>
    <dsp:sp modelId="{4778AC92-70EB-416C-8A87-2D20563767E7}">
      <dsp:nvSpPr>
        <dsp:cNvPr id="0" name=""/>
        <dsp:cNvSpPr/>
      </dsp:nvSpPr>
      <dsp:spPr>
        <a:xfrm>
          <a:off x="7308342" y="1886033"/>
          <a:ext cx="3203971" cy="1791112"/>
        </a:xfrm>
        <a:prstGeom prst="rect">
          <a:avLst/>
        </a:prstGeom>
        <a:solidFill>
          <a:srgbClr val="C4EAF6">
            <a:alpha val="89804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Работа на заказ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Индивидуальный подход к каждому клиенту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Качество изделия</a:t>
          </a:r>
        </a:p>
      </dsp:txBody>
      <dsp:txXfrm>
        <a:off x="7308342" y="1886033"/>
        <a:ext cx="3203971" cy="17911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BD555F-7397-011A-BF54-0D7E9E267A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AEA2E84-A314-120F-08D7-C6E68495F4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2F364A-47F9-D513-7B3E-0611F2075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5D07F-391E-4623-9EF1-383EDED73395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1471FF-9D2D-F8F3-91C2-743DEBC18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F009115-F95E-1292-055D-589889051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71649-D43E-4D73-AF79-D2D4EDDE8E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4819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A883AF-FBEA-223D-4372-C034A2534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D7FF90-2649-382A-57C6-A1918857C2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AB91E79-12C4-E4F5-D78E-8577FB077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5D07F-391E-4623-9EF1-383EDED73395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E21180-1C09-980B-3FF9-1A372D9BA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2F6077-3D0E-5BB7-304A-AB233DE1F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71649-D43E-4D73-AF79-D2D4EDDE8E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322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8327CC-4B87-C1B3-A6EF-CA1AC4374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5E9D377-B503-CDB7-C364-53AB2DE2AE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2E6E73-55F5-2B8A-25D1-A581D8A92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5D07F-391E-4623-9EF1-383EDED73395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DDD714-7BAE-283E-1E83-E1C484986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74A95A-8FCD-78CF-E8BA-633E74855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71649-D43E-4D73-AF79-D2D4EDDE8E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878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062A54-7616-5DC0-A5E6-AAA29741E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A784A6-45EF-9ED9-DC4B-1ACD695D1D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26BACC5-9C0B-9063-7593-CD36BBFCA1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0BBB9CA-5F43-0BA4-6A37-9D91E362E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5D07F-391E-4623-9EF1-383EDED73395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A59BC41-F6ED-D38E-8B2F-78D90E4F7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8855EB7-85E8-B396-6CA1-A82662481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71649-D43E-4D73-AF79-D2D4EDDE8E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532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48AB00-EACD-3F7D-54A7-D50AB8974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495216-AE9F-203B-D726-24B0B51998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4493C96-EBCC-4333-D5E6-7EF3530680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F066400-2078-70A6-9FCB-20666388A7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3556D50-57FE-DE50-DF6C-4C93AFA721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5249851-35CE-9081-86BF-92ADF2611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5D07F-391E-4623-9EF1-383EDED73395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6FEAFE2-81E8-40E7-DC13-2BE01843B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181405D-3350-5565-2368-C42219AC4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71649-D43E-4D73-AF79-D2D4EDDE8E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580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BD8D23-D25A-97EC-CCCC-304DD5941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9BFD2EF-7365-D5D9-D64E-4F6FF600D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5D07F-391E-4623-9EF1-383EDED73395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DEF72C5-4EB3-ED92-52B6-6BA960B8E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3C89CB4-236D-9043-B485-1B9446764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71649-D43E-4D73-AF79-D2D4EDDE8E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930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A8328DC-538F-5968-CB34-FD275B96E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5D07F-391E-4623-9EF1-383EDED73395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70947BB-76DB-7B88-B2F8-9B806E43A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D7CF8A0-A0DE-CA1D-CDE0-E3E5FD647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71649-D43E-4D73-AF79-D2D4EDDE8E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575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DD4D19-AF34-C297-4A65-3A23488CC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723886-0366-F477-773E-440D67AC8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11FDE2B-7457-4E4E-7964-0A5C203C48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A960818-C4C7-442A-78B4-5D1580E80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5D07F-391E-4623-9EF1-383EDED73395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F33520E-6AF1-1A5E-0ABC-ACD05A178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F01AF41-BC37-3C37-A8FD-E82F9D9AE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71649-D43E-4D73-AF79-D2D4EDDE8E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5149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06E730-77FE-8344-90AF-46B7467FB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86A9C12-9873-70A1-FC67-AFFD5FCB99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F50D594-8FDA-201B-D256-D906F8C8EC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49B62F9-8427-37E2-8A9B-3E6D7ADB9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5D07F-391E-4623-9EF1-383EDED73395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DA3E4BF-90D8-BEF3-4C66-D48C39E00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2707EF-F0C9-9249-D1DC-E5EC0A01C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71649-D43E-4D73-AF79-D2D4EDDE8E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398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81B026-E188-3841-E317-4B776DCA9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F020C69-BBFE-DF37-485D-6D044055AE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359940-F621-58E7-AAF8-22EA6DB15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5D07F-391E-4623-9EF1-383EDED73395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3306A1-71E5-AAE6-52EC-158540076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79518B8-65FE-7E71-8617-3B0A82F26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71649-D43E-4D73-AF79-D2D4EDDE8E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052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5AFF4AC-82C3-D61F-3887-E08B57BF70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FD20585-1812-4690-AC6A-87A7D6E9E9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53DB32-0815-6406-A50E-D00754447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5D07F-391E-4623-9EF1-383EDED73395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2BC4F4-7489-359D-0B2A-B7965B4C8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65F388-A0C7-4F94-50ED-7DAF6AE3E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71649-D43E-4D73-AF79-D2D4EDDE8E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8885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609562" y="89689"/>
            <a:ext cx="10971249" cy="151209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53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609562" y="1604399"/>
            <a:ext cx="5354133" cy="1896978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9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6231903" y="1604399"/>
            <a:ext cx="5354133" cy="1896978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9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609562" y="3682062"/>
            <a:ext cx="10972120" cy="1896978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9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884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B44962-8DF3-118B-8DF6-267F54FB0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58DCA02-BBF2-38C4-45FC-7ABEAD91AA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E123E0-1746-9982-3EBB-B14AB1C7BC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5D07F-391E-4623-9EF1-383EDED73395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3B3326-FBB8-D665-244E-18AA04A84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6AF289-DA17-3E65-0B61-29C175A887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571649-D43E-4D73-AF79-D2D4EDDE8E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546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openxmlformats.org/officeDocument/2006/relationships/comments" Target="../comments/commen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eg"/><Relationship Id="rId7" Type="http://schemas.openxmlformats.org/officeDocument/2006/relationships/image" Target="../media/image13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comments" Target="../comments/commen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7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8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hyperlink" Target="mailto:artyom_perminov@bk.ru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0E59AFF-0630-708F-44E7-3E32CF737E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894" y="0"/>
            <a:ext cx="12371893" cy="695887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5F4372-32AD-801F-E0B4-5EF68E1487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Кожевенное дело в Удмуртии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A9919F2-6EC8-6404-A05E-4FFC93B23C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02289"/>
            <a:ext cx="9144000" cy="1655762"/>
          </a:xfrm>
        </p:spPr>
        <p:txBody>
          <a:bodyPr>
            <a:normAutofit/>
          </a:bodyPr>
          <a:lstStyle/>
          <a:p>
            <a:r>
              <a:rPr lang="ru-RU" sz="4400" dirty="0"/>
              <a:t>Ку мастера </a:t>
            </a:r>
          </a:p>
        </p:txBody>
      </p:sp>
    </p:spTree>
    <p:extLst>
      <p:ext uri="{BB962C8B-B14F-4D97-AF65-F5344CB8AC3E}">
        <p14:creationId xmlns:p14="http://schemas.microsoft.com/office/powerpoint/2010/main" val="977103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users\studl10.VDI-TERM-SERV1\Downloads\Рисунок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8" y="-128838"/>
            <a:ext cx="12192278" cy="6857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3BC41B-E4C2-6EE4-75BE-21AA8E6D1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429" y="365125"/>
            <a:ext cx="10515600" cy="1325563"/>
          </a:xfrm>
        </p:spPr>
        <p:txBody>
          <a:bodyPr>
            <a:normAutofit/>
          </a:bodyPr>
          <a:lstStyle/>
          <a:p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проекта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40E7C360-94ED-D7BA-E205-87FFE17995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Перминов Артём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Полезные навыки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Новые идеи дизайна изделий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Роль в команде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Лидер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A7236CF-FD63-7340-ABF6-BF82401CE6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690688"/>
            <a:ext cx="2598331" cy="25140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87210" y="4342178"/>
            <a:ext cx="288950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Агафонцев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Степан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Полезные навыки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l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клиентами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Роль в команде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Генератор идей, рабочий</a:t>
            </a:r>
          </a:p>
          <a:p>
            <a:pPr algn="l"/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8142350" y="4342178"/>
            <a:ext cx="2822286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Шутов Евгений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Полезные навыки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l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изготовления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Роль в команде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Маркетолог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2350" y="1674882"/>
            <a:ext cx="2218944" cy="25298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210" y="1682785"/>
            <a:ext cx="2078736" cy="252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045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14300"/>
            <a:ext cx="12193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88055" y="986885"/>
            <a:ext cx="11769022" cy="627562"/>
          </a:xfrm>
        </p:spPr>
        <p:txBody>
          <a:bodyPr/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Какую проблему Вашей целевой аудитории вы решаете?</a:t>
            </a:r>
            <a:endParaRPr sz="1400" dirty="0">
              <a:ea typeface="MS Gothic" pitchFamily="49" charset="-128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7240" y="3895047"/>
            <a:ext cx="12174758" cy="1188605"/>
          </a:xfrm>
          <a:prstGeom prst="rect">
            <a:avLst/>
          </a:prstGeom>
        </p:spPr>
        <p:txBody>
          <a:bodyPr lIns="870768" tIns="0" rIns="0" bIns="0" anchor="ctr">
            <a:noAutofit/>
          </a:bodyPr>
          <a:lstStyle/>
          <a:p>
            <a:r>
              <a:rPr lang="ru-RU" sz="60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85083" y="5083652"/>
            <a:ext cx="10752294" cy="1195319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r>
              <a:rPr lang="ru-RU" sz="1700" i="1" dirty="0">
                <a:solidFill>
                  <a:schemeClr val="bg1">
                    <a:lumMod val="50000"/>
                  </a:schemeClr>
                </a:solidFill>
              </a:rPr>
              <a:t>Изготовление изделий из натуральной кожи отечественного производства, что позволит</a:t>
            </a:r>
            <a:r>
              <a:rPr lang="en-US" sz="1700" i="1" dirty="0">
                <a:solidFill>
                  <a:schemeClr val="bg1">
                    <a:lumMod val="50000"/>
                  </a:schemeClr>
                </a:solidFill>
              </a:rPr>
              <a:t>:</a:t>
            </a:r>
            <a:r>
              <a:rPr lang="ru-RU" sz="17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marL="342900" indent="-342900">
              <a:buAutoNum type="arabicParenR"/>
            </a:pPr>
            <a:r>
              <a:rPr lang="ru-RU" sz="1700" i="1" dirty="0">
                <a:solidFill>
                  <a:schemeClr val="bg1">
                    <a:lumMod val="50000"/>
                  </a:schemeClr>
                </a:solidFill>
              </a:rPr>
              <a:t>Сократить ввоз импортной продукции ( </a:t>
            </a:r>
            <a:r>
              <a:rPr lang="ru-RU" sz="1700" i="1" dirty="0" err="1">
                <a:solidFill>
                  <a:schemeClr val="bg1">
                    <a:lumMod val="50000"/>
                  </a:schemeClr>
                </a:solidFill>
              </a:rPr>
              <a:t>импортозамещение</a:t>
            </a:r>
            <a:r>
              <a:rPr lang="ru-RU" sz="1700" i="1" dirty="0">
                <a:solidFill>
                  <a:schemeClr val="bg1">
                    <a:lumMod val="50000"/>
                  </a:schemeClr>
                </a:solidFill>
              </a:rPr>
              <a:t> ).</a:t>
            </a:r>
          </a:p>
          <a:p>
            <a:pPr marL="342900" indent="-342900">
              <a:buAutoNum type="arabicParenR"/>
            </a:pPr>
            <a:r>
              <a:rPr lang="ru-RU" sz="1700" i="1" dirty="0">
                <a:solidFill>
                  <a:schemeClr val="bg1">
                    <a:lumMod val="50000"/>
                  </a:schemeClr>
                </a:solidFill>
              </a:rPr>
              <a:t>Сделать качественные и долговечные изделия более доступными для граждан РФ.</a:t>
            </a:r>
          </a:p>
          <a:p>
            <a:r>
              <a:rPr lang="ru-RU" sz="17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defTabSz="1105875">
              <a:defRPr/>
            </a:pPr>
            <a:endParaRPr lang="ru-RU" sz="1700" kern="0" dirty="0">
              <a:solidFill>
                <a:sysClr val="windowText" lastClr="000000"/>
              </a:solidFill>
              <a:ea typeface="MS Gothic" pitchFamily="49" charset="-128"/>
            </a:endParaRPr>
          </a:p>
          <a:p>
            <a:pPr defTabSz="1105875">
              <a:defRPr/>
            </a:pPr>
            <a:endParaRPr lang="ru-RU" sz="1700" kern="0" dirty="0">
              <a:solidFill>
                <a:sysClr val="windowText" lastClr="000000"/>
              </a:solidFill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5274"/>
            <a:ext cx="12192000" cy="1188605"/>
          </a:xfrm>
          <a:prstGeom prst="rect">
            <a:avLst/>
          </a:prstGeom>
        </p:spPr>
        <p:txBody>
          <a:bodyPr lIns="870768" tIns="0" rIns="0" bIns="0" anchor="ctr">
            <a:noAutofit/>
          </a:bodyPr>
          <a:lstStyle/>
          <a:p>
            <a:r>
              <a:rPr lang="ru-RU" sz="60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0438301"/>
              </p:ext>
            </p:extLst>
          </p:nvPr>
        </p:nvGraphicFramePr>
        <p:xfrm>
          <a:off x="86790" y="1652340"/>
          <a:ext cx="11670059" cy="2016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20443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90488"/>
            <a:ext cx="12193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1F3497-C50D-E1CD-03F6-30A0B260D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проекте.</a:t>
            </a:r>
            <a:b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есть сейчас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6CE804-058F-3A2A-1835-3744FD0CF9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/>
              <a:t>Изготовление изделий из натуральной кожи для дальнейшей продажи.</a:t>
            </a:r>
          </a:p>
          <a:p>
            <a:pPr algn="just"/>
            <a:r>
              <a:rPr lang="ru-RU" dirty="0"/>
              <a:t>На данном этапе мы занимаемся изготовлением изделий </a:t>
            </a:r>
            <a:br>
              <a:rPr lang="ru-RU" dirty="0"/>
            </a:br>
            <a:r>
              <a:rPr lang="ru-RU" dirty="0"/>
              <a:t>на заказ. </a:t>
            </a:r>
          </a:p>
          <a:p>
            <a:pPr algn="just"/>
            <a:r>
              <a:rPr lang="ru-RU" dirty="0"/>
              <a:t>Успели поработать с клиентами с различных регионов РФ </a:t>
            </a:r>
            <a:br>
              <a:rPr lang="ru-RU" dirty="0"/>
            </a:br>
            <a:r>
              <a:rPr lang="ru-RU" dirty="0"/>
              <a:t>и имеем положительные отзывы.</a:t>
            </a:r>
          </a:p>
        </p:txBody>
      </p:sp>
    </p:spTree>
    <p:extLst>
      <p:ext uri="{BB962C8B-B14F-4D97-AF65-F5344CB8AC3E}">
        <p14:creationId xmlns:p14="http://schemas.microsoft.com/office/powerpoint/2010/main" val="3124067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93B5F75-2105-5E81-27A3-305CF3662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2192000" cy="685768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273D90-84AB-6C06-32D9-68F4C8CCE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Роль проекта в обеспечении </a:t>
            </a:r>
            <a:br>
              <a:rPr lang="ru-RU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технологического суверенитета страны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B6E0DBCC-3D20-60A5-46A2-3A9708D2A3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3887110"/>
              </p:ext>
            </p:extLst>
          </p:nvPr>
        </p:nvGraphicFramePr>
        <p:xfrm>
          <a:off x="838200" y="1825625"/>
          <a:ext cx="10515600" cy="40000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618219054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927128913"/>
                    </a:ext>
                  </a:extLst>
                </a:gridCol>
              </a:tblGrid>
              <a:tr h="499564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0990429"/>
                  </a:ext>
                </a:extLst>
              </a:tr>
              <a:tr h="1166813">
                <a:tc>
                  <a:txBody>
                    <a:bodyPr/>
                    <a:lstStyle/>
                    <a:p>
                      <a:r>
                        <a:rPr lang="ru-RU" sz="1600" dirty="0"/>
                        <a:t>Инновационность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/>
                        <a:t>Регион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err="1"/>
                        <a:t>Импортозамещение</a:t>
                      </a:r>
                      <a:endParaRPr lang="ru-RU" sz="1600" dirty="0"/>
                    </a:p>
                  </a:txBody>
                  <a:tcPr>
                    <a:solidFill>
                      <a:srgbClr val="00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9371359"/>
                  </a:ext>
                </a:extLst>
              </a:tr>
              <a:tr h="1166813">
                <a:tc>
                  <a:txBody>
                    <a:bodyPr/>
                    <a:lstStyle/>
                    <a:p>
                      <a:r>
                        <a:rPr lang="ru-RU" sz="1600" dirty="0"/>
                        <a:t>Рынок НТИ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err="1"/>
                        <a:t>WearNet</a:t>
                      </a:r>
                      <a:endParaRPr lang="ru-RU" sz="1600" dirty="0"/>
                    </a:p>
                  </a:txBody>
                  <a:tcPr>
                    <a:solidFill>
                      <a:srgbClr val="00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619152"/>
                  </a:ext>
                </a:extLst>
              </a:tr>
              <a:tr h="1166813">
                <a:tc>
                  <a:txBody>
                    <a:bodyPr/>
                    <a:lstStyle/>
                    <a:p>
                      <a:r>
                        <a:rPr lang="ru-RU" sz="1600" dirty="0"/>
                        <a:t>Сквозные технологии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Не используют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02670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1705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33338"/>
            <a:ext cx="12193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625B75-3CDE-DDC0-362F-43BD8BEFD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D3BD0FD-0C9E-0F3F-CF89-6107D0594C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Целевая аудитория нашего проекта- взрослые люди (20-70 лет), имеющие средний достаток и выше.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Они могут себе позволить приобрести предмет роскоши, тем самым подчеркивая свою индивидуальность и значимость.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99" b="13123"/>
          <a:stretch/>
        </p:blipFill>
        <p:spPr bwMode="auto">
          <a:xfrm>
            <a:off x="6608761" y="1151658"/>
            <a:ext cx="3596595" cy="4873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8626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33338"/>
            <a:ext cx="12193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5DB555-9D88-0933-B3F9-637C2E291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Потенциальный объем рынка</a:t>
            </a:r>
          </a:p>
        </p:txBody>
      </p:sp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id="{8F951869-FE18-5E30-647D-324A14A159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527207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46772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33338"/>
            <a:ext cx="12193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E60DFD-E8BA-5173-24E8-B3D3F2803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Анализ конкурентов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32F9CC0D-1C6A-7C1C-FDE7-DF28BEED1C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370605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93777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863" y="0"/>
            <a:ext cx="12252863" cy="689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26CA998-E705-B57C-B421-77FB12B97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2551"/>
            <a:ext cx="12192000" cy="6174560"/>
          </a:xfrm>
          <a:prstGeom prst="rect">
            <a:avLst/>
          </a:prstGeom>
        </p:spPr>
      </p:pic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989F8BB7-07EB-1A01-3FC0-BD326A5A5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566" y="-261892"/>
            <a:ext cx="1051560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97B86D-F386-ED34-F5EB-1319572F54A0}"/>
              </a:ext>
            </a:extLst>
          </p:cNvPr>
          <p:cNvSpPr txBox="1"/>
          <p:nvPr/>
        </p:nvSpPr>
        <p:spPr>
          <a:xfrm>
            <a:off x="2438400" y="1063671"/>
            <a:ext cx="241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Ручная работа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3F3DD55-AF9B-A404-CCE2-D84FDCFBB56A}"/>
              </a:ext>
            </a:extLst>
          </p:cNvPr>
          <p:cNvSpPr txBox="1"/>
          <p:nvPr/>
        </p:nvSpPr>
        <p:spPr>
          <a:xfrm>
            <a:off x="2438400" y="3059666"/>
            <a:ext cx="2413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dirty="0"/>
              <a:t>Натуральная кожа, сопутствующие товары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dirty="0"/>
              <a:t>Персонал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5DF42FB-79F5-19E3-62BA-0F012AFB3D9F}"/>
              </a:ext>
            </a:extLst>
          </p:cNvPr>
          <p:cNvSpPr txBox="1"/>
          <p:nvPr/>
        </p:nvSpPr>
        <p:spPr>
          <a:xfrm>
            <a:off x="4851400" y="1028341"/>
            <a:ext cx="19812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400" dirty="0"/>
              <a:t>Уникальность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400" dirty="0"/>
              <a:t>Скорость выполнения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400" dirty="0"/>
              <a:t>Изготовление на заказ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400" dirty="0"/>
              <a:t>Красивый дизайн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400" dirty="0"/>
              <a:t>Низкая цена, для качественного продукта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400" dirty="0"/>
              <a:t>Легкость в приобретении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400" dirty="0"/>
              <a:t>Красота и удобство при использовании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F4B0AF-0C31-3BE6-FDA9-F73E10C22B18}"/>
              </a:ext>
            </a:extLst>
          </p:cNvPr>
          <p:cNvSpPr txBox="1"/>
          <p:nvPr/>
        </p:nvSpPr>
        <p:spPr>
          <a:xfrm>
            <a:off x="7331166" y="1059833"/>
            <a:ext cx="23716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600" dirty="0"/>
              <a:t>Индивидуальный подход к каждому клиенту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932EE32-C2DF-A2CE-BACF-E47668468F59}"/>
              </a:ext>
            </a:extLst>
          </p:cNvPr>
          <p:cNvSpPr txBox="1"/>
          <p:nvPr/>
        </p:nvSpPr>
        <p:spPr>
          <a:xfrm>
            <a:off x="7331166" y="3059667"/>
            <a:ext cx="2371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Продажа в интернет-магазинах и социальных сетях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D674338-3718-BC7A-999B-1F76FDF8517F}"/>
              </a:ext>
            </a:extLst>
          </p:cNvPr>
          <p:cNvSpPr txBox="1"/>
          <p:nvPr/>
        </p:nvSpPr>
        <p:spPr>
          <a:xfrm>
            <a:off x="6096000" y="5011395"/>
            <a:ext cx="609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dirty="0"/>
              <a:t>Разовые сделки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dirty="0"/>
              <a:t>Продажа продукта на площадке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3093" y="1002116"/>
            <a:ext cx="199208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600" dirty="0"/>
              <a:t>Продавцы выставляющие свои услуги(продажа материалов, инструментов) в интернет-магазинах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33906" y="1402224"/>
            <a:ext cx="19104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600" dirty="0"/>
              <a:t>Только массовый рынок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600" dirty="0"/>
              <a:t>В будущем переход на </a:t>
            </a:r>
            <a:r>
              <a:rPr lang="ru-RU" sz="1600" dirty="0" err="1"/>
              <a:t>нишевый</a:t>
            </a:r>
            <a:endParaRPr lang="ru-RU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492412" y="4929753"/>
            <a:ext cx="49776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К постоянным издержкам относятся</a:t>
            </a:r>
            <a:r>
              <a:rPr lang="en-US" sz="1600" dirty="0"/>
              <a:t>:</a:t>
            </a:r>
            <a:r>
              <a:rPr lang="ru-RU" sz="1600" dirty="0"/>
              <a:t> закупка материалов, таких как кожа, нитки, клей и т.д. Это связанно с изготовлением различных изделий, разных размеров.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К переменным издержкам относятся</a:t>
            </a:r>
            <a:r>
              <a:rPr lang="en-US" sz="1600" dirty="0"/>
              <a:t>:</a:t>
            </a:r>
            <a:r>
              <a:rPr lang="ru-RU" sz="1600" dirty="0"/>
              <a:t> затрата на доставку товара до покупателя.</a:t>
            </a:r>
          </a:p>
        </p:txBody>
      </p:sp>
    </p:spTree>
    <p:extLst>
      <p:ext uri="{BB962C8B-B14F-4D97-AF65-F5344CB8AC3E}">
        <p14:creationId xmlns:p14="http://schemas.microsoft.com/office/powerpoint/2010/main" val="350106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02" y="-45208"/>
            <a:ext cx="12193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816301-039E-3CDC-02D6-2D9EC6B5F2C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132159"/>
            <a:ext cx="1051560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производства товара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D4520E2-77E3-4A46-A0FA-42C7591548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09814"/>
            <a:ext cx="3902764" cy="259336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084AC63-FA42-46A8-B051-64FE0D6203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3404"/>
            <a:ext cx="3130729" cy="234804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9D8930E-E393-4ABF-9008-E03FB260B76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91"/>
          <a:stretch/>
        </p:blipFill>
        <p:spPr>
          <a:xfrm>
            <a:off x="4108179" y="740080"/>
            <a:ext cx="2965760" cy="306101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30B76D8-37D1-4AE9-812C-3DC4937F67D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73"/>
          <a:stretch/>
        </p:blipFill>
        <p:spPr>
          <a:xfrm>
            <a:off x="8176602" y="904431"/>
            <a:ext cx="2983189" cy="299221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9AAB55A-3A55-4292-A29B-D3A032C0DE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237" y="4782951"/>
            <a:ext cx="2790330" cy="209274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4A57348-4BED-4EEF-92E5-DC70B45E2F8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32"/>
          <a:stretch/>
        </p:blipFill>
        <p:spPr>
          <a:xfrm>
            <a:off x="4546956" y="4059043"/>
            <a:ext cx="2571750" cy="2823337"/>
          </a:xfrm>
          <a:prstGeom prst="rect">
            <a:avLst/>
          </a:prstGeom>
        </p:spPr>
      </p:pic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F49EB752-36C5-4D2A-A2C5-7978D2EC110E}"/>
              </a:ext>
            </a:extLst>
          </p:cNvPr>
          <p:cNvCxnSpPr/>
          <p:nvPr/>
        </p:nvCxnSpPr>
        <p:spPr>
          <a:xfrm>
            <a:off x="3130729" y="2367427"/>
            <a:ext cx="9774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E27248A8-47BB-4CF2-A406-22BE940EEE25}"/>
              </a:ext>
            </a:extLst>
          </p:cNvPr>
          <p:cNvCxnSpPr/>
          <p:nvPr/>
        </p:nvCxnSpPr>
        <p:spPr>
          <a:xfrm>
            <a:off x="7118706" y="2270585"/>
            <a:ext cx="105789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66BA3DEA-56C9-415B-938B-30FBAD6F5E78}"/>
              </a:ext>
            </a:extLst>
          </p:cNvPr>
          <p:cNvCxnSpPr/>
          <p:nvPr/>
        </p:nvCxnSpPr>
        <p:spPr>
          <a:xfrm>
            <a:off x="9471546" y="4009814"/>
            <a:ext cx="0" cy="7731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74BF29AE-8BA1-4CDB-8A7D-7BDFC03BFEB7}"/>
              </a:ext>
            </a:extLst>
          </p:cNvPr>
          <p:cNvCxnSpPr/>
          <p:nvPr/>
        </p:nvCxnSpPr>
        <p:spPr>
          <a:xfrm flipH="1">
            <a:off x="7118706" y="5664596"/>
            <a:ext cx="105789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AA89129F-DC1A-4E5C-8D1C-51384969467B}"/>
              </a:ext>
            </a:extLst>
          </p:cNvPr>
          <p:cNvCxnSpPr/>
          <p:nvPr/>
        </p:nvCxnSpPr>
        <p:spPr>
          <a:xfrm flipH="1">
            <a:off x="3902764" y="5470711"/>
            <a:ext cx="64419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4090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33338"/>
            <a:ext cx="12193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68F524-07CB-5071-4759-BF91D4617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176" y="-72940"/>
            <a:ext cx="1051560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 по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SMART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8FA94BDF-49AE-0DC2-AF56-672A2E4829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9144720"/>
              </p:ext>
            </p:extLst>
          </p:nvPr>
        </p:nvGraphicFramePr>
        <p:xfrm>
          <a:off x="0" y="1252622"/>
          <a:ext cx="12192000" cy="51942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2774790390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3412075739"/>
                    </a:ext>
                  </a:extLst>
                </a:gridCol>
              </a:tblGrid>
              <a:tr h="523124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Значение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Пояснение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3688050"/>
                  </a:ext>
                </a:extLst>
              </a:tr>
              <a:tr h="93423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Specific</a:t>
                      </a:r>
                      <a:r>
                        <a:rPr lang="ru-RU" dirty="0"/>
                        <a:t> </a:t>
                      </a:r>
                      <a:r>
                        <a:rPr lang="en-US" dirty="0"/>
                        <a:t>(</a:t>
                      </a:r>
                      <a:r>
                        <a:rPr lang="ru-RU" dirty="0"/>
                        <a:t>Конкретный)</a:t>
                      </a:r>
                    </a:p>
                  </a:txBody>
                  <a:tcPr>
                    <a:solidFill>
                      <a:srgbClr val="C4EAF6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/>
                        <a:t>Добиться получения прибыли, путём продажи изделий из кожи.</a:t>
                      </a:r>
                    </a:p>
                  </a:txBody>
                  <a:tcPr>
                    <a:solidFill>
                      <a:srgbClr val="C4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6714960"/>
                  </a:ext>
                </a:extLst>
              </a:tr>
              <a:tr h="93423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Measurable (</a:t>
                      </a:r>
                      <a:r>
                        <a:rPr lang="ru-RU" dirty="0"/>
                        <a:t>Измеримый)</a:t>
                      </a:r>
                    </a:p>
                  </a:txBody>
                  <a:tcPr>
                    <a:solidFill>
                      <a:srgbClr val="C4EA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Мы</a:t>
                      </a:r>
                      <a:r>
                        <a:rPr lang="ru-RU" baseline="0" dirty="0"/>
                        <a:t> поймём</a:t>
                      </a:r>
                      <a:r>
                        <a:rPr lang="ru-RU" dirty="0"/>
                        <a:t>, что добились цели, когда у нас будет стабильный ежемесячный доход.</a:t>
                      </a:r>
                    </a:p>
                  </a:txBody>
                  <a:tcPr>
                    <a:solidFill>
                      <a:srgbClr val="C4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4896272"/>
                  </a:ext>
                </a:extLst>
              </a:tr>
              <a:tr h="93423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Achievable</a:t>
                      </a:r>
                      <a:r>
                        <a:rPr lang="ru-RU" dirty="0"/>
                        <a:t> </a:t>
                      </a:r>
                      <a:r>
                        <a:rPr lang="en-US" dirty="0"/>
                        <a:t>(</a:t>
                      </a:r>
                      <a:r>
                        <a:rPr lang="ru-RU" dirty="0"/>
                        <a:t>Достижимый)</a:t>
                      </a:r>
                    </a:p>
                  </a:txBody>
                  <a:tcPr>
                    <a:solidFill>
                      <a:srgbClr val="C4EA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 наше время созданы все условия, чтобы наша цель могла воплотиться</a:t>
                      </a:r>
                      <a:r>
                        <a:rPr lang="ru-RU" baseline="0" dirty="0"/>
                        <a:t> в реальность.</a:t>
                      </a:r>
                      <a:endParaRPr lang="ru-RU" dirty="0"/>
                    </a:p>
                  </a:txBody>
                  <a:tcPr>
                    <a:solidFill>
                      <a:srgbClr val="C4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0495864"/>
                  </a:ext>
                </a:extLst>
              </a:tr>
              <a:tr h="93423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Relevant</a:t>
                      </a:r>
                      <a:r>
                        <a:rPr lang="ru-RU" dirty="0"/>
                        <a:t> (Актуальный)</a:t>
                      </a:r>
                    </a:p>
                  </a:txBody>
                  <a:tcPr>
                    <a:solidFill>
                      <a:srgbClr val="C4EA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Так как в наше время люди хотят чем-то отличаться друг от друга, то кожаные изделия отлично помогут справится с этим желанием.</a:t>
                      </a:r>
                    </a:p>
                  </a:txBody>
                  <a:tcPr>
                    <a:solidFill>
                      <a:srgbClr val="C4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0606687"/>
                  </a:ext>
                </a:extLst>
              </a:tr>
              <a:tr h="93423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Time-bound (</a:t>
                      </a:r>
                      <a:r>
                        <a:rPr lang="ru-RU" dirty="0"/>
                        <a:t>Ограниченный во времени) </a:t>
                      </a:r>
                    </a:p>
                  </a:txBody>
                  <a:tcPr>
                    <a:solidFill>
                      <a:srgbClr val="C4EA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Наша</a:t>
                      </a:r>
                      <a:r>
                        <a:rPr lang="ru-RU" baseline="0" dirty="0"/>
                        <a:t> цель должна быть достигнута, за счёт выполнения других более меньших подцелей, а именно</a:t>
                      </a:r>
                      <a:r>
                        <a:rPr lang="en-US" baseline="0" dirty="0"/>
                        <a:t>:</a:t>
                      </a:r>
                      <a:r>
                        <a:rPr lang="ru-RU" baseline="0" dirty="0"/>
                        <a:t> получать фиксированную выручку в месяц, получения узнаваемости.</a:t>
                      </a:r>
                      <a:endParaRPr lang="ru-RU" dirty="0"/>
                    </a:p>
                  </a:txBody>
                  <a:tcPr>
                    <a:solidFill>
                      <a:srgbClr val="C4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027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00043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33338"/>
            <a:ext cx="12193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DF0CEE-2FB5-9357-DAAE-0B23CE085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597" y="33338"/>
            <a:ext cx="9042779" cy="830879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Стартовые инвестиции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ACDDE111-201E-64ED-9BF5-301E561100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2988971"/>
              </p:ext>
            </p:extLst>
          </p:nvPr>
        </p:nvGraphicFramePr>
        <p:xfrm>
          <a:off x="837407" y="813121"/>
          <a:ext cx="10515597" cy="611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2542523319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529361782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825426323"/>
                    </a:ext>
                  </a:extLst>
                </a:gridCol>
              </a:tblGrid>
              <a:tr h="597108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Статья затрат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Сумма, руб.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Источник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6767815"/>
                  </a:ext>
                </a:extLst>
              </a:tr>
              <a:tr h="391275">
                <a:tc>
                  <a:txBody>
                    <a:bodyPr/>
                    <a:lstStyle/>
                    <a:p>
                      <a:r>
                        <a:rPr lang="ru-RU" dirty="0"/>
                        <a:t>Швейная машина х2</a:t>
                      </a:r>
                    </a:p>
                  </a:txBody>
                  <a:tcPr>
                    <a:solidFill>
                      <a:srgbClr val="C4EA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90 тыс. руб.</a:t>
                      </a:r>
                    </a:p>
                  </a:txBody>
                  <a:tcPr>
                    <a:solidFill>
                      <a:srgbClr val="C4EA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Грант</a:t>
                      </a:r>
                    </a:p>
                  </a:txBody>
                  <a:tcPr>
                    <a:solidFill>
                      <a:srgbClr val="C4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7241676"/>
                  </a:ext>
                </a:extLst>
              </a:tr>
              <a:tr h="354842">
                <a:tc>
                  <a:txBody>
                    <a:bodyPr/>
                    <a:lstStyle/>
                    <a:p>
                      <a:r>
                        <a:rPr lang="ru-RU" dirty="0"/>
                        <a:t>Нитки</a:t>
                      </a:r>
                    </a:p>
                  </a:txBody>
                  <a:tcPr>
                    <a:solidFill>
                      <a:srgbClr val="C4EA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 тыс. руб.</a:t>
                      </a:r>
                    </a:p>
                  </a:txBody>
                  <a:tcPr>
                    <a:solidFill>
                      <a:srgbClr val="C4EA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Собственные средства</a:t>
                      </a:r>
                    </a:p>
                  </a:txBody>
                  <a:tcPr>
                    <a:solidFill>
                      <a:srgbClr val="C4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6001472"/>
                  </a:ext>
                </a:extLst>
              </a:tr>
              <a:tr h="357572">
                <a:tc>
                  <a:txBody>
                    <a:bodyPr/>
                    <a:lstStyle/>
                    <a:p>
                      <a:r>
                        <a:rPr lang="ru-RU" dirty="0"/>
                        <a:t>Кожа</a:t>
                      </a:r>
                    </a:p>
                  </a:txBody>
                  <a:tcPr>
                    <a:solidFill>
                      <a:srgbClr val="C4EA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 тыс. руб.</a:t>
                      </a:r>
                    </a:p>
                  </a:txBody>
                  <a:tcPr>
                    <a:solidFill>
                      <a:srgbClr val="C4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Грант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C4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754832"/>
                  </a:ext>
                </a:extLst>
              </a:tr>
              <a:tr h="333006">
                <a:tc>
                  <a:txBody>
                    <a:bodyPr/>
                    <a:lstStyle/>
                    <a:p>
                      <a:r>
                        <a:rPr lang="ru-RU" dirty="0"/>
                        <a:t>Вырубной пресс</a:t>
                      </a:r>
                    </a:p>
                  </a:txBody>
                  <a:tcPr>
                    <a:solidFill>
                      <a:srgbClr val="C4EA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 тыс. руб.</a:t>
                      </a:r>
                    </a:p>
                  </a:txBody>
                  <a:tcPr>
                    <a:solidFill>
                      <a:srgbClr val="C4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Грант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C4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6084006"/>
                  </a:ext>
                </a:extLst>
              </a:tr>
              <a:tr h="589256">
                <a:tc>
                  <a:txBody>
                    <a:bodyPr/>
                    <a:lstStyle/>
                    <a:p>
                      <a:r>
                        <a:rPr lang="ru-RU" dirty="0" err="1"/>
                        <a:t>Штанцформы</a:t>
                      </a:r>
                      <a:r>
                        <a:rPr lang="ru-RU" dirty="0"/>
                        <a:t> для вырубного пресса</a:t>
                      </a:r>
                    </a:p>
                  </a:txBody>
                  <a:tcPr>
                    <a:solidFill>
                      <a:srgbClr val="C4EA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 тыс. руб.</a:t>
                      </a:r>
                    </a:p>
                  </a:txBody>
                  <a:tcPr>
                    <a:solidFill>
                      <a:srgbClr val="C4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Грант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C4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4379436"/>
                  </a:ext>
                </a:extLst>
              </a:tr>
              <a:tr h="364396">
                <a:tc>
                  <a:txBody>
                    <a:bodyPr/>
                    <a:lstStyle/>
                    <a:p>
                      <a:r>
                        <a:rPr lang="ru-RU" dirty="0"/>
                        <a:t>Машинка для спуска края кожи</a:t>
                      </a:r>
                    </a:p>
                  </a:txBody>
                  <a:tcPr>
                    <a:solidFill>
                      <a:srgbClr val="C4EA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60 тыс. руб.</a:t>
                      </a:r>
                    </a:p>
                  </a:txBody>
                  <a:tcPr>
                    <a:solidFill>
                      <a:srgbClr val="C4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Грант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C4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4082323"/>
                  </a:ext>
                </a:extLst>
              </a:tr>
              <a:tr h="566054">
                <a:tc>
                  <a:txBody>
                    <a:bodyPr/>
                    <a:lstStyle/>
                    <a:p>
                      <a:r>
                        <a:rPr lang="ru-RU" dirty="0"/>
                        <a:t>Кожевенный инструмент и оборудование</a:t>
                      </a:r>
                    </a:p>
                  </a:txBody>
                  <a:tcPr>
                    <a:solidFill>
                      <a:srgbClr val="C4EA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40 тыс. руб.</a:t>
                      </a:r>
                    </a:p>
                  </a:txBody>
                  <a:tcPr>
                    <a:solidFill>
                      <a:srgbClr val="C4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Грант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C4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0570603"/>
                  </a:ext>
                </a:extLst>
              </a:tr>
              <a:tr h="327547">
                <a:tc>
                  <a:txBody>
                    <a:bodyPr/>
                    <a:lstStyle/>
                    <a:p>
                      <a:r>
                        <a:rPr lang="ru-RU" dirty="0"/>
                        <a:t>Лазер для гравировки</a:t>
                      </a:r>
                    </a:p>
                  </a:txBody>
                  <a:tcPr>
                    <a:solidFill>
                      <a:srgbClr val="C4EA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70 тыс. руб.</a:t>
                      </a:r>
                    </a:p>
                  </a:txBody>
                  <a:tcPr>
                    <a:solidFill>
                      <a:srgbClr val="C4EA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Грант</a:t>
                      </a:r>
                    </a:p>
                  </a:txBody>
                  <a:tcPr>
                    <a:solidFill>
                      <a:srgbClr val="C4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8475835"/>
                  </a:ext>
                </a:extLst>
              </a:tr>
              <a:tr h="597108">
                <a:tc>
                  <a:txBody>
                    <a:bodyPr/>
                    <a:lstStyle/>
                    <a:p>
                      <a:r>
                        <a:rPr lang="ru-RU" dirty="0"/>
                        <a:t>Продвижение товара</a:t>
                      </a:r>
                    </a:p>
                  </a:txBody>
                  <a:tcPr>
                    <a:solidFill>
                      <a:srgbClr val="C4EA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150 тыс. руб.</a:t>
                      </a:r>
                    </a:p>
                  </a:txBody>
                  <a:tcPr>
                    <a:solidFill>
                      <a:srgbClr val="C4EA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Грант</a:t>
                      </a:r>
                    </a:p>
                  </a:txBody>
                  <a:tcPr>
                    <a:solidFill>
                      <a:srgbClr val="C4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0398386"/>
                  </a:ext>
                </a:extLst>
              </a:tr>
              <a:tr h="597108">
                <a:tc>
                  <a:txBody>
                    <a:bodyPr/>
                    <a:lstStyle/>
                    <a:p>
                      <a:r>
                        <a:rPr lang="ru-RU" dirty="0"/>
                        <a:t>ИТОГО</a:t>
                      </a:r>
                    </a:p>
                  </a:txBody>
                  <a:tcPr>
                    <a:solidFill>
                      <a:srgbClr val="C4EA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575 тыс. руб.</a:t>
                      </a:r>
                    </a:p>
                  </a:txBody>
                  <a:tcPr>
                    <a:solidFill>
                      <a:srgbClr val="C4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4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74571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93942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33338"/>
            <a:ext cx="12193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70FFEA-6518-8053-E932-D72B03FD5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Организационный 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507C7C-C3DC-7EF3-6097-88A2353FAD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Выбранная организационно-правовая форма – ИП</a:t>
            </a:r>
            <a:r>
              <a:rPr lang="en-US" dirty="0"/>
              <a:t>/</a:t>
            </a:r>
            <a:r>
              <a:rPr lang="ru-RU" dirty="0"/>
              <a:t>самозанятость</a:t>
            </a:r>
          </a:p>
          <a:p>
            <a:r>
              <a:rPr lang="ru-RU" dirty="0"/>
              <a:t>Выбранная система налогообложения – упрощенная система налогообложения (УСН) 6%.</a:t>
            </a:r>
          </a:p>
        </p:txBody>
      </p:sp>
    </p:spTree>
    <p:extLst>
      <p:ext uri="{BB962C8B-B14F-4D97-AF65-F5344CB8AC3E}">
        <p14:creationId xmlns:p14="http://schemas.microsoft.com/office/powerpoint/2010/main" val="3178631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33338"/>
            <a:ext cx="12193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3B3648-BCE6-2EB8-CEAB-CD6EA3CAC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Финансовый план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20A6BF3-4B61-EAC0-7E6A-2071B5F1C4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52" y="1093087"/>
            <a:ext cx="11933695" cy="558668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CE61364-86DF-4B86-873F-98BC1EF4E75A}"/>
              </a:ext>
            </a:extLst>
          </p:cNvPr>
          <p:cNvSpPr txBox="1"/>
          <p:nvPr/>
        </p:nvSpPr>
        <p:spPr>
          <a:xfrm>
            <a:off x="5315802" y="2127683"/>
            <a:ext cx="5192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/>
              <a:t>80   82    95   100 110  130  130  140  140 145 148 150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1C27AE-2B75-4EF3-ADC4-32C497ED7E14}"/>
              </a:ext>
            </a:extLst>
          </p:cNvPr>
          <p:cNvSpPr txBox="1"/>
          <p:nvPr/>
        </p:nvSpPr>
        <p:spPr>
          <a:xfrm>
            <a:off x="5315802" y="3187432"/>
            <a:ext cx="5192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/>
              <a:t>45   47    50    50    50    51    52    52    52    51   52    52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D1264A-653F-4FA2-95F6-FA0141D34B9F}"/>
              </a:ext>
            </a:extLst>
          </p:cNvPr>
          <p:cNvSpPr txBox="1"/>
          <p:nvPr/>
        </p:nvSpPr>
        <p:spPr>
          <a:xfrm>
            <a:off x="5315802" y="2836080"/>
            <a:ext cx="5192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45   47    50    50    50    51    52    52    52    51   52    52</a:t>
            </a:r>
          </a:p>
          <a:p>
            <a:pPr algn="l"/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9A4D64-B962-48D6-A699-D299040A3E8C}"/>
              </a:ext>
            </a:extLst>
          </p:cNvPr>
          <p:cNvSpPr txBox="1"/>
          <p:nvPr/>
        </p:nvSpPr>
        <p:spPr>
          <a:xfrm>
            <a:off x="1574042" y="3185620"/>
            <a:ext cx="3038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/>
              <a:t>,реклама, ЗП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08C745-31D6-40B3-9C4C-7CB0FD1403CE}"/>
              </a:ext>
            </a:extLst>
          </p:cNvPr>
          <p:cNvSpPr txBox="1"/>
          <p:nvPr/>
        </p:nvSpPr>
        <p:spPr>
          <a:xfrm>
            <a:off x="5315802" y="3886427"/>
            <a:ext cx="5192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/>
              <a:t>85   50    84    55    89    78    80   84    85    87    90    86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094C20-381E-4368-A7D7-4638BB1C4F99}"/>
              </a:ext>
            </a:extLst>
          </p:cNvPr>
          <p:cNvSpPr txBox="1"/>
          <p:nvPr/>
        </p:nvSpPr>
        <p:spPr>
          <a:xfrm>
            <a:off x="5315802" y="3534816"/>
            <a:ext cx="5192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85   50    84    55    89    78    80   84    85    87    90    86</a:t>
            </a:r>
          </a:p>
          <a:p>
            <a:pPr algn="l"/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10E0D3-A184-41EE-BB7F-09283E5F9C42}"/>
              </a:ext>
            </a:extLst>
          </p:cNvPr>
          <p:cNvSpPr txBox="1"/>
          <p:nvPr/>
        </p:nvSpPr>
        <p:spPr>
          <a:xfrm>
            <a:off x="5213445" y="2466748"/>
            <a:ext cx="5295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/>
              <a:t>130   97   134  105 139  129  122 136  137 138  142 138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C9ACDB-641E-41C7-A503-74600F4AF785}"/>
              </a:ext>
            </a:extLst>
          </p:cNvPr>
          <p:cNvSpPr txBox="1"/>
          <p:nvPr/>
        </p:nvSpPr>
        <p:spPr>
          <a:xfrm>
            <a:off x="4612943" y="4913765"/>
            <a:ext cx="5895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 err="1"/>
              <a:t>Т.руб</a:t>
            </a:r>
            <a:r>
              <a:rPr lang="ru-RU" dirty="0"/>
              <a:t>   -50  -17  -39   -5     -29   1      8      4       3      7       6     12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CD89DC-B4EB-450B-B4CF-DDA54052C255}"/>
              </a:ext>
            </a:extLst>
          </p:cNvPr>
          <p:cNvSpPr txBox="1"/>
          <p:nvPr/>
        </p:nvSpPr>
        <p:spPr>
          <a:xfrm>
            <a:off x="4067033" y="2141958"/>
            <a:ext cx="638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/>
              <a:t>Тыс.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E96517-37A5-491E-A725-7192434D2C81}"/>
              </a:ext>
            </a:extLst>
          </p:cNvPr>
          <p:cNvSpPr txBox="1"/>
          <p:nvPr/>
        </p:nvSpPr>
        <p:spPr>
          <a:xfrm>
            <a:off x="4067033" y="2497015"/>
            <a:ext cx="638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/>
              <a:t>Тыс.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775C910-021E-41CC-8ADA-2AABB5B67E0A}"/>
              </a:ext>
            </a:extLst>
          </p:cNvPr>
          <p:cNvSpPr txBox="1"/>
          <p:nvPr/>
        </p:nvSpPr>
        <p:spPr>
          <a:xfrm>
            <a:off x="4067033" y="3185620"/>
            <a:ext cx="638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/>
              <a:t>Тыс.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8C3AE24-3D9D-421D-A35B-9D18F0D9F042}"/>
              </a:ext>
            </a:extLst>
          </p:cNvPr>
          <p:cNvSpPr txBox="1"/>
          <p:nvPr/>
        </p:nvSpPr>
        <p:spPr>
          <a:xfrm>
            <a:off x="4053142" y="3543372"/>
            <a:ext cx="638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/>
              <a:t> Тыс.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FE31757-936E-4580-B5B3-168C8EF1DE7D}"/>
              </a:ext>
            </a:extLst>
          </p:cNvPr>
          <p:cNvSpPr txBox="1"/>
          <p:nvPr/>
        </p:nvSpPr>
        <p:spPr>
          <a:xfrm>
            <a:off x="4039251" y="3886427"/>
            <a:ext cx="638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/>
              <a:t> Тыс.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3F9878D-29A9-46E9-808D-2F434475ED87}"/>
              </a:ext>
            </a:extLst>
          </p:cNvPr>
          <p:cNvSpPr txBox="1"/>
          <p:nvPr/>
        </p:nvSpPr>
        <p:spPr>
          <a:xfrm>
            <a:off x="4201439" y="5283097"/>
            <a:ext cx="6484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/>
              <a:t>         руб.    0      0       0     0     0      60    480  240  180  420  360 720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7534D5D-6102-4048-9814-B14603400F84}"/>
              </a:ext>
            </a:extLst>
          </p:cNvPr>
          <p:cNvSpPr txBox="1"/>
          <p:nvPr/>
        </p:nvSpPr>
        <p:spPr>
          <a:xfrm>
            <a:off x="4201440" y="5612100"/>
            <a:ext cx="6484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/>
              <a:t>Тыс.  руб.   0      0       0    0      0      0.9   7.5   3.7   2.8   6.6  5.6   11.3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4627127-5A9B-463B-8707-70FD7BE25E01}"/>
              </a:ext>
            </a:extLst>
          </p:cNvPr>
          <p:cNvSpPr txBox="1"/>
          <p:nvPr/>
        </p:nvSpPr>
        <p:spPr>
          <a:xfrm>
            <a:off x="4240798" y="6251216"/>
            <a:ext cx="6267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/>
              <a:t>Тыс. руб.   575  0      0      0      0      0      0       0      0      0      0       0</a:t>
            </a:r>
          </a:p>
        </p:txBody>
      </p:sp>
    </p:spTree>
    <p:extLst>
      <p:ext uri="{BB962C8B-B14F-4D97-AF65-F5344CB8AC3E}">
        <p14:creationId xmlns:p14="http://schemas.microsoft.com/office/powerpoint/2010/main" val="24146950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33338"/>
            <a:ext cx="12193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B89F59-8281-B305-120C-08EAFBBF7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497" y="0"/>
            <a:ext cx="1051560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 проекта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E85BF3-A892-D424-9267-F40D123EAA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47" y="1062681"/>
            <a:ext cx="11901705" cy="56823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446745" y="1648179"/>
            <a:ext cx="2207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От 15 и больше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24166" y="2077156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ru-RU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3D9607-1C3D-46DF-9CF3-F9276F2235BE}"/>
              </a:ext>
            </a:extLst>
          </p:cNvPr>
          <p:cNvSpPr txBox="1"/>
          <p:nvPr/>
        </p:nvSpPr>
        <p:spPr>
          <a:xfrm>
            <a:off x="9542949" y="2086737"/>
            <a:ext cx="2088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От 80 до 150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AF37F8-9553-43F9-A323-33407F949551}"/>
              </a:ext>
            </a:extLst>
          </p:cNvPr>
          <p:cNvSpPr txBox="1"/>
          <p:nvPr/>
        </p:nvSpPr>
        <p:spPr>
          <a:xfrm>
            <a:off x="7039046" y="2086737"/>
            <a:ext cx="699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/>
              <a:t> Тыс.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6CB811-FC86-484A-9353-0F1DA38D4EFD}"/>
              </a:ext>
            </a:extLst>
          </p:cNvPr>
          <p:cNvSpPr txBox="1"/>
          <p:nvPr/>
        </p:nvSpPr>
        <p:spPr>
          <a:xfrm>
            <a:off x="7039045" y="2489407"/>
            <a:ext cx="699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/>
              <a:t> Тыс.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B528B3-1BC8-4F6D-8C10-D70C7B324550}"/>
              </a:ext>
            </a:extLst>
          </p:cNvPr>
          <p:cNvSpPr txBox="1"/>
          <p:nvPr/>
        </p:nvSpPr>
        <p:spPr>
          <a:xfrm>
            <a:off x="9424166" y="2657196"/>
            <a:ext cx="2207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От 97 до 139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FC8E6D-7263-42DD-81C9-03337099AD8C}"/>
              </a:ext>
            </a:extLst>
          </p:cNvPr>
          <p:cNvSpPr txBox="1"/>
          <p:nvPr/>
        </p:nvSpPr>
        <p:spPr>
          <a:xfrm>
            <a:off x="9542949" y="3198081"/>
            <a:ext cx="2207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От 1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C5675D-BA9A-4793-9B1F-3E6C275B4240}"/>
              </a:ext>
            </a:extLst>
          </p:cNvPr>
          <p:cNvSpPr txBox="1"/>
          <p:nvPr/>
        </p:nvSpPr>
        <p:spPr>
          <a:xfrm>
            <a:off x="7039045" y="3116080"/>
            <a:ext cx="699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/>
              <a:t> Тыс.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B2ECD5-A294-43C2-B920-36B48866ECA1}"/>
              </a:ext>
            </a:extLst>
          </p:cNvPr>
          <p:cNvSpPr txBox="1"/>
          <p:nvPr/>
        </p:nvSpPr>
        <p:spPr>
          <a:xfrm>
            <a:off x="9661732" y="3791128"/>
            <a:ext cx="1992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От 1 до 86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853851-BF51-4DF0-9D23-2B2A377C3344}"/>
              </a:ext>
            </a:extLst>
          </p:cNvPr>
          <p:cNvSpPr txBox="1"/>
          <p:nvPr/>
        </p:nvSpPr>
        <p:spPr>
          <a:xfrm>
            <a:off x="9554238" y="4331806"/>
            <a:ext cx="2207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86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D15CAE1-1E72-4AF9-8E48-4B405A947CE3}"/>
              </a:ext>
            </a:extLst>
          </p:cNvPr>
          <p:cNvSpPr txBox="1"/>
          <p:nvPr/>
        </p:nvSpPr>
        <p:spPr>
          <a:xfrm>
            <a:off x="7039044" y="4323624"/>
            <a:ext cx="699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/>
              <a:t>  Тыс.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0BA9C9B-9A9E-49F0-A0A7-24912FC7F7D6}"/>
              </a:ext>
            </a:extLst>
          </p:cNvPr>
          <p:cNvSpPr txBox="1"/>
          <p:nvPr/>
        </p:nvSpPr>
        <p:spPr>
          <a:xfrm>
            <a:off x="7203930" y="4765631"/>
            <a:ext cx="1312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/>
              <a:t>Месяц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259CB1-B034-4156-ABE0-7089338AD55E}"/>
              </a:ext>
            </a:extLst>
          </p:cNvPr>
          <p:cNvSpPr txBox="1"/>
          <p:nvPr/>
        </p:nvSpPr>
        <p:spPr>
          <a:xfrm>
            <a:off x="9602340" y="4786914"/>
            <a:ext cx="1970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 18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373A636-2876-4C9A-A98E-08EBFB400664}"/>
              </a:ext>
            </a:extLst>
          </p:cNvPr>
          <p:cNvSpPr txBox="1"/>
          <p:nvPr/>
        </p:nvSpPr>
        <p:spPr>
          <a:xfrm>
            <a:off x="9661731" y="5286636"/>
            <a:ext cx="1970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575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35B814C-7D14-4B09-817A-54E30479C221}"/>
              </a:ext>
            </a:extLst>
          </p:cNvPr>
          <p:cNvSpPr txBox="1"/>
          <p:nvPr/>
        </p:nvSpPr>
        <p:spPr>
          <a:xfrm>
            <a:off x="7111564" y="5286636"/>
            <a:ext cx="699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/>
              <a:t> Тыс.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FB06453-653B-4805-95F9-0701D223A2BC}"/>
              </a:ext>
            </a:extLst>
          </p:cNvPr>
          <p:cNvSpPr txBox="1"/>
          <p:nvPr/>
        </p:nvSpPr>
        <p:spPr>
          <a:xfrm>
            <a:off x="9591050" y="5741744"/>
            <a:ext cx="2111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1,96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B70F535-C767-4CB5-B38C-D1D54D46CEA4}"/>
              </a:ext>
            </a:extLst>
          </p:cNvPr>
          <p:cNvSpPr txBox="1"/>
          <p:nvPr/>
        </p:nvSpPr>
        <p:spPr>
          <a:xfrm>
            <a:off x="9848775" y="6220905"/>
            <a:ext cx="1596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8,12</a:t>
            </a:r>
          </a:p>
        </p:txBody>
      </p:sp>
    </p:spTree>
    <p:extLst>
      <p:ext uri="{BB962C8B-B14F-4D97-AF65-F5344CB8AC3E}">
        <p14:creationId xmlns:p14="http://schemas.microsoft.com/office/powerpoint/2010/main" val="30086103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33338"/>
            <a:ext cx="12193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3AC7C4-0E54-4C3D-7A42-ED36B6EA7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реализации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06D652-5365-C807-C621-375F2503BB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Закупка необходимого оборудования (промышленная швейная машинка для средних и тяжелых материалов с шагающей головкой, вырубной пресс (для увеличения скорости изготовления), </a:t>
            </a:r>
            <a:r>
              <a:rPr lang="ru-RU" dirty="0" err="1"/>
              <a:t>штанцформы</a:t>
            </a:r>
            <a:r>
              <a:rPr lang="ru-RU" dirty="0"/>
              <a:t>, </a:t>
            </a:r>
            <a:r>
              <a:rPr lang="ru-RU" dirty="0" err="1"/>
              <a:t>термостанция</a:t>
            </a:r>
            <a:r>
              <a:rPr lang="ru-RU" dirty="0"/>
              <a:t>, </a:t>
            </a:r>
            <a:r>
              <a:rPr lang="ru-RU" dirty="0" err="1"/>
              <a:t>ремнерез</a:t>
            </a:r>
            <a:r>
              <a:rPr lang="ru-RU" dirty="0"/>
              <a:t>, машинка для спуска края кожи (для увеличения скорости производства).</a:t>
            </a:r>
          </a:p>
          <a:p>
            <a:r>
              <a:rPr lang="ru-RU" dirty="0"/>
              <a:t>Аренда помещения для размещения там оборудования, материалов и создания рабочих мест.</a:t>
            </a:r>
          </a:p>
          <a:p>
            <a:r>
              <a:rPr lang="ru-RU" dirty="0"/>
              <a:t>Реклама сайта и групп в социальных сетях.</a:t>
            </a:r>
          </a:p>
        </p:txBody>
      </p:sp>
    </p:spTree>
    <p:extLst>
      <p:ext uri="{BB962C8B-B14F-4D97-AF65-F5344CB8AC3E}">
        <p14:creationId xmlns:p14="http://schemas.microsoft.com/office/powerpoint/2010/main" val="30208130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9F6450-C027-4855-BABB-D10B92813A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600767-B3F4-A0D8-6AC5-9D6FED516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Координаты команды проекта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37F3A5A3-2387-A2AF-4DB9-E5A852FB4A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690688"/>
            <a:ext cx="2597121" cy="251786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C637237-7E2B-FDB2-3551-D2AE3729637C}"/>
              </a:ext>
            </a:extLst>
          </p:cNvPr>
          <p:cNvSpPr txBox="1"/>
          <p:nvPr/>
        </p:nvSpPr>
        <p:spPr>
          <a:xfrm>
            <a:off x="838200" y="4917989"/>
            <a:ext cx="25971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/>
              <a:t>Артём Перминов</a:t>
            </a:r>
            <a:br>
              <a:rPr lang="ru-RU" dirty="0"/>
            </a:br>
            <a:r>
              <a:rPr lang="ru-RU" dirty="0"/>
              <a:t>89935284715</a:t>
            </a:r>
            <a:br>
              <a:rPr lang="ru-RU" dirty="0"/>
            </a:br>
            <a:r>
              <a:rPr lang="en-US" dirty="0">
                <a:hlinkClick r:id="rId4"/>
              </a:rPr>
              <a:t>artyom_perminov@bk.ru</a:t>
            </a:r>
            <a:endParaRPr lang="en-US" dirty="0"/>
          </a:p>
          <a:p>
            <a:pPr algn="l"/>
            <a:r>
              <a:rPr lang="ru-RU" dirty="0"/>
              <a:t>ВК, </a:t>
            </a:r>
            <a:r>
              <a:rPr lang="en-US" dirty="0"/>
              <a:t>Telegram</a:t>
            </a:r>
            <a:r>
              <a:rPr lang="ru-RU" dirty="0"/>
              <a:t>, </a:t>
            </a:r>
            <a:r>
              <a:rPr lang="en-US" dirty="0"/>
              <a:t>Viber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523014" y="4917989"/>
            <a:ext cx="25188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ru-RU" dirty="0"/>
              <a:t>Шутов Евгений</a:t>
            </a:r>
            <a:br>
              <a:rPr lang="ru-RU" dirty="0"/>
            </a:br>
            <a:r>
              <a:rPr lang="ru-RU" dirty="0"/>
              <a:t>89501635505</a:t>
            </a:r>
            <a:br>
              <a:rPr lang="ru-RU" dirty="0"/>
            </a:br>
            <a:r>
              <a:rPr lang="en-US" dirty="0"/>
              <a:t>evgeni_nice196@mail.ru</a:t>
            </a:r>
            <a:br>
              <a:rPr lang="en-US" dirty="0"/>
            </a:br>
            <a:r>
              <a:rPr lang="ru-RU" dirty="0"/>
              <a:t>ВК, </a:t>
            </a:r>
            <a:r>
              <a:rPr lang="en-US" dirty="0"/>
              <a:t>Telegram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8466365" y="4934318"/>
            <a:ext cx="24247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 err="1"/>
              <a:t>Агафонцев</a:t>
            </a:r>
            <a:r>
              <a:rPr lang="ru-RU" dirty="0"/>
              <a:t> Степан</a:t>
            </a:r>
            <a:br>
              <a:rPr lang="ru-RU" dirty="0"/>
            </a:br>
            <a:r>
              <a:rPr lang="ru-RU" dirty="0"/>
              <a:t>89120210919</a:t>
            </a:r>
            <a:br>
              <a:rPr lang="ru-RU" dirty="0"/>
            </a:br>
            <a:r>
              <a:rPr lang="ru-RU" dirty="0"/>
              <a:t>ВК, </a:t>
            </a:r>
            <a:r>
              <a:rPr lang="en-US" dirty="0"/>
              <a:t>Telegram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013" y="1690006"/>
            <a:ext cx="2220685" cy="253093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365" y="1690005"/>
            <a:ext cx="2078394" cy="253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2161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8E015E9-F652-6655-E4BC-8605D8FF91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9" y="0"/>
            <a:ext cx="1219255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4B071A7-40B3-FB8A-61EB-E1E4E3B28F5E}"/>
              </a:ext>
            </a:extLst>
          </p:cNvPr>
          <p:cNvSpPr txBox="1"/>
          <p:nvPr/>
        </p:nvSpPr>
        <p:spPr>
          <a:xfrm>
            <a:off x="686813" y="4897463"/>
            <a:ext cx="62719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4800" dirty="0">
                <a:solidFill>
                  <a:schemeClr val="bg1"/>
                </a:solidFill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3650079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</TotalTime>
  <Words>858</Words>
  <Application>Microsoft Office PowerPoint</Application>
  <PresentationFormat>Широкоэкранный</PresentationFormat>
  <Paragraphs>177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Тема Office</vt:lpstr>
      <vt:lpstr>Кожевенное дело в Удмуртии </vt:lpstr>
      <vt:lpstr>Команда проекта</vt:lpstr>
      <vt:lpstr>Какую проблему Вашей целевой аудитории вы решаете?</vt:lpstr>
      <vt:lpstr>О проекте. Что есть сейчас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Лариса Перминова</dc:creator>
  <cp:lastModifiedBy>Пользователь</cp:lastModifiedBy>
  <cp:revision>41</cp:revision>
  <dcterms:created xsi:type="dcterms:W3CDTF">2023-11-09T03:35:43Z</dcterms:created>
  <dcterms:modified xsi:type="dcterms:W3CDTF">2023-11-17T19:39:37Z</dcterms:modified>
</cp:coreProperties>
</file>