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301" r:id="rId3"/>
    <p:sldId id="324" r:id="rId4"/>
    <p:sldId id="266" r:id="rId5"/>
    <p:sldId id="309" r:id="rId6"/>
    <p:sldId id="312" r:id="rId7"/>
    <p:sldId id="316" r:id="rId8"/>
    <p:sldId id="318" r:id="rId9"/>
    <p:sldId id="323" r:id="rId10"/>
  </p:sldIdLst>
  <p:sldSz cx="12192000" cy="6858000"/>
  <p:notesSz cx="6858000" cy="9144000"/>
  <p:defaultTextStyle>
    <a:defPPr lvl="0">
      <a:defRPr lang="ru-RU"/>
    </a:defPPr>
    <a:lvl1pPr marL="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14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290D23-0CAD-4571-BB7B-36983800F011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57D8FA-3A20-4DA5-8DF2-64BAAC1E3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739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95B87A-D920-F451-4E4E-C3BDA49AD3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3188666-8A69-C52D-BA62-C40815EB74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AD5AD5-396F-D21C-4880-D1371AD76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7C3CC9-AAF9-8242-21CA-C1EE7B191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047DE8-54D9-C084-1010-A0EE6EAF9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839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A9A606-E819-23C6-B406-666656020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43A1B9-1980-492B-65E1-801431913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9A939B-7195-088B-EFA3-C3B3EC174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6AEA1F-79BA-973D-F599-FD827B0D3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E0F53-A468-B41F-67B3-BA1DC730D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317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DC21B5-D9BE-4107-D878-A6AEB05EB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4B78E52-10EF-2186-A69D-857801AB2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0D8FCE-E1A6-409C-98C6-8E127BC70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4B2A1E-8691-9626-4F15-D395C4E96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D8ADF-E6B7-111E-659B-1EF08B842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521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533D1C-4E46-D8A5-AF5D-4547890D3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F36763-30D0-7157-B4FD-F9EC3FF128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FF4F2A8-2269-70A4-B2F2-B047DE6664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984FED9-2D9A-9464-78E5-58CC115BB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4F77327-4CCF-0973-AF58-045535F80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A57CF9C-52C5-2F54-309E-681E76941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1500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E5D8FA-4C27-B07C-1970-E0CFF5A34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8A6AE63-8B1A-46BD-F6B1-FE8866DD0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CA98D9A-AD59-A0FE-33D3-88DFF1D3FA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BE4BE71-EC93-80FD-6D8E-0F4B46E502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F2FAA74-BF2A-B01E-5FF8-E85D22B496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D7B4173-BCD4-36ED-9AC9-8AC4404FD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3B4DF75-6808-1E1D-89D3-4F2F50EEC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72F3950-0C71-7FDD-2A4D-CA3209AB9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995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0B5F8C-3104-D62B-D09A-99E16B6DB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8282924-B8DC-9EE3-C5C4-DDE893DCD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CE7B681-EC07-E0BD-3499-FD9A604A0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D3E001F-CEB8-31C1-A549-419C78923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951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0D97BFD-7178-A2F0-D6AB-6F5F09427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A01573B-FD42-89CF-8547-E9EF89672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B8BCF0B-A3A2-576F-3DBC-54519C5A6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637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F5C6A4-D3D7-B03A-1DFC-0E93E5E54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F7C002-3733-F186-5CCD-BD4C5603D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A3ACFBD-2892-99E0-771C-9057FB77A5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D2A405-04F8-FABC-C8AD-4D4A64BF0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B83E399-07C2-3663-9ED9-CFC3156B7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62EB8CE-85AC-E35D-C2FC-196EAE004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204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67D64-8A7A-881A-7C7A-92B644C49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6765063-182B-729D-B3BC-5A9817D2AD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10C414D-75E3-4CE2-0E24-C0AE22CF00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5624493-C1CF-B84D-7EB3-36E2B2077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E23060F-26FD-4FC9-625A-EAE51ACAA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92E9541-78DB-FB7B-E985-86C90D749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365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4584C2-6F5A-86B1-45FE-5A1D1069D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4449A8F-CF1B-8763-BED8-01D02B95C9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0D4129-3BF8-00A4-13D1-E36C4DD15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F1912C-0A8B-7FC1-21F6-23399CC30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53C043-293F-E182-9ADB-02012728C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4322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9B2BA18-096C-7793-CC2B-AF66D70A35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ACEAA12-61D4-EA45-480C-1813DAB6B8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53DCD8-B54E-F2B1-F19F-EAC19C13B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098FCF-8CAE-317E-B919-2504CA6EA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FEB461-F49E-3862-24E3-8E4D065F5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2333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43357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FDDE0D-4946-531A-5EA5-71A88BDBE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36BFFB-415D-9147-75D6-A8BD75A328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BD346F-61E3-E297-E5B4-1698F0973B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AADE29-5D30-41C9-8D42-10D9AF283304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E0DAA4-9B4C-1C2E-969C-B5DBA3C694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A68A05-984C-DC65-DB86-C99863685A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8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89;p1"/>
          <p:cNvGrpSpPr/>
          <p:nvPr/>
        </p:nvGrpSpPr>
        <p:grpSpPr>
          <a:xfrm>
            <a:off x="-2" y="9236"/>
            <a:ext cx="12192000" cy="6858001"/>
            <a:chOff x="0" y="0"/>
            <a:chExt cx="12192000" cy="6857999"/>
          </a:xfrm>
        </p:grpSpPr>
        <p:pic>
          <p:nvPicPr>
            <p:cNvPr id="115" name="Google Shape;90;p1" descr="Google Shape;90;p1"/>
            <p:cNvPicPr>
              <a:picLocks noChangeAspect="1"/>
            </p:cNvPicPr>
            <p:nvPr/>
          </p:nvPicPr>
          <p:blipFill>
            <a:blip r:embed="rId2">
              <a:alphaModFix amt="80000"/>
            </a:blip>
            <a:srcRect t="4949" b="13248"/>
            <a:stretch>
              <a:fillRect/>
            </a:stretch>
          </p:blipFill>
          <p:spPr>
            <a:xfrm>
              <a:off x="20" y="1282"/>
              <a:ext cx="12191980" cy="68567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6" name="Google Shape;91;p1"/>
            <p:cNvSpPr/>
            <p:nvPr/>
          </p:nvSpPr>
          <p:spPr>
            <a:xfrm>
              <a:off x="0" y="0"/>
              <a:ext cx="12192000" cy="6856718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 w="12700" cap="flat">
              <a:solidFill>
                <a:srgbClr val="1C3052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dirty="0"/>
            </a:p>
          </p:txBody>
        </p:sp>
      </p:grpSp>
      <p:sp>
        <p:nvSpPr>
          <p:cNvPr id="118" name="Google Shape;92;p1"/>
          <p:cNvSpPr/>
          <p:nvPr/>
        </p:nvSpPr>
        <p:spPr>
          <a:xfrm>
            <a:off x="-2" y="3627120"/>
            <a:ext cx="6451601" cy="579121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Google Shape;93;p1"/>
          <p:cNvSpPr txBox="1"/>
          <p:nvPr/>
        </p:nvSpPr>
        <p:spPr>
          <a:xfrm>
            <a:off x="513074" y="2712724"/>
            <a:ext cx="7980686" cy="830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>
              <a:defRPr sz="5800" b="1"/>
            </a:pP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«Северный курьер»</a:t>
            </a:r>
            <a:endParaRPr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0" name="Google Shape;94;p1" descr="Google Shape;94;p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566" y="189770"/>
            <a:ext cx="1295314" cy="3769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Google Shape;95;p1" descr="Google Shape;95;p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6111" y="-1725"/>
            <a:ext cx="1158241" cy="48535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9C3EBA0-6293-4FDF-84E0-6711878A0DDE}"/>
              </a:ext>
            </a:extLst>
          </p:cNvPr>
          <p:cNvSpPr txBox="1"/>
          <p:nvPr/>
        </p:nvSpPr>
        <p:spPr>
          <a:xfrm>
            <a:off x="513074" y="3706275"/>
            <a:ext cx="3007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Доставка продуктов и еды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04;p2" descr="Google Shape;104;p2">
            <a:extLst>
              <a:ext uri="{FF2B5EF4-FFF2-40B4-BE49-F238E27FC236}">
                <a16:creationId xmlns:a16="http://schemas.microsoft.com/office/drawing/2014/main" id="{14D07EA9-5E14-026D-8898-40C6E39B7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6606" y="189770"/>
            <a:ext cx="1295314" cy="3769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Google Shape;105;p2" descr="Google Shape;105;p2">
            <a:extLst>
              <a:ext uri="{FF2B5EF4-FFF2-40B4-BE49-F238E27FC236}">
                <a16:creationId xmlns:a16="http://schemas.microsoft.com/office/drawing/2014/main" id="{B6864C6C-8BC1-6ADD-714C-80CB4591E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81349"/>
            <a:ext cx="1158241" cy="48535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A972F05-16E6-B335-51BC-F0EDAB9E6F0E}"/>
              </a:ext>
            </a:extLst>
          </p:cNvPr>
          <p:cNvGrpSpPr/>
          <p:nvPr/>
        </p:nvGrpSpPr>
        <p:grpSpPr>
          <a:xfrm>
            <a:off x="-1" y="-17530"/>
            <a:ext cx="12192000" cy="6858003"/>
            <a:chOff x="0" y="0"/>
            <a:chExt cx="12192000" cy="6858003"/>
          </a:xfrm>
        </p:grpSpPr>
        <p:grpSp>
          <p:nvGrpSpPr>
            <p:cNvPr id="7" name="Google Shape;101;p2">
              <a:extLst>
                <a:ext uri="{FF2B5EF4-FFF2-40B4-BE49-F238E27FC236}">
                  <a16:creationId xmlns:a16="http://schemas.microsoft.com/office/drawing/2014/main" id="{E6ACD956-CBCE-DB9B-E158-B4B14260390A}"/>
                </a:ext>
              </a:extLst>
            </p:cNvPr>
            <p:cNvGrpSpPr/>
            <p:nvPr/>
          </p:nvGrpSpPr>
          <p:grpSpPr>
            <a:xfrm>
              <a:off x="0" y="0"/>
              <a:ext cx="12192000" cy="6858003"/>
              <a:chOff x="0" y="0"/>
              <a:chExt cx="12192000" cy="6858000"/>
            </a:xfrm>
          </p:grpSpPr>
          <p:pic>
            <p:nvPicPr>
              <p:cNvPr id="10" name="Google Shape;102;p2" descr="Google Shape;102;p2">
                <a:extLst>
                  <a:ext uri="{FF2B5EF4-FFF2-40B4-BE49-F238E27FC236}">
                    <a16:creationId xmlns:a16="http://schemas.microsoft.com/office/drawing/2014/main" id="{3C0EBB88-6232-D345-AD39-B6BF157D78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1" name="Google Shape;103;p2">
                <a:extLst>
                  <a:ext uri="{FF2B5EF4-FFF2-40B4-BE49-F238E27FC236}">
                    <a16:creationId xmlns:a16="http://schemas.microsoft.com/office/drawing/2014/main" id="{80A293CB-6B31-44FF-5E08-9075A5D6BFA1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8" name="Google Shape;104;p2" descr="Google Shape;104;p2">
              <a:extLst>
                <a:ext uri="{FF2B5EF4-FFF2-40B4-BE49-F238E27FC236}">
                  <a16:creationId xmlns:a16="http://schemas.microsoft.com/office/drawing/2014/main" id="{BFE091BA-C7E5-A599-07CE-E11A4289B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" name="Google Shape;105;p2" descr="Google Shape;105;p2">
              <a:extLst>
                <a:ext uri="{FF2B5EF4-FFF2-40B4-BE49-F238E27FC236}">
                  <a16:creationId xmlns:a16="http://schemas.microsoft.com/office/drawing/2014/main" id="{74325C46-FBC6-2190-7225-8A2FF16FA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" name="Google Shape;146;p4">
            <a:extLst>
              <a:ext uri="{FF2B5EF4-FFF2-40B4-BE49-F238E27FC236}">
                <a16:creationId xmlns:a16="http://schemas.microsoft.com/office/drawing/2014/main" id="{34CBD7B4-1A61-952D-6512-F467526BA2FF}"/>
              </a:ext>
            </a:extLst>
          </p:cNvPr>
          <p:cNvSpPr txBox="1"/>
          <p:nvPr/>
        </p:nvSpPr>
        <p:spPr>
          <a:xfrm>
            <a:off x="594376" y="274324"/>
            <a:ext cx="5501624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Профиль команды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Google Shape;147;p4">
            <a:extLst>
              <a:ext uri="{FF2B5EF4-FFF2-40B4-BE49-F238E27FC236}">
                <a16:creationId xmlns:a16="http://schemas.microsoft.com/office/drawing/2014/main" id="{B97A52C0-A04E-65CB-459D-D941FB5539F0}"/>
              </a:ext>
            </a:extLst>
          </p:cNvPr>
          <p:cNvSpPr/>
          <p:nvPr/>
        </p:nvSpPr>
        <p:spPr>
          <a:xfrm>
            <a:off x="-1" y="761999"/>
            <a:ext cx="4500000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1E3420F-5A1A-6AE7-81D0-FBE5E87128AB}"/>
              </a:ext>
            </a:extLst>
          </p:cNvPr>
          <p:cNvSpPr/>
          <p:nvPr/>
        </p:nvSpPr>
        <p:spPr>
          <a:xfrm>
            <a:off x="327875" y="1608051"/>
            <a:ext cx="2895600" cy="2885440"/>
          </a:xfrm>
          <a:prstGeom prst="rect">
            <a:avLst/>
          </a:prstGeom>
          <a:solidFill>
            <a:schemeClr val="bg1"/>
          </a:solidFill>
          <a:ln>
            <a:solidFill>
              <a:srgbClr val="20A1D4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6F2434E-AB9E-C1AF-5E14-C5C2B844D983}"/>
              </a:ext>
            </a:extLst>
          </p:cNvPr>
          <p:cNvSpPr txBox="1"/>
          <p:nvPr/>
        </p:nvSpPr>
        <p:spPr>
          <a:xfrm>
            <a:off x="327875" y="4834450"/>
            <a:ext cx="29645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Николаев Роман</a:t>
            </a:r>
          </a:p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лидер команды, разработчик</a:t>
            </a:r>
          </a:p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(опыт: С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С++,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Java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1E171F9-0E4C-1EEA-2CBB-1055D189581F}"/>
              </a:ext>
            </a:extLst>
          </p:cNvPr>
          <p:cNvSpPr/>
          <p:nvPr/>
        </p:nvSpPr>
        <p:spPr>
          <a:xfrm>
            <a:off x="4128744" y="2125356"/>
            <a:ext cx="1744355" cy="2342687"/>
          </a:xfrm>
          <a:prstGeom prst="rect">
            <a:avLst/>
          </a:prstGeom>
          <a:solidFill>
            <a:schemeClr val="bg1"/>
          </a:solidFill>
          <a:ln>
            <a:solidFill>
              <a:srgbClr val="20A1D4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F9C8270-37D1-312E-26B5-752C1458BCAF}"/>
              </a:ext>
            </a:extLst>
          </p:cNvPr>
          <p:cNvSpPr/>
          <p:nvPr/>
        </p:nvSpPr>
        <p:spPr>
          <a:xfrm>
            <a:off x="7916364" y="2650259"/>
            <a:ext cx="1860729" cy="1854201"/>
          </a:xfrm>
          <a:prstGeom prst="rect">
            <a:avLst/>
          </a:prstGeom>
          <a:solidFill>
            <a:schemeClr val="bg1"/>
          </a:solidFill>
          <a:ln>
            <a:solidFill>
              <a:srgbClr val="20A1D4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5BE691B-B724-CC18-981E-F066D433ECE6}"/>
              </a:ext>
            </a:extLst>
          </p:cNvPr>
          <p:cNvSpPr txBox="1"/>
          <p:nvPr/>
        </p:nvSpPr>
        <p:spPr>
          <a:xfrm>
            <a:off x="6095999" y="3756334"/>
            <a:ext cx="1503617" cy="1077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Азимов Адам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разработчик,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тестировщик</a:t>
            </a:r>
            <a:endParaRPr lang="ru-RU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(о</a:t>
            </a: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пыт: С++, 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Kotlin</a:t>
            </a: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,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Python</a:t>
            </a: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8D5F1A0-F75A-C88E-7E01-462640ACE20B}"/>
              </a:ext>
            </a:extLst>
          </p:cNvPr>
          <p:cNvSpPr txBox="1"/>
          <p:nvPr/>
        </p:nvSpPr>
        <p:spPr>
          <a:xfrm>
            <a:off x="10009410" y="3756334"/>
            <a:ext cx="1559594" cy="8617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Разваляева</a:t>
            </a:r>
            <a:r>
              <a:rPr kumimoji="0" lang="ru-RU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Мира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разработчик,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дизайнер</a:t>
            </a:r>
            <a:endParaRPr kumimoji="0" lang="en-US" sz="1400" b="0" i="0" u="none" strike="noStrike" cap="none" spc="0" normalizeH="0" baseline="0" dirty="0">
              <a:ln>
                <a:noFill/>
              </a:ln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(о</a:t>
            </a: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пыт: 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Figma, C#</a:t>
            </a: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)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0DDE346-16D6-4C87-8027-185E49EBF7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744" y="2092328"/>
            <a:ext cx="1744355" cy="236498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90E9DEC-C2E5-4BF6-BB60-71D54A83F1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875" y="1410509"/>
            <a:ext cx="2964594" cy="328052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D3C4F99-943A-414F-A419-44322CC749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16364" y="2145104"/>
            <a:ext cx="1908213" cy="235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97085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oogle Shape;266;p10"/>
          <p:cNvGrpSpPr/>
          <p:nvPr/>
        </p:nvGrpSpPr>
        <p:grpSpPr>
          <a:xfrm>
            <a:off x="0" y="1282"/>
            <a:ext cx="12192000" cy="6864675"/>
            <a:chOff x="0" y="1282"/>
            <a:chExt cx="12192000" cy="6864674"/>
          </a:xfrm>
        </p:grpSpPr>
        <p:grpSp>
          <p:nvGrpSpPr>
            <p:cNvPr id="239" name="Google Shape;267;p10"/>
            <p:cNvGrpSpPr/>
            <p:nvPr/>
          </p:nvGrpSpPr>
          <p:grpSpPr>
            <a:xfrm>
              <a:off x="0" y="1282"/>
              <a:ext cx="12192000" cy="6864674"/>
              <a:chOff x="0" y="1282"/>
              <a:chExt cx="12192000" cy="6864672"/>
            </a:xfrm>
          </p:grpSpPr>
          <p:pic>
            <p:nvPicPr>
              <p:cNvPr id="237" name="Google Shape;268;p10" descr="Google Shape;268;p10"/>
              <p:cNvPicPr>
                <a:picLocks noChangeAspect="1"/>
              </p:cNvPicPr>
              <p:nvPr/>
            </p:nvPicPr>
            <p:blipFill>
              <a:blip r:embed="rId2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38" name="Google Shape;269;p10"/>
              <p:cNvSpPr/>
              <p:nvPr/>
            </p:nvSpPr>
            <p:spPr>
              <a:xfrm>
                <a:off x="0" y="9236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240" name="Google Shape;270;p10" descr="Google Shape;270;p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1" name="Google Shape;271;p10" descr="Google Shape;271;p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43" name="Google Shape;272;p10"/>
          <p:cNvSpPr txBox="1"/>
          <p:nvPr/>
        </p:nvSpPr>
        <p:spPr>
          <a:xfrm>
            <a:off x="594376" y="274324"/>
            <a:ext cx="2885752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244" name="Google Shape;273;p10"/>
          <p:cNvSpPr/>
          <p:nvPr/>
        </p:nvSpPr>
        <p:spPr>
          <a:xfrm>
            <a:off x="-1" y="761999"/>
            <a:ext cx="3276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Google Shape;274;p10">
            <a:extLst>
              <a:ext uri="{FF2B5EF4-FFF2-40B4-BE49-F238E27FC236}">
                <a16:creationId xmlns:a16="http://schemas.microsoft.com/office/drawing/2014/main" id="{B1403F65-A442-7379-084E-2416179D857F}"/>
              </a:ext>
            </a:extLst>
          </p:cNvPr>
          <p:cNvSpPr txBox="1"/>
          <p:nvPr/>
        </p:nvSpPr>
        <p:spPr>
          <a:xfrm>
            <a:off x="594376" y="1023999"/>
            <a:ext cx="8097043" cy="5632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>
              <a:defRPr sz="1800"/>
            </a:pPr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Описание проблемы:</a:t>
            </a:r>
          </a:p>
          <a:p>
            <a:pPr>
              <a:defRPr sz="1800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 Норильске нет универсальной службы доставки еды и продуктов</a:t>
            </a:r>
          </a:p>
          <a:p>
            <a:pPr>
              <a:defRPr sz="1800"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/>
            </a:pPr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Текущая доставка:</a:t>
            </a:r>
          </a:p>
          <a:p>
            <a:pPr>
              <a:defRPr sz="1800"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/>
            </a:pP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1800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Жар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Птица                 •   Океан</a:t>
            </a:r>
          </a:p>
          <a:p>
            <a:pPr marL="342900" indent="-342900">
              <a:buFont typeface="Arial" panose="020B0604020202020204" pitchFamily="34" charset="0"/>
              <a:buChar char="•"/>
              <a:defRPr sz="1800"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1800"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1800"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1800"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Яндекс Еда               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•   Додо Пицца 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/>
            </a:pP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/>
            </a:pPr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недостатки:</a:t>
            </a:r>
          </a:p>
          <a:p>
            <a:pPr>
              <a:defRPr sz="1800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Узкая направленность, ограниченный ассортимент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D1C7AE0-26F1-46A3-816A-805052D6EF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5481" y="3101469"/>
            <a:ext cx="1421040" cy="100703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664687F-1227-401E-BFD7-3A4B820B8C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7343" y="3027516"/>
            <a:ext cx="3123489" cy="108098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A539692-ADD8-4FEB-8291-F9E9A95251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6984" y="4401196"/>
            <a:ext cx="1118034" cy="111803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811CCCE-74BA-401F-9752-633889F8FA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6777" y="4400806"/>
            <a:ext cx="1155661" cy="111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431628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" name="Google Shape;285;p11"/>
          <p:cNvGrpSpPr/>
          <p:nvPr/>
        </p:nvGrpSpPr>
        <p:grpSpPr>
          <a:xfrm>
            <a:off x="-21" y="1279"/>
            <a:ext cx="12192021" cy="6856721"/>
            <a:chOff x="223652" y="1280"/>
            <a:chExt cx="12192021" cy="6856720"/>
          </a:xfrm>
        </p:grpSpPr>
        <p:grpSp>
          <p:nvGrpSpPr>
            <p:cNvPr id="255" name="Google Shape;286;p11"/>
            <p:cNvGrpSpPr/>
            <p:nvPr/>
          </p:nvGrpSpPr>
          <p:grpSpPr>
            <a:xfrm>
              <a:off x="223652" y="1280"/>
              <a:ext cx="12192021" cy="6856720"/>
              <a:chOff x="223652" y="1280"/>
              <a:chExt cx="12192021" cy="6856718"/>
            </a:xfrm>
          </p:grpSpPr>
          <p:pic>
            <p:nvPicPr>
              <p:cNvPr id="253" name="Google Shape;287;p11" descr="Google Shape;287;p11"/>
              <p:cNvPicPr>
                <a:picLocks noChangeAspect="1"/>
              </p:cNvPicPr>
              <p:nvPr/>
            </p:nvPicPr>
            <p:blipFill>
              <a:blip r:embed="rId2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23693" y="1280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54" name="Google Shape;288;p11"/>
              <p:cNvSpPr/>
              <p:nvPr/>
            </p:nvSpPr>
            <p:spPr>
              <a:xfrm>
                <a:off x="223652" y="128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256" name="Google Shape;289;p11" descr="Google Shape;289;p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7" name="Google Shape;290;p11" descr="Google Shape;290;p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59" name="Google Shape;291;p11"/>
          <p:cNvSpPr txBox="1"/>
          <p:nvPr/>
        </p:nvSpPr>
        <p:spPr>
          <a:xfrm>
            <a:off x="594375" y="274324"/>
            <a:ext cx="5277952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ЦЕЛЕВАЯ АУДИТОРИЯ</a:t>
            </a:r>
          </a:p>
        </p:txBody>
      </p:sp>
      <p:sp>
        <p:nvSpPr>
          <p:cNvPr id="260" name="Google Shape;292;p11"/>
          <p:cNvSpPr/>
          <p:nvPr/>
        </p:nvSpPr>
        <p:spPr>
          <a:xfrm>
            <a:off x="-1" y="761999"/>
            <a:ext cx="5292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3" name="Google Shape;295;p11"/>
          <p:cNvSpPr/>
          <p:nvPr/>
        </p:nvSpPr>
        <p:spPr>
          <a:xfrm>
            <a:off x="419314" y="1458409"/>
            <a:ext cx="3099391" cy="3877521"/>
          </a:xfrm>
          <a:prstGeom prst="rect">
            <a:avLst/>
          </a:prstGeom>
          <a:solidFill>
            <a:srgbClr val="FFFFFF"/>
          </a:solidFill>
          <a:ln w="12700">
            <a:solidFill>
              <a:srgbClr val="20A1D4"/>
            </a:solidFill>
            <a:miter/>
          </a:ln>
          <a:effectLst>
            <a:outerShdw blurRad="203200" dist="152400" dir="2580000" rotWithShape="0">
              <a:srgbClr val="000000">
                <a:alpha val="18823"/>
              </a:srgbClr>
            </a:outerShdw>
          </a:effectLst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4" name="Google Shape;296;p11"/>
          <p:cNvSpPr txBox="1"/>
          <p:nvPr/>
        </p:nvSpPr>
        <p:spPr>
          <a:xfrm>
            <a:off x="465038" y="2981669"/>
            <a:ext cx="3007941" cy="830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600" i="1">
                <a:solidFill>
                  <a:srgbClr val="7F7F7F"/>
                </a:solidFill>
              </a:defRPr>
            </a:lvl1pPr>
          </a:lstStyle>
          <a:p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Поместите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изображение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вашего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типичного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пользователя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5" name="Google Shape;297;p11"/>
          <p:cNvSpPr txBox="1"/>
          <p:nvPr/>
        </p:nvSpPr>
        <p:spPr>
          <a:xfrm>
            <a:off x="4003842" y="872727"/>
            <a:ext cx="7081072" cy="5078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sz="1800" b="1">
                <a:solidFill>
                  <a:srgbClr val="20A1D4"/>
                </a:solidFill>
              </a:defRPr>
            </a:pPr>
            <a:r>
              <a:rPr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Общие</a:t>
            </a:r>
            <a:r>
              <a:rPr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характеристики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b="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Жители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Норильска, желающие сэкономить время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0" dirty="0">
                <a:latin typeface="Arial" panose="020B0604020202020204" pitchFamily="34" charset="0"/>
                <a:cs typeface="Arial" panose="020B0604020202020204" pitchFamily="34" charset="0"/>
              </a:rPr>
              <a:t>(14 - 65 лет), учащиеся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работники комбината;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Пенсионеры, люди с ограниченными физ. возможностями,- которые имеют сложности с перемещением по улицам, особенно в плохую погоду.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1">
                <a:solidFill>
                  <a:srgbClr val="20A1D4"/>
                </a:solidFill>
              </a:defRPr>
            </a:pPr>
            <a:r>
              <a:rPr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Проблемы</a:t>
            </a:r>
            <a:r>
              <a:rPr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потребности</a:t>
            </a:r>
            <a:r>
              <a:rPr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Покупка товаров с минимальными затратами времени и усилий</a:t>
            </a:r>
          </a:p>
          <a:p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1">
                <a:solidFill>
                  <a:srgbClr val="20A1D4"/>
                </a:solidFill>
              </a:defRPr>
            </a:pPr>
            <a:r>
              <a:rPr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Продукты</a:t>
            </a:r>
            <a:r>
              <a:rPr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которые</a:t>
            </a:r>
            <a:r>
              <a:rPr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есть</a:t>
            </a:r>
            <a:r>
              <a:rPr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рынке</a:t>
            </a:r>
            <a:r>
              <a:rPr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Яндекс.Еда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локальная доставка из продуктовых магазинов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1">
                <a:solidFill>
                  <a:srgbClr val="20A1D4"/>
                </a:solidFill>
              </a:defRPr>
            </a:pPr>
            <a:r>
              <a:rPr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Причины</a:t>
            </a:r>
            <a:r>
              <a:rPr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которым</a:t>
            </a:r>
            <a:r>
              <a:rPr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текущие</a:t>
            </a:r>
            <a:r>
              <a:rPr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решения</a:t>
            </a:r>
            <a:r>
              <a:rPr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работают</a:t>
            </a:r>
            <a:r>
              <a:rPr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»:</a:t>
            </a: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Не универсально, ограниченный выбор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1">
                <a:solidFill>
                  <a:srgbClr val="20A1D4"/>
                </a:solidFill>
              </a:defRPr>
            </a:pP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ценит целевая аудитория</a:t>
            </a:r>
            <a:r>
              <a:rPr lang="ru-RU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широкий выбор товаров, удобство покупки продуктов и еды, время доставки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A58492C-8F51-4DCE-9C09-295E7FD01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14" y="1458410"/>
            <a:ext cx="3099391" cy="424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Google Shape;342;p14"/>
          <p:cNvGrpSpPr/>
          <p:nvPr/>
        </p:nvGrpSpPr>
        <p:grpSpPr>
          <a:xfrm>
            <a:off x="0" y="-1"/>
            <a:ext cx="12192000" cy="6858001"/>
            <a:chOff x="0" y="0"/>
            <a:chExt cx="12192000" cy="6858000"/>
          </a:xfrm>
        </p:grpSpPr>
        <p:grpSp>
          <p:nvGrpSpPr>
            <p:cNvPr id="303" name="Google Shape;343;p14"/>
            <p:cNvGrpSpPr/>
            <p:nvPr/>
          </p:nvGrpSpPr>
          <p:grpSpPr>
            <a:xfrm>
              <a:off x="0" y="0"/>
              <a:ext cx="12192000" cy="6858001"/>
              <a:chOff x="0" y="0"/>
              <a:chExt cx="12192000" cy="6857999"/>
            </a:xfrm>
          </p:grpSpPr>
          <p:pic>
            <p:nvPicPr>
              <p:cNvPr id="301" name="Google Shape;344;p14" descr="Google Shape;344;p14"/>
              <p:cNvPicPr>
                <a:picLocks noChangeAspect="1"/>
              </p:cNvPicPr>
              <p:nvPr/>
            </p:nvPicPr>
            <p:blipFill>
              <a:blip r:embed="rId2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02" name="Google Shape;345;p14"/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304" name="Google Shape;346;p14" descr="Google Shape;346;p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5" name="Google Shape;347;p14" descr="Google Shape;347;p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07" name="Google Shape;348;p14"/>
          <p:cNvSpPr/>
          <p:nvPr/>
        </p:nvSpPr>
        <p:spPr>
          <a:xfrm>
            <a:off x="0" y="761999"/>
            <a:ext cx="2772000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0" name="Google Shape;351;p14"/>
          <p:cNvSpPr txBox="1"/>
          <p:nvPr/>
        </p:nvSpPr>
        <p:spPr>
          <a:xfrm>
            <a:off x="594365" y="274319"/>
            <a:ext cx="2032465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ПРОДУКТ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E81F34-4552-B322-2F44-9E1A2B366185}"/>
              </a:ext>
            </a:extLst>
          </p:cNvPr>
          <p:cNvSpPr txBox="1"/>
          <p:nvPr/>
        </p:nvSpPr>
        <p:spPr>
          <a:xfrm>
            <a:off x="594365" y="1799710"/>
            <a:ext cx="569559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Наш продукт: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Приложение для мобильного устройства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Основные функции / возможности: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Выбор по категориям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Выбор конкретного магазина/кафе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Сравнение цен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Отслеживание заказа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77EFFE-42B9-48F6-A353-705A0BC1E0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8245" y="859052"/>
            <a:ext cx="2733675" cy="552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64400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04;p2" descr="Google Shape;104;p2">
            <a:extLst>
              <a:ext uri="{FF2B5EF4-FFF2-40B4-BE49-F238E27FC236}">
                <a16:creationId xmlns:a16="http://schemas.microsoft.com/office/drawing/2014/main" id="{14D07EA9-5E14-026D-8898-40C6E39B7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6606" y="189770"/>
            <a:ext cx="1295314" cy="3769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Google Shape;105;p2" descr="Google Shape;105;p2">
            <a:extLst>
              <a:ext uri="{FF2B5EF4-FFF2-40B4-BE49-F238E27FC236}">
                <a16:creationId xmlns:a16="http://schemas.microsoft.com/office/drawing/2014/main" id="{B6864C6C-8BC1-6ADD-714C-80CB4591E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81349"/>
            <a:ext cx="1158241" cy="48535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A972F05-16E6-B335-51BC-F0EDAB9E6F0E}"/>
              </a:ext>
            </a:extLst>
          </p:cNvPr>
          <p:cNvGrpSpPr/>
          <p:nvPr/>
        </p:nvGrpSpPr>
        <p:grpSpPr>
          <a:xfrm>
            <a:off x="0" y="0"/>
            <a:ext cx="12192000" cy="6858003"/>
            <a:chOff x="0" y="0"/>
            <a:chExt cx="12192000" cy="6858003"/>
          </a:xfrm>
        </p:grpSpPr>
        <p:grpSp>
          <p:nvGrpSpPr>
            <p:cNvPr id="7" name="Google Shape;101;p2">
              <a:extLst>
                <a:ext uri="{FF2B5EF4-FFF2-40B4-BE49-F238E27FC236}">
                  <a16:creationId xmlns:a16="http://schemas.microsoft.com/office/drawing/2014/main" id="{E6ACD956-CBCE-DB9B-E158-B4B14260390A}"/>
                </a:ext>
              </a:extLst>
            </p:cNvPr>
            <p:cNvGrpSpPr/>
            <p:nvPr/>
          </p:nvGrpSpPr>
          <p:grpSpPr>
            <a:xfrm>
              <a:off x="0" y="0"/>
              <a:ext cx="12192000" cy="6858003"/>
              <a:chOff x="0" y="0"/>
              <a:chExt cx="12192000" cy="6858000"/>
            </a:xfrm>
          </p:grpSpPr>
          <p:pic>
            <p:nvPicPr>
              <p:cNvPr id="10" name="Google Shape;102;p2" descr="Google Shape;102;p2">
                <a:extLst>
                  <a:ext uri="{FF2B5EF4-FFF2-40B4-BE49-F238E27FC236}">
                    <a16:creationId xmlns:a16="http://schemas.microsoft.com/office/drawing/2014/main" id="{3C0EBB88-6232-D345-AD39-B6BF157D78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1" name="Google Shape;103;p2">
                <a:extLst>
                  <a:ext uri="{FF2B5EF4-FFF2-40B4-BE49-F238E27FC236}">
                    <a16:creationId xmlns:a16="http://schemas.microsoft.com/office/drawing/2014/main" id="{80A293CB-6B31-44FF-5E08-9075A5D6BFA1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8" name="Google Shape;104;p2" descr="Google Shape;104;p2">
              <a:extLst>
                <a:ext uri="{FF2B5EF4-FFF2-40B4-BE49-F238E27FC236}">
                  <a16:creationId xmlns:a16="http://schemas.microsoft.com/office/drawing/2014/main" id="{BFE091BA-C7E5-A599-07CE-E11A4289B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" name="Google Shape;105;p2" descr="Google Shape;105;p2">
              <a:extLst>
                <a:ext uri="{FF2B5EF4-FFF2-40B4-BE49-F238E27FC236}">
                  <a16:creationId xmlns:a16="http://schemas.microsoft.com/office/drawing/2014/main" id="{74325C46-FBC6-2190-7225-8A2FF16FA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" name="Google Shape;367;p15">
            <a:extLst>
              <a:ext uri="{FF2B5EF4-FFF2-40B4-BE49-F238E27FC236}">
                <a16:creationId xmlns:a16="http://schemas.microsoft.com/office/drawing/2014/main" id="{B684F0C8-4C9B-1898-573E-487227F4FD87}"/>
              </a:ext>
            </a:extLst>
          </p:cNvPr>
          <p:cNvSpPr/>
          <p:nvPr/>
        </p:nvSpPr>
        <p:spPr>
          <a:xfrm>
            <a:off x="-1" y="761999"/>
            <a:ext cx="3528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Google Shape;370;p15">
            <a:extLst>
              <a:ext uri="{FF2B5EF4-FFF2-40B4-BE49-F238E27FC236}">
                <a16:creationId xmlns:a16="http://schemas.microsoft.com/office/drawing/2014/main" id="{A23C93CF-9BF4-25A1-E6E0-46F926AAA7A9}"/>
              </a:ext>
            </a:extLst>
          </p:cNvPr>
          <p:cNvSpPr txBox="1"/>
          <p:nvPr/>
        </p:nvSpPr>
        <p:spPr>
          <a:xfrm>
            <a:off x="594376" y="274324"/>
            <a:ext cx="3140751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ТЕХНОЛОГИИ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EEAD6F-847E-CD95-98AC-80B42E8293C4}"/>
              </a:ext>
            </a:extLst>
          </p:cNvPr>
          <p:cNvSpPr txBox="1"/>
          <p:nvPr/>
        </p:nvSpPr>
        <p:spPr>
          <a:xfrm>
            <a:off x="735260" y="755626"/>
            <a:ext cx="7228303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Наше решение основано на технологии: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Для создания приложения на платформе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Android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будет использоваться среда программирования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Android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Studio и язык программирования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Kotlin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Для создания приложения на платформе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iOS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будет использована среда разработки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Xcode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и  язык Swift.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Продукт обладает следующими техническими параметрами: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Приложение будет работать только на мобильных устройствах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Понятный интерфейс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Персонализация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Уровень готовности технологии: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TRL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№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__</a:t>
            </a:r>
            <a:r>
              <a:rPr kumimoji="0" lang="ru-RU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81784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83;p16"/>
          <p:cNvSpPr/>
          <p:nvPr/>
        </p:nvSpPr>
        <p:spPr>
          <a:xfrm>
            <a:off x="-1" y="761999"/>
            <a:ext cx="3528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9" name="Google Shape;386;p16"/>
          <p:cNvSpPr txBox="1"/>
          <p:nvPr/>
        </p:nvSpPr>
        <p:spPr>
          <a:xfrm>
            <a:off x="594364" y="274319"/>
            <a:ext cx="2971185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КОНКУРЕНТЫ</a:t>
            </a:r>
          </a:p>
        </p:txBody>
      </p:sp>
      <p:graphicFrame>
        <p:nvGraphicFramePr>
          <p:cNvPr id="344" name="Google Shape;391;p16"/>
          <p:cNvGraphicFramePr/>
          <p:nvPr>
            <p:extLst>
              <p:ext uri="{D42A27DB-BD31-4B8C-83A1-F6EECF244321}">
                <p14:modId xmlns:p14="http://schemas.microsoft.com/office/powerpoint/2010/main" val="2208085239"/>
              </p:ext>
            </p:extLst>
          </p:nvPr>
        </p:nvGraphicFramePr>
        <p:xfrm>
          <a:off x="502731" y="859052"/>
          <a:ext cx="11186538" cy="4763136"/>
        </p:xfrm>
        <a:graphic>
          <a:graphicData uri="http://schemas.openxmlformats.org/drawingml/2006/table">
            <a:tbl>
              <a:tblPr firstRow="1" bandRow="1"/>
              <a:tblGrid>
                <a:gridCol w="15292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95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95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9540">
                  <a:extLst>
                    <a:ext uri="{9D8B030D-6E8A-4147-A177-3AD203B41FA5}">
                      <a16:colId xmlns:a16="http://schemas.microsoft.com/office/drawing/2014/main" val="3368582282"/>
                    </a:ext>
                  </a:extLst>
                </a:gridCol>
                <a:gridCol w="1609540">
                  <a:extLst>
                    <a:ext uri="{9D8B030D-6E8A-4147-A177-3AD203B41FA5}">
                      <a16:colId xmlns:a16="http://schemas.microsoft.com/office/drawing/2014/main" val="566792203"/>
                    </a:ext>
                  </a:extLst>
                </a:gridCol>
                <a:gridCol w="16095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9540">
                  <a:extLst>
                    <a:ext uri="{9D8B030D-6E8A-4147-A177-3AD203B41FA5}">
                      <a16:colId xmlns:a16="http://schemas.microsoft.com/office/drawing/2014/main" val="3028662915"/>
                    </a:ext>
                  </a:extLst>
                </a:gridCol>
              </a:tblGrid>
              <a:tr h="70399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 dirty="0" err="1">
                          <a:solidFill>
                            <a:srgbClr val="FFFFFF"/>
                          </a:solidFill>
                          <a:sym typeface="Arial"/>
                        </a:rPr>
                        <a:t>Критерии</a:t>
                      </a:r>
                      <a:endParaRPr sz="1600" b="1" dirty="0">
                        <a:solidFill>
                          <a:srgbClr val="FFFFFF"/>
                        </a:solidFill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600" b="1" dirty="0" err="1">
                          <a:solidFill>
                            <a:srgbClr val="FFFFFF"/>
                          </a:solidFill>
                          <a:sym typeface="Arial"/>
                        </a:rPr>
                        <a:t>Яндекс.Еда</a:t>
                      </a:r>
                      <a:endParaRPr sz="1600" b="1" dirty="0">
                        <a:solidFill>
                          <a:srgbClr val="FFFFFF"/>
                        </a:solidFill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600" b="1" dirty="0">
                          <a:solidFill>
                            <a:srgbClr val="FFFFFF"/>
                          </a:solidFill>
                          <a:sym typeface="Arial"/>
                        </a:rPr>
                        <a:t>Додо Пицца</a:t>
                      </a:r>
                      <a:endParaRPr sz="1600" b="1" dirty="0">
                        <a:solidFill>
                          <a:srgbClr val="FFFFFF"/>
                        </a:solidFill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600" b="1" dirty="0" err="1">
                          <a:solidFill>
                            <a:srgbClr val="FFFFFF"/>
                          </a:solidFill>
                          <a:sym typeface="Arial"/>
                        </a:rPr>
                        <a:t>Жар.Птица</a:t>
                      </a:r>
                      <a:endParaRPr sz="1600" b="1" dirty="0">
                        <a:solidFill>
                          <a:srgbClr val="FFFFFF"/>
                        </a:solidFill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600" b="1" dirty="0">
                          <a:solidFill>
                            <a:srgbClr val="FFFFFF"/>
                          </a:solidFill>
                          <a:sym typeface="Arial"/>
                        </a:rPr>
                        <a:t>Подсолнух</a:t>
                      </a:r>
                      <a:endParaRPr sz="1600" b="1" dirty="0">
                        <a:solidFill>
                          <a:srgbClr val="FFFFFF"/>
                        </a:solidFill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600" b="1" dirty="0" err="1">
                          <a:solidFill>
                            <a:srgbClr val="FFFFFF"/>
                          </a:solidFill>
                          <a:sym typeface="Arial"/>
                        </a:rPr>
                        <a:t>Ниженет</a:t>
                      </a:r>
                      <a:endParaRPr sz="1600" b="1" dirty="0">
                        <a:solidFill>
                          <a:srgbClr val="FFFFFF"/>
                        </a:solidFill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 dirty="0" err="1">
                          <a:solidFill>
                            <a:srgbClr val="FFFFFF"/>
                          </a:solidFill>
                          <a:sym typeface="Arial"/>
                        </a:rPr>
                        <a:t>Наш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sym typeface="Arial"/>
                        </a:rPr>
                        <a:t> </a:t>
                      </a:r>
                      <a:r>
                        <a:rPr sz="1600" b="1" dirty="0" err="1">
                          <a:solidFill>
                            <a:srgbClr val="FFFFFF"/>
                          </a:solidFill>
                          <a:sym typeface="Arial"/>
                        </a:rPr>
                        <a:t>проект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sym typeface="Arial"/>
                        </a:rPr>
                        <a:t>
«</a:t>
                      </a:r>
                      <a:r>
                        <a:rPr lang="ru-RU" sz="1600" b="1" dirty="0">
                          <a:solidFill>
                            <a:srgbClr val="FFFFFF"/>
                          </a:solidFill>
                          <a:sym typeface="Arial"/>
                        </a:rPr>
                        <a:t>Северный курьер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sym typeface="Arial"/>
                        </a:rPr>
                        <a:t>»</a:t>
                      </a: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A1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57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ym typeface="Arial"/>
                        </a:rPr>
                        <a:t>Скорость доставки</a:t>
                      </a:r>
                      <a:endParaRPr sz="1400" dirty="0"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60 - 90 мин.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50 – 70 мин.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30 – 50 мин.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30 – 50 мин.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40 – 60 мин.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30 – 90 мин.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57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ym typeface="Arial"/>
                        </a:rPr>
                        <a:t>Удобство использования</a:t>
                      </a:r>
                      <a:endParaRPr sz="1400" dirty="0"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+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+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-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-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-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+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557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ym typeface="Arial"/>
                        </a:rPr>
                        <a:t>Отслеживание заказа</a:t>
                      </a: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+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+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-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-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-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+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557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ym typeface="Arial"/>
                        </a:rPr>
                        <a:t>Заказ готовых блюд</a:t>
                      </a: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+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+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-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-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-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+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0438500"/>
                  </a:ext>
                </a:extLst>
              </a:tr>
              <a:tr h="41557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ym typeface="Arial"/>
                        </a:rPr>
                        <a:t>Заказ продуктов</a:t>
                      </a: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-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-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+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+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+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+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3325138"/>
                  </a:ext>
                </a:extLst>
              </a:tr>
              <a:tr h="41557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ym typeface="Arial"/>
                        </a:rPr>
                        <a:t>Наличие спецпредложений</a:t>
                      </a: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-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+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-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-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-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+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8931903"/>
                  </a:ext>
                </a:extLst>
              </a:tr>
              <a:tr h="41557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ym typeface="Arial"/>
                        </a:rPr>
                        <a:t>Минимальная сумма доставки</a:t>
                      </a: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0 руб.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1000 руб.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1000 руб.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1000 руб.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3000 руб.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0 руб.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3726942"/>
                  </a:ext>
                </a:extLst>
              </a:tr>
              <a:tr h="41557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ym typeface="Arial"/>
                        </a:rPr>
                        <a:t>Стоимость доставки</a:t>
                      </a: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300 руб.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0 руб.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200 руб.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200 руб.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0 руб.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/>
                        <a:t>289 руб.</a:t>
                      </a:r>
                      <a:endParaRPr sz="1600" dirty="0"/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722644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F4F84A4-8362-4820-8B2B-BE927E84324A}"/>
              </a:ext>
            </a:extLst>
          </p:cNvPr>
          <p:cNvSpPr txBox="1"/>
          <p:nvPr/>
        </p:nvSpPr>
        <p:spPr>
          <a:xfrm>
            <a:off x="479247" y="5634336"/>
            <a:ext cx="60975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Конкурентное преимущество: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Отсутствие минимальной стоимости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Возможность доставки и продуктов и еды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Большой ассортимент</a:t>
            </a:r>
          </a:p>
        </p:txBody>
      </p:sp>
    </p:spTree>
    <p:extLst>
      <p:ext uri="{BB962C8B-B14F-4D97-AF65-F5344CB8AC3E}">
        <p14:creationId xmlns:p14="http://schemas.microsoft.com/office/powerpoint/2010/main" val="14341617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04;p2" descr="Google Shape;104;p2">
            <a:extLst>
              <a:ext uri="{FF2B5EF4-FFF2-40B4-BE49-F238E27FC236}">
                <a16:creationId xmlns:a16="http://schemas.microsoft.com/office/drawing/2014/main" id="{14D07EA9-5E14-026D-8898-40C6E39B7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6606" y="189770"/>
            <a:ext cx="1295314" cy="3769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Google Shape;105;p2" descr="Google Shape;105;p2">
            <a:extLst>
              <a:ext uri="{FF2B5EF4-FFF2-40B4-BE49-F238E27FC236}">
                <a16:creationId xmlns:a16="http://schemas.microsoft.com/office/drawing/2014/main" id="{B6864C6C-8BC1-6ADD-714C-80CB4591E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81349"/>
            <a:ext cx="1158241" cy="48535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A972F05-16E6-B335-51BC-F0EDAB9E6F0E}"/>
              </a:ext>
            </a:extLst>
          </p:cNvPr>
          <p:cNvGrpSpPr/>
          <p:nvPr/>
        </p:nvGrpSpPr>
        <p:grpSpPr>
          <a:xfrm>
            <a:off x="0" y="-22090"/>
            <a:ext cx="12192000" cy="6858003"/>
            <a:chOff x="0" y="0"/>
            <a:chExt cx="12192000" cy="6858003"/>
          </a:xfrm>
        </p:grpSpPr>
        <p:grpSp>
          <p:nvGrpSpPr>
            <p:cNvPr id="7" name="Google Shape;101;p2">
              <a:extLst>
                <a:ext uri="{FF2B5EF4-FFF2-40B4-BE49-F238E27FC236}">
                  <a16:creationId xmlns:a16="http://schemas.microsoft.com/office/drawing/2014/main" id="{E6ACD956-CBCE-DB9B-E158-B4B14260390A}"/>
                </a:ext>
              </a:extLst>
            </p:cNvPr>
            <p:cNvGrpSpPr/>
            <p:nvPr/>
          </p:nvGrpSpPr>
          <p:grpSpPr>
            <a:xfrm>
              <a:off x="0" y="0"/>
              <a:ext cx="12192000" cy="6858003"/>
              <a:chOff x="0" y="0"/>
              <a:chExt cx="12192000" cy="6858000"/>
            </a:xfrm>
          </p:grpSpPr>
          <p:pic>
            <p:nvPicPr>
              <p:cNvPr id="10" name="Google Shape;102;p2" descr="Google Shape;102;p2">
                <a:extLst>
                  <a:ext uri="{FF2B5EF4-FFF2-40B4-BE49-F238E27FC236}">
                    <a16:creationId xmlns:a16="http://schemas.microsoft.com/office/drawing/2014/main" id="{3C0EBB88-6232-D345-AD39-B6BF157D78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1" name="Google Shape;103;p2">
                <a:extLst>
                  <a:ext uri="{FF2B5EF4-FFF2-40B4-BE49-F238E27FC236}">
                    <a16:creationId xmlns:a16="http://schemas.microsoft.com/office/drawing/2014/main" id="{80A293CB-6B31-44FF-5E08-9075A5D6BFA1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8" name="Google Shape;104;p2" descr="Google Shape;104;p2">
              <a:extLst>
                <a:ext uri="{FF2B5EF4-FFF2-40B4-BE49-F238E27FC236}">
                  <a16:creationId xmlns:a16="http://schemas.microsoft.com/office/drawing/2014/main" id="{BFE091BA-C7E5-A599-07CE-E11A4289B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" name="Google Shape;105;p2" descr="Google Shape;105;p2">
              <a:extLst>
                <a:ext uri="{FF2B5EF4-FFF2-40B4-BE49-F238E27FC236}">
                  <a16:creationId xmlns:a16="http://schemas.microsoft.com/office/drawing/2014/main" id="{74325C46-FBC6-2190-7225-8A2FF16FA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" name="Google Shape;383;p16">
            <a:extLst>
              <a:ext uri="{FF2B5EF4-FFF2-40B4-BE49-F238E27FC236}">
                <a16:creationId xmlns:a16="http://schemas.microsoft.com/office/drawing/2014/main" id="{68C08D72-E06C-B839-4E5D-EBAB43DE51C2}"/>
              </a:ext>
            </a:extLst>
          </p:cNvPr>
          <p:cNvSpPr/>
          <p:nvPr/>
        </p:nvSpPr>
        <p:spPr>
          <a:xfrm>
            <a:off x="-1" y="761999"/>
            <a:ext cx="3888000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Google Shape;386;p16">
            <a:extLst>
              <a:ext uri="{FF2B5EF4-FFF2-40B4-BE49-F238E27FC236}">
                <a16:creationId xmlns:a16="http://schemas.microsoft.com/office/drawing/2014/main" id="{F76A626F-B10E-EDF5-B99A-1E55B18CB943}"/>
              </a:ext>
            </a:extLst>
          </p:cNvPr>
          <p:cNvSpPr txBox="1"/>
          <p:nvPr/>
        </p:nvSpPr>
        <p:spPr>
          <a:xfrm>
            <a:off x="594364" y="274319"/>
            <a:ext cx="3584097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ОБЪЁМ РЫНКА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Google Shape;389;g208d8d4173f_0_186">
            <a:extLst>
              <a:ext uri="{FF2B5EF4-FFF2-40B4-BE49-F238E27FC236}">
                <a16:creationId xmlns:a16="http://schemas.microsoft.com/office/drawing/2014/main" id="{A68836D0-E92D-6148-B191-1B680796DB9C}"/>
              </a:ext>
            </a:extLst>
          </p:cNvPr>
          <p:cNvSpPr/>
          <p:nvPr/>
        </p:nvSpPr>
        <p:spPr>
          <a:xfrm>
            <a:off x="592154" y="1346732"/>
            <a:ext cx="4687089" cy="4801072"/>
          </a:xfrm>
          <a:prstGeom prst="ellipse">
            <a:avLst/>
          </a:prstGeom>
          <a:noFill/>
          <a:ln w="28575" cap="flat" cmpd="sng">
            <a:solidFill>
              <a:srgbClr val="20A1D4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Google Shape;390;g208d8d4173f_0_186">
            <a:extLst>
              <a:ext uri="{FF2B5EF4-FFF2-40B4-BE49-F238E27FC236}">
                <a16:creationId xmlns:a16="http://schemas.microsoft.com/office/drawing/2014/main" id="{1AD2ECC8-4384-B21A-EECC-ACE047FB4346}"/>
              </a:ext>
            </a:extLst>
          </p:cNvPr>
          <p:cNvSpPr/>
          <p:nvPr/>
        </p:nvSpPr>
        <p:spPr>
          <a:xfrm>
            <a:off x="1138350" y="2465850"/>
            <a:ext cx="3594363" cy="3682062"/>
          </a:xfrm>
          <a:prstGeom prst="ellipse">
            <a:avLst/>
          </a:prstGeom>
          <a:noFill/>
          <a:ln w="28575" cap="flat" cmpd="sng">
            <a:solidFill>
              <a:schemeClr val="accent4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Google Shape;391;g208d8d4173f_0_186">
            <a:extLst>
              <a:ext uri="{FF2B5EF4-FFF2-40B4-BE49-F238E27FC236}">
                <a16:creationId xmlns:a16="http://schemas.microsoft.com/office/drawing/2014/main" id="{87CBF05E-5667-05AB-7690-B6F1CCDCE329}"/>
              </a:ext>
            </a:extLst>
          </p:cNvPr>
          <p:cNvSpPr/>
          <p:nvPr/>
        </p:nvSpPr>
        <p:spPr>
          <a:xfrm>
            <a:off x="1810256" y="3842470"/>
            <a:ext cx="2250510" cy="2305420"/>
          </a:xfrm>
          <a:prstGeom prst="ellipse">
            <a:avLst/>
          </a:prstGeom>
          <a:noFill/>
          <a:ln w="28575" cap="flat" cmpd="sng">
            <a:solidFill>
              <a:srgbClr val="F2220F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Google Shape;392;g208d8d4173f_0_186">
            <a:extLst>
              <a:ext uri="{FF2B5EF4-FFF2-40B4-BE49-F238E27FC236}">
                <a16:creationId xmlns:a16="http://schemas.microsoft.com/office/drawing/2014/main" id="{E639243F-84AC-8BFE-4469-F8E8D8C306E7}"/>
              </a:ext>
            </a:extLst>
          </p:cNvPr>
          <p:cNvSpPr/>
          <p:nvPr/>
        </p:nvSpPr>
        <p:spPr>
          <a:xfrm>
            <a:off x="6096000" y="1778526"/>
            <a:ext cx="5664353" cy="111042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TAM(жители Крайнего Севера):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9 847 286 человек</a:t>
            </a:r>
            <a:endParaRPr lang="ru-RU" sz="240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  <p:sp>
        <p:nvSpPr>
          <p:cNvPr id="17" name="Google Shape;393;g208d8d4173f_0_186">
            <a:extLst>
              <a:ext uri="{FF2B5EF4-FFF2-40B4-BE49-F238E27FC236}">
                <a16:creationId xmlns:a16="http://schemas.microsoft.com/office/drawing/2014/main" id="{E5B4B977-031F-C653-482B-A4BE6FC84F96}"/>
              </a:ext>
            </a:extLst>
          </p:cNvPr>
          <p:cNvSpPr/>
          <p:nvPr/>
        </p:nvSpPr>
        <p:spPr>
          <a:xfrm>
            <a:off x="6096000" y="3115429"/>
            <a:ext cx="5118447" cy="100112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2400" b="1" dirty="0"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SAM(жители Норильска от 15 до 65): </a:t>
            </a:r>
            <a:r>
              <a:rPr lang="ru-RU" sz="2400" dirty="0"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140 168 человек</a:t>
            </a:r>
            <a:endParaRPr lang="ru-RU" sz="160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Montserrat Medium"/>
              <a:cs typeface="Arial" panose="020B0604020202020204" pitchFamily="34" charset="0"/>
              <a:sym typeface="Montserrat Medium"/>
            </a:endParaRPr>
          </a:p>
        </p:txBody>
      </p:sp>
      <p:sp>
        <p:nvSpPr>
          <p:cNvPr id="18" name="Google Shape;394;g208d8d4173f_0_186">
            <a:extLst>
              <a:ext uri="{FF2B5EF4-FFF2-40B4-BE49-F238E27FC236}">
                <a16:creationId xmlns:a16="http://schemas.microsoft.com/office/drawing/2014/main" id="{F630E669-019B-00A1-2783-289868974E39}"/>
              </a:ext>
            </a:extLst>
          </p:cNvPr>
          <p:cNvSpPr/>
          <p:nvPr/>
        </p:nvSpPr>
        <p:spPr>
          <a:xfrm>
            <a:off x="6095999" y="4343032"/>
            <a:ext cx="5664353" cy="100112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2400" b="1" dirty="0"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SOM(жители Норильска от 19 до 30): </a:t>
            </a:r>
            <a:r>
              <a:rPr lang="ru-RU" sz="2400" dirty="0"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21 810 человек</a:t>
            </a:r>
            <a:endParaRPr sz="160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Montserrat Medium"/>
              <a:cs typeface="Arial" panose="020B0604020202020204" pitchFamily="34" charset="0"/>
              <a:sym typeface="Montserrat Medium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0F9B4F2-8A4B-464D-898E-51D4182037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758" y="964243"/>
            <a:ext cx="5537505" cy="556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404434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04;p2" descr="Google Shape;104;p2">
            <a:extLst>
              <a:ext uri="{FF2B5EF4-FFF2-40B4-BE49-F238E27FC236}">
                <a16:creationId xmlns:a16="http://schemas.microsoft.com/office/drawing/2014/main" id="{14D07EA9-5E14-026D-8898-40C6E39B7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6606" y="189770"/>
            <a:ext cx="1295314" cy="3769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Google Shape;105;p2" descr="Google Shape;105;p2">
            <a:extLst>
              <a:ext uri="{FF2B5EF4-FFF2-40B4-BE49-F238E27FC236}">
                <a16:creationId xmlns:a16="http://schemas.microsoft.com/office/drawing/2014/main" id="{B6864C6C-8BC1-6ADD-714C-80CB4591E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81349"/>
            <a:ext cx="1158241" cy="48535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A972F05-16E6-B335-51BC-F0EDAB9E6F0E}"/>
              </a:ext>
            </a:extLst>
          </p:cNvPr>
          <p:cNvGrpSpPr/>
          <p:nvPr/>
        </p:nvGrpSpPr>
        <p:grpSpPr>
          <a:xfrm>
            <a:off x="-1" y="0"/>
            <a:ext cx="12192000" cy="6858003"/>
            <a:chOff x="0" y="0"/>
            <a:chExt cx="12192000" cy="6858003"/>
          </a:xfrm>
        </p:grpSpPr>
        <p:grpSp>
          <p:nvGrpSpPr>
            <p:cNvPr id="7" name="Google Shape;101;p2">
              <a:extLst>
                <a:ext uri="{FF2B5EF4-FFF2-40B4-BE49-F238E27FC236}">
                  <a16:creationId xmlns:a16="http://schemas.microsoft.com/office/drawing/2014/main" id="{E6ACD956-CBCE-DB9B-E158-B4B14260390A}"/>
                </a:ext>
              </a:extLst>
            </p:cNvPr>
            <p:cNvGrpSpPr/>
            <p:nvPr/>
          </p:nvGrpSpPr>
          <p:grpSpPr>
            <a:xfrm>
              <a:off x="0" y="0"/>
              <a:ext cx="12192000" cy="6858003"/>
              <a:chOff x="0" y="0"/>
              <a:chExt cx="12192000" cy="6858000"/>
            </a:xfrm>
          </p:grpSpPr>
          <p:pic>
            <p:nvPicPr>
              <p:cNvPr id="10" name="Google Shape;102;p2" descr="Google Shape;102;p2">
                <a:extLst>
                  <a:ext uri="{FF2B5EF4-FFF2-40B4-BE49-F238E27FC236}">
                    <a16:creationId xmlns:a16="http://schemas.microsoft.com/office/drawing/2014/main" id="{3C0EBB88-6232-D345-AD39-B6BF157D78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1" name="Google Shape;103;p2">
                <a:extLst>
                  <a:ext uri="{FF2B5EF4-FFF2-40B4-BE49-F238E27FC236}">
                    <a16:creationId xmlns:a16="http://schemas.microsoft.com/office/drawing/2014/main" id="{80A293CB-6B31-44FF-5E08-9075A5D6BFA1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8" name="Google Shape;104;p2" descr="Google Shape;104;p2">
              <a:extLst>
                <a:ext uri="{FF2B5EF4-FFF2-40B4-BE49-F238E27FC236}">
                  <a16:creationId xmlns:a16="http://schemas.microsoft.com/office/drawing/2014/main" id="{BFE091BA-C7E5-A599-07CE-E11A4289B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" name="Google Shape;105;p2" descr="Google Shape;105;p2">
              <a:extLst>
                <a:ext uri="{FF2B5EF4-FFF2-40B4-BE49-F238E27FC236}">
                  <a16:creationId xmlns:a16="http://schemas.microsoft.com/office/drawing/2014/main" id="{74325C46-FBC6-2190-7225-8A2FF16FA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" name="Google Shape;367;p15">
            <a:extLst>
              <a:ext uri="{FF2B5EF4-FFF2-40B4-BE49-F238E27FC236}">
                <a16:creationId xmlns:a16="http://schemas.microsoft.com/office/drawing/2014/main" id="{B684F0C8-4C9B-1898-573E-487227F4FD87}"/>
              </a:ext>
            </a:extLst>
          </p:cNvPr>
          <p:cNvSpPr/>
          <p:nvPr/>
        </p:nvSpPr>
        <p:spPr>
          <a:xfrm>
            <a:off x="-1" y="761999"/>
            <a:ext cx="3528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Google Shape;370;p15">
            <a:extLst>
              <a:ext uri="{FF2B5EF4-FFF2-40B4-BE49-F238E27FC236}">
                <a16:creationId xmlns:a16="http://schemas.microsoft.com/office/drawing/2014/main" id="{A23C93CF-9BF4-25A1-E6E0-46F926AAA7A9}"/>
              </a:ext>
            </a:extLst>
          </p:cNvPr>
          <p:cNvSpPr txBox="1"/>
          <p:nvPr/>
        </p:nvSpPr>
        <p:spPr>
          <a:xfrm>
            <a:off x="594376" y="274324"/>
            <a:ext cx="3140751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РЕЗУЛЬТАТЫ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EEAD6F-847E-CD95-98AC-80B42E8293C4}"/>
              </a:ext>
            </a:extLst>
          </p:cNvPr>
          <p:cNvSpPr txBox="1"/>
          <p:nvPr/>
        </p:nvSpPr>
        <p:spPr>
          <a:xfrm>
            <a:off x="594376" y="1043785"/>
            <a:ext cx="8072869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 количественным показателям реализации проекта мы относим: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1. Кол-во скачиваний приложения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2. Кол-во зарегистрированных пользователей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3. Кол-во полученной прибыли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 качественным показателям реализации относятся следующие результаты: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1. Отзывы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2. Репутация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Оценка в магазине приложений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среднесрочной перспективе (3-5 лет) мы планируем:</a:t>
            </a:r>
          </a:p>
          <a:p>
            <a:pPr>
              <a:defRPr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Поддержка приложения обновлениями</a:t>
            </a:r>
          </a:p>
          <a:p>
            <a:pPr>
              <a:defRPr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2. Добавление новых функций</a:t>
            </a:r>
            <a:endParaRPr kumimoji="0" lang="ru-RU" sz="2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3. Расширение географического покрытия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4. Увеличения 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писка партнёров</a:t>
            </a:r>
          </a:p>
        </p:txBody>
      </p:sp>
    </p:spTree>
    <p:extLst>
      <p:ext uri="{BB962C8B-B14F-4D97-AF65-F5344CB8AC3E}">
        <p14:creationId xmlns:p14="http://schemas.microsoft.com/office/powerpoint/2010/main" val="106520478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545</Words>
  <Application>Microsoft Office PowerPoint</Application>
  <PresentationFormat>Широкоэкранный</PresentationFormat>
  <Paragraphs>156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Ермакова Ирина Игоревна</dc:creator>
  <cp:lastModifiedBy>Roman Nikolaev</cp:lastModifiedBy>
  <cp:revision>66</cp:revision>
  <dcterms:created xsi:type="dcterms:W3CDTF">2023-11-04T17:04:24Z</dcterms:created>
  <dcterms:modified xsi:type="dcterms:W3CDTF">2023-12-11T11:23:49Z</dcterms:modified>
</cp:coreProperties>
</file>