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4630400" cy="8229600"/>
  <p:notesSz cx="8229600" cy="146304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Bricolage Grotesque Extra Bold" panose="020B0604020202020204" charset="0"/>
      <p:regular r:id="rId25"/>
    </p:embeddedFont>
    <p:embeddedFont>
      <p:font typeface="Montserrat" panose="020B0604020202020204" charset="-52"/>
      <p:regular r:id="rId26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6" d="100"/>
          <a:sy n="66" d="100"/>
        </p:scale>
        <p:origin x="14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42038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0089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9393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2006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4207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6894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4828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4798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6611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D5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0E3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D5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0E3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D5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0E3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D5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0E3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D5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0E3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D5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0E3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D5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0E3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D5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0E3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D5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0E3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D5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0E3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3187065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EEAEF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Воронка продаж: CodHammer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6280190" y="4724876"/>
            <a:ext cx="75564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МИРЭА, 2025</a:t>
            </a:r>
            <a:endParaRPr lang="en-US" sz="15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566380"/>
            <a:ext cx="8859083" cy="465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50"/>
              </a:lnSpc>
              <a:buNone/>
            </a:pPr>
            <a:r>
              <a:rPr lang="en-US" sz="2900" b="1" dirty="0">
                <a:solidFill>
                  <a:srgbClr val="EEAEF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Этапы выстраивания отношений с клиентом</a:t>
            </a:r>
            <a:endParaRPr lang="en-US" sz="2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1775698"/>
            <a:ext cx="4248388" cy="1143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42618" y="2371011"/>
            <a:ext cx="3950732" cy="465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E5DCE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Любопытство: "Ищешь подработку? Построй вектор своей карьеры!"</a:t>
            </a:r>
            <a:endParaRPr lang="en-US" sz="1450" dirty="0"/>
          </a:p>
        </p:txBody>
      </p:sp>
      <p:sp>
        <p:nvSpPr>
          <p:cNvPr id="5" name="Text 2"/>
          <p:cNvSpPr/>
          <p:nvPr/>
        </p:nvSpPr>
        <p:spPr>
          <a:xfrm>
            <a:off x="942618" y="2925366"/>
            <a:ext cx="3950732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Привлекаем студентов и молодых специалистов, которые находятся в поиске возможностей для карьерного роста, подработки в IT-сфере и стремятся получить ценный практический опыт. </a:t>
            </a:r>
            <a:endParaRPr lang="en-US" sz="11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618" y="4045268"/>
            <a:ext cx="2962989" cy="2962989"/>
          </a:xfrm>
          <a:prstGeom prst="rect">
            <a:avLst/>
          </a:prstGeom>
        </p:spPr>
      </p:pic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1006" y="1552456"/>
            <a:ext cx="4248388" cy="114300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339834" y="2147768"/>
            <a:ext cx="3950732" cy="465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E5DCE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Информирование: Решение проблем через CodHammer</a:t>
            </a:r>
            <a:endParaRPr lang="en-US" sz="1450" dirty="0"/>
          </a:p>
        </p:txBody>
      </p:sp>
      <p:sp>
        <p:nvSpPr>
          <p:cNvPr id="9" name="Text 4"/>
          <p:cNvSpPr/>
          <p:nvPr/>
        </p:nvSpPr>
        <p:spPr>
          <a:xfrm>
            <a:off x="5339834" y="2702123"/>
            <a:ext cx="3950732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Подробно рассказываем о мероприятиях, опросах, прогнозах на киберспортивные матчи и нашей уникальной системе вознаграждений внутри приложения.</a:t>
            </a:r>
            <a:endParaRPr lang="en-US" sz="11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9834" y="3822025"/>
            <a:ext cx="2962989" cy="2222183"/>
          </a:xfrm>
          <a:prstGeom prst="rect">
            <a:avLst/>
          </a:prstGeom>
        </p:spPr>
      </p:pic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8222" y="1329214"/>
            <a:ext cx="4248388" cy="1143000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9737050" y="1924526"/>
            <a:ext cx="3950732" cy="465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E5DCE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Вовлечение: От баллов к реальным возможностям</a:t>
            </a:r>
            <a:endParaRPr lang="en-US" sz="1450" dirty="0"/>
          </a:p>
        </p:txBody>
      </p:sp>
      <p:sp>
        <p:nvSpPr>
          <p:cNvPr id="13" name="Text 6"/>
          <p:cNvSpPr/>
          <p:nvPr/>
        </p:nvSpPr>
        <p:spPr>
          <a:xfrm>
            <a:off x="9737050" y="2478881"/>
            <a:ext cx="3950732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Мотивируем к активному участию в жизни платформы для накопления баллов. Эти баллы – не просто цифры; их можно обменять на реальные и ценные призы: от эксклюзивного мерча любимых IT-компаний до уникальных возможностей, таких как прохождение стажировки или закрытие зачета по сложной дисциплине.</a:t>
            </a:r>
            <a:endParaRPr lang="en-US" sz="1150" dirty="0"/>
          </a:p>
        </p:txBody>
      </p:sp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37050" y="4551283"/>
            <a:ext cx="2962989" cy="296298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22377"/>
            <a:ext cx="12133778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EEAEF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Лайнер - Формирование первого впечатления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1939290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Эффективный лайнер – это короткая, запоминающаяся фраза, которая мгновенно объясняет ваше предложение и отвечает на ключевые вопросы потенциального клиента. Наш основной слоган: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1091446" y="3095268"/>
            <a:ext cx="12745164" cy="992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b="1" dirty="0">
                <a:solidFill>
                  <a:srgbClr val="EEAEF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"CodHammer: от участия в мероприятиях до стажировки в IT-компании."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793790" y="2797612"/>
            <a:ext cx="22860" cy="1587579"/>
          </a:xfrm>
          <a:prstGeom prst="rect">
            <a:avLst/>
          </a:prstGeom>
          <a:solidFill>
            <a:srgbClr val="EEAEF6"/>
          </a:solidFill>
          <a:ln/>
        </p:spPr>
      </p:sp>
      <p:sp>
        <p:nvSpPr>
          <p:cNvPr id="6" name="Text 4"/>
          <p:cNvSpPr/>
          <p:nvPr/>
        </p:nvSpPr>
        <p:spPr>
          <a:xfrm>
            <a:off x="793790" y="4608433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Этот лайнер построен по проверенной формуле из трех частей: проблема – решение – результат.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793790" y="5149215"/>
            <a:ext cx="4215289" cy="2158008"/>
          </a:xfrm>
          <a:prstGeom prst="roundRect">
            <a:avLst>
              <a:gd name="adj" fmla="val 22073"/>
            </a:avLst>
          </a:prstGeom>
          <a:solidFill>
            <a:srgbClr val="282D5E"/>
          </a:solidFill>
          <a:ln/>
        </p:spPr>
      </p:sp>
      <p:sp>
        <p:nvSpPr>
          <p:cNvPr id="8" name="Text 6"/>
          <p:cNvSpPr/>
          <p:nvPr/>
        </p:nvSpPr>
        <p:spPr>
          <a:xfrm>
            <a:off x="992148" y="5347573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E5DCE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Проблема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992148" y="5838706"/>
            <a:ext cx="3818573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"Ищешь подработку или сложно создать портфолио?" Мы понимаем эти трудности.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5207437" y="5149215"/>
            <a:ext cx="4215408" cy="2158008"/>
          </a:xfrm>
          <a:prstGeom prst="roundRect">
            <a:avLst>
              <a:gd name="adj" fmla="val 22073"/>
            </a:avLst>
          </a:prstGeom>
          <a:solidFill>
            <a:srgbClr val="282D5E"/>
          </a:solidFill>
          <a:ln/>
        </p:spPr>
      </p:sp>
      <p:sp>
        <p:nvSpPr>
          <p:cNvPr id="11" name="Text 9"/>
          <p:cNvSpPr/>
          <p:nvPr/>
        </p:nvSpPr>
        <p:spPr>
          <a:xfrm>
            <a:off x="5405795" y="5347573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E5DCE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Решение</a:t>
            </a:r>
            <a:endParaRPr lang="en-US" sz="2300" dirty="0"/>
          </a:p>
        </p:txBody>
      </p:sp>
      <p:sp>
        <p:nvSpPr>
          <p:cNvPr id="12" name="Text 10"/>
          <p:cNvSpPr/>
          <p:nvPr/>
        </p:nvSpPr>
        <p:spPr>
          <a:xfrm>
            <a:off x="5405795" y="5838706"/>
            <a:ext cx="3818692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"Участвуй в мероприятиях на CodHammer." Наша платформа предоставляет широкий спектр возможностей.</a:t>
            </a:r>
            <a:endParaRPr lang="en-US" sz="1550" dirty="0"/>
          </a:p>
        </p:txBody>
      </p:sp>
      <p:sp>
        <p:nvSpPr>
          <p:cNvPr id="13" name="Shape 11"/>
          <p:cNvSpPr/>
          <p:nvPr/>
        </p:nvSpPr>
        <p:spPr>
          <a:xfrm>
            <a:off x="9621203" y="5149215"/>
            <a:ext cx="4215289" cy="2158008"/>
          </a:xfrm>
          <a:prstGeom prst="roundRect">
            <a:avLst>
              <a:gd name="adj" fmla="val 22073"/>
            </a:avLst>
          </a:prstGeom>
          <a:solidFill>
            <a:srgbClr val="282D5E"/>
          </a:solidFill>
          <a:ln/>
        </p:spPr>
      </p:sp>
      <p:sp>
        <p:nvSpPr>
          <p:cNvPr id="14" name="Text 12"/>
          <p:cNvSpPr/>
          <p:nvPr/>
        </p:nvSpPr>
        <p:spPr>
          <a:xfrm>
            <a:off x="9819561" y="5347573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E5DCE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Результат</a:t>
            </a:r>
            <a:endParaRPr lang="en-US" sz="2300" dirty="0"/>
          </a:p>
        </p:txBody>
      </p:sp>
      <p:sp>
        <p:nvSpPr>
          <p:cNvPr id="15" name="Text 13"/>
          <p:cNvSpPr/>
          <p:nvPr/>
        </p:nvSpPr>
        <p:spPr>
          <a:xfrm>
            <a:off x="9819561" y="5838706"/>
            <a:ext cx="3818573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"Становись яркой личностью и найдешь стажировку." Мы помогаем превратить амбиции в реальность.</a:t>
            </a:r>
            <a:endParaRPr lang="en-US" sz="15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3787" y="531971"/>
            <a:ext cx="13082826" cy="1208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750"/>
              </a:lnSpc>
              <a:buNone/>
            </a:pPr>
            <a:r>
              <a:rPr lang="en-US" sz="3800" b="1" dirty="0">
                <a:solidFill>
                  <a:srgbClr val="EEAEF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Упражнение: Эмоциональная и практическая ценность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773787" y="2127766"/>
            <a:ext cx="13082826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Ключ к успешному предложению — ясно изложить, что именно получит клиент </a:t>
            </a:r>
            <a:r>
              <a:rPr lang="en-US" sz="1500" dirty="0">
                <a:solidFill>
                  <a:srgbClr val="EEAEF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практически</a:t>
            </a:r>
            <a:r>
              <a:rPr lang="en-US" sz="150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и что он почувствует </a:t>
            </a:r>
            <a:r>
              <a:rPr lang="en-US" sz="1500" dirty="0">
                <a:solidFill>
                  <a:srgbClr val="EEAEF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эмоционально</a:t>
            </a:r>
            <a:r>
              <a:rPr lang="en-US" sz="150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когда вы решите его проблему.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773787" y="3157776"/>
            <a:ext cx="3184803" cy="3626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b="1" dirty="0">
                <a:solidFill>
                  <a:srgbClr val="EEAEF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Что получит клиент?</a:t>
            </a:r>
            <a:endParaRPr lang="en-US" sz="2250" dirty="0"/>
          </a:p>
        </p:txBody>
      </p:sp>
      <p:sp>
        <p:nvSpPr>
          <p:cNvPr id="5" name="Text 3"/>
          <p:cNvSpPr/>
          <p:nvPr/>
        </p:nvSpPr>
        <p:spPr>
          <a:xfrm>
            <a:off x="773787" y="3713798"/>
            <a:ext cx="6305431" cy="9286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400"/>
              </a:lnSpc>
              <a:buSzPct val="100000"/>
              <a:buChar char="•"/>
            </a:pPr>
            <a:r>
              <a:rPr lang="en-US" sz="1500" b="1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Готовое портфолио</a:t>
            </a:r>
            <a:r>
              <a:rPr lang="en-US" sz="150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: Свидетельство участия в профильных мероприятиях, проектах и хакатонах, которое можно гордо предъявить работодателям.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773787" y="4710113"/>
            <a:ext cx="6305431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400"/>
              </a:lnSpc>
              <a:buSzPct val="100000"/>
              <a:buChar char="•"/>
            </a:pPr>
            <a:r>
              <a:rPr lang="en-US" sz="1500" b="1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Ценный опыт</a:t>
            </a:r>
            <a:r>
              <a:rPr lang="en-US" sz="150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: Практические навыки, полученные в ходе участия в реальных задачах и проектах.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773787" y="5396865"/>
            <a:ext cx="6305431" cy="9286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400"/>
              </a:lnSpc>
              <a:buSzPct val="100000"/>
              <a:buChar char="•"/>
            </a:pPr>
            <a:r>
              <a:rPr lang="en-US" sz="1500" b="1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Реальный шанс на стажировку</a:t>
            </a:r>
            <a:r>
              <a:rPr lang="en-US" sz="150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: Возможность быть замеченным ведущими IT-компаниями и получить приглашение на стажировку.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773787" y="6393180"/>
            <a:ext cx="6305431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400"/>
              </a:lnSpc>
              <a:buSzPct val="100000"/>
              <a:buChar char="•"/>
            </a:pPr>
            <a:r>
              <a:rPr lang="en-US" sz="1500" b="1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Баллы для обмена</a:t>
            </a:r>
            <a:r>
              <a:rPr lang="en-US" sz="150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: Возможность заработать баллы, которые можно использовать для получения мерча любимой компании или даже для "закрытия" зачетов в университете.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7558802" y="3157776"/>
            <a:ext cx="3799880" cy="3626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b="1" dirty="0">
                <a:solidFill>
                  <a:srgbClr val="EEAEF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Что почувствует клиент?</a:t>
            </a:r>
            <a:endParaRPr lang="en-US" sz="2250" dirty="0"/>
          </a:p>
        </p:txBody>
      </p:sp>
      <p:sp>
        <p:nvSpPr>
          <p:cNvPr id="10" name="Text 8"/>
          <p:cNvSpPr/>
          <p:nvPr/>
        </p:nvSpPr>
        <p:spPr>
          <a:xfrm>
            <a:off x="7558802" y="3713798"/>
            <a:ext cx="6305431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400"/>
              </a:lnSpc>
              <a:buSzPct val="100000"/>
              <a:buChar char="•"/>
            </a:pPr>
            <a:r>
              <a:rPr lang="en-US" sz="1500" b="1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Уверенность в будущем</a:t>
            </a:r>
            <a:r>
              <a:rPr lang="en-US" sz="150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: Осознание того, что его карьера в IT уже строится.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7558802" y="4400550"/>
            <a:ext cx="6305431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400"/>
              </a:lnSpc>
              <a:buSzPct val="100000"/>
              <a:buChar char="•"/>
            </a:pPr>
            <a:r>
              <a:rPr lang="en-US" sz="1500" b="1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Спокойствие за карьеру</a:t>
            </a:r>
            <a:r>
              <a:rPr lang="en-US" sz="150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: Снижение тревоги по поводу трудоустройства после выпуска.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7558802" y="5087303"/>
            <a:ext cx="6305431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400"/>
              </a:lnSpc>
              <a:buSzPct val="100000"/>
              <a:buChar char="•"/>
            </a:pPr>
            <a:r>
              <a:rPr lang="en-US" sz="1500" b="1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Радость и удовлетворение</a:t>
            </a:r>
            <a:r>
              <a:rPr lang="en-US" sz="150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: От получения ценных призов и достижения академических или карьерных целей.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558802" y="5774055"/>
            <a:ext cx="6305431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400"/>
              </a:lnSpc>
              <a:buSzPct val="100000"/>
              <a:buChar char="•"/>
            </a:pPr>
            <a:r>
              <a:rPr lang="en-US" sz="1500" b="1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Принадлежность и признание</a:t>
            </a:r>
            <a:r>
              <a:rPr lang="en-US" sz="150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: Чувство, что он часть активного сообщества и его усилия ценятся.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0689" y="663654"/>
            <a:ext cx="13129022" cy="1173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650" b="1" dirty="0">
                <a:solidFill>
                  <a:srgbClr val="EEAEF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Сайт/страничка в соцсетях/ТГ-канал: Первое касание</a:t>
            </a:r>
            <a:endParaRPr lang="en-US" sz="3650" dirty="0"/>
          </a:p>
        </p:txBody>
      </p:sp>
      <p:sp>
        <p:nvSpPr>
          <p:cNvPr id="3" name="Text 1"/>
          <p:cNvSpPr/>
          <p:nvPr/>
        </p:nvSpPr>
        <p:spPr>
          <a:xfrm>
            <a:off x="750689" y="2211943"/>
            <a:ext cx="13129022" cy="6003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Ваш онлайн-ресурс — это визитная карточка CodHammer. Он должен максимально полно отвечать на вопросы пользователя, чтобы развеять сомнения и вызвать доверие.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750689" y="3023354"/>
            <a:ext cx="6470690" cy="2327553"/>
          </a:xfrm>
          <a:prstGeom prst="roundRect">
            <a:avLst>
              <a:gd name="adj" fmla="val 4714"/>
            </a:avLst>
          </a:prstGeom>
          <a:solidFill>
            <a:srgbClr val="090E3F"/>
          </a:solidFill>
          <a:ln w="22860">
            <a:solidFill>
              <a:srgbClr val="41467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27829" y="3023354"/>
            <a:ext cx="91440" cy="2327553"/>
          </a:xfrm>
          <a:prstGeom prst="roundRect">
            <a:avLst>
              <a:gd name="adj" fmla="val 86214"/>
            </a:avLst>
          </a:prstGeom>
          <a:solidFill>
            <a:srgbClr val="EEAEF6"/>
          </a:solidFill>
          <a:ln/>
        </p:spPr>
      </p:sp>
      <p:sp>
        <p:nvSpPr>
          <p:cNvPr id="6" name="Text 4"/>
          <p:cNvSpPr/>
          <p:nvPr/>
        </p:nvSpPr>
        <p:spPr>
          <a:xfrm>
            <a:off x="1029772" y="3233857"/>
            <a:ext cx="4746903" cy="2932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00" b="1" dirty="0">
                <a:solidFill>
                  <a:srgbClr val="E5DCE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Какую проблему клиента вы решаете?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29772" y="3639622"/>
            <a:ext cx="5981105" cy="1500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Мы помогаем студентам найти мероприятие по душе, что становится ключом к их будущей стажировке. Мы не просто даем список вакансий; мы индивидуально подбираем возможности для стажировки по специальности, учитывая предпочтения и навыки каждого.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7409021" y="3023354"/>
            <a:ext cx="6470690" cy="2327553"/>
          </a:xfrm>
          <a:prstGeom prst="roundRect">
            <a:avLst>
              <a:gd name="adj" fmla="val 4714"/>
            </a:avLst>
          </a:prstGeom>
          <a:solidFill>
            <a:srgbClr val="090E3F"/>
          </a:solidFill>
          <a:ln w="22860">
            <a:solidFill>
              <a:srgbClr val="414677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386161" y="3023354"/>
            <a:ext cx="91440" cy="2327553"/>
          </a:xfrm>
          <a:prstGeom prst="roundRect">
            <a:avLst>
              <a:gd name="adj" fmla="val 86214"/>
            </a:avLst>
          </a:prstGeom>
          <a:solidFill>
            <a:srgbClr val="EEAEF6"/>
          </a:solidFill>
          <a:ln/>
        </p:spPr>
      </p:sp>
      <p:sp>
        <p:nvSpPr>
          <p:cNvPr id="10" name="Text 8"/>
          <p:cNvSpPr/>
          <p:nvPr/>
        </p:nvSpPr>
        <p:spPr>
          <a:xfrm>
            <a:off x="7688104" y="3233857"/>
            <a:ext cx="5981105" cy="586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00" b="1" dirty="0">
                <a:solidFill>
                  <a:srgbClr val="E5DCE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Что чувствует клиент после решения проблемы?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7688104" y="3932873"/>
            <a:ext cx="5981105" cy="900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EEAEF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Спокойствие за свое карьерное будущее.</a:t>
            </a:r>
            <a:r>
              <a:rPr lang="en-US" sz="14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Уверенность в завтрашнем дне, зная, что шаги к успешной карьере уже предприняты.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750689" y="5538549"/>
            <a:ext cx="6470690" cy="2027396"/>
          </a:xfrm>
          <a:prstGeom prst="roundRect">
            <a:avLst>
              <a:gd name="adj" fmla="val 5412"/>
            </a:avLst>
          </a:prstGeom>
          <a:solidFill>
            <a:srgbClr val="090E3F"/>
          </a:solidFill>
          <a:ln w="22860">
            <a:solidFill>
              <a:srgbClr val="41467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27829" y="5538549"/>
            <a:ext cx="91440" cy="2027396"/>
          </a:xfrm>
          <a:prstGeom prst="roundRect">
            <a:avLst>
              <a:gd name="adj" fmla="val 86214"/>
            </a:avLst>
          </a:prstGeom>
          <a:solidFill>
            <a:srgbClr val="EEAEF6"/>
          </a:solidFill>
          <a:ln/>
        </p:spPr>
      </p:sp>
      <p:sp>
        <p:nvSpPr>
          <p:cNvPr id="14" name="Text 12"/>
          <p:cNvSpPr/>
          <p:nvPr/>
        </p:nvSpPr>
        <p:spPr>
          <a:xfrm>
            <a:off x="1029772" y="5749052"/>
            <a:ext cx="4312920" cy="2932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00" b="1" dirty="0">
                <a:solidFill>
                  <a:srgbClr val="E5DCE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Как обычно "покупают" ваш товар?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029772" y="6154817"/>
            <a:ext cx="5981105" cy="12006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"Покупка" происходит через активное участие в мероприятиях и обмен накопленных баллов на мерч или другие ценности. Это вовлекает пользователя и создает положительный опыт.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7409021" y="5538549"/>
            <a:ext cx="6470690" cy="2027396"/>
          </a:xfrm>
          <a:prstGeom prst="roundRect">
            <a:avLst>
              <a:gd name="adj" fmla="val 5412"/>
            </a:avLst>
          </a:prstGeom>
          <a:solidFill>
            <a:srgbClr val="090E3F"/>
          </a:solidFill>
          <a:ln w="22860">
            <a:solidFill>
              <a:srgbClr val="414677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86161" y="5538549"/>
            <a:ext cx="91440" cy="2027396"/>
          </a:xfrm>
          <a:prstGeom prst="roundRect">
            <a:avLst>
              <a:gd name="adj" fmla="val 86214"/>
            </a:avLst>
          </a:prstGeom>
          <a:solidFill>
            <a:srgbClr val="EEAEF6"/>
          </a:solidFill>
          <a:ln/>
        </p:spPr>
      </p:sp>
      <p:sp>
        <p:nvSpPr>
          <p:cNvPr id="18" name="Text 16"/>
          <p:cNvSpPr/>
          <p:nvPr/>
        </p:nvSpPr>
        <p:spPr>
          <a:xfrm>
            <a:off x="7688104" y="5749052"/>
            <a:ext cx="4426625" cy="2932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00" b="1" dirty="0">
                <a:solidFill>
                  <a:srgbClr val="E5DCE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Дополнительные ценные качества?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7688104" y="6154817"/>
            <a:ext cx="5981105" cy="12006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Полученный мерч становится не только приятным бонусом, но и </a:t>
            </a:r>
            <a:r>
              <a:rPr lang="en-US" sz="1450" dirty="0">
                <a:solidFill>
                  <a:srgbClr val="EEAEF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памятью о компании</a:t>
            </a:r>
            <a:r>
              <a:rPr lang="en-US" sz="14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в которую пользователь стремится попасть. Это постоянное напоминание о цели и источник мотивации.</a:t>
            </a:r>
            <a:endParaRPr lang="en-US" sz="14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624959"/>
            <a:ext cx="6665833" cy="5270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3300" b="1" dirty="0">
                <a:solidFill>
                  <a:srgbClr val="EEAEF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Сайт или карточки на RuStore</a:t>
            </a:r>
            <a:endParaRPr lang="en-US" sz="3300" dirty="0"/>
          </a:p>
        </p:txBody>
      </p:sp>
      <p:sp>
        <p:nvSpPr>
          <p:cNvPr id="3" name="Text 1"/>
          <p:cNvSpPr/>
          <p:nvPr/>
        </p:nvSpPr>
        <p:spPr>
          <a:xfrm>
            <a:off x="793790" y="1489353"/>
            <a:ext cx="13042821" cy="539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Чтобы ваш сайт или карточка в магазине приложений были максимально эффективными, они должны четко структурировать информацию и отвечать на все возможные вопросы пользователя.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793790" y="2218968"/>
            <a:ext cx="13042821" cy="1017508"/>
          </a:xfrm>
          <a:prstGeom prst="roundRect">
            <a:avLst>
              <a:gd name="adj" fmla="val 6964"/>
            </a:avLst>
          </a:prstGeom>
          <a:solidFill>
            <a:srgbClr val="090E3F"/>
          </a:solidFill>
          <a:ln w="22860">
            <a:solidFill>
              <a:srgbClr val="41467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16650" y="2241828"/>
            <a:ext cx="674727" cy="971788"/>
          </a:xfrm>
          <a:prstGeom prst="roundRect">
            <a:avLst>
              <a:gd name="adj" fmla="val 6436"/>
            </a:avLst>
          </a:prstGeom>
          <a:solidFill>
            <a:srgbClr val="282D5E"/>
          </a:solidFill>
          <a:ln/>
        </p:spPr>
      </p:sp>
      <p:sp>
        <p:nvSpPr>
          <p:cNvPr id="6" name="Text 4"/>
          <p:cNvSpPr/>
          <p:nvPr/>
        </p:nvSpPr>
        <p:spPr>
          <a:xfrm>
            <a:off x="1027509" y="2569607"/>
            <a:ext cx="253008" cy="3162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950" b="1" dirty="0">
                <a:solidFill>
                  <a:srgbClr val="E5DCE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1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1659969" y="2410420"/>
            <a:ext cx="2164199" cy="263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E5DCE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Шапка: CodHammer</a:t>
            </a:r>
            <a:endParaRPr lang="en-US" sz="1650" dirty="0"/>
          </a:p>
        </p:txBody>
      </p:sp>
      <p:sp>
        <p:nvSpPr>
          <p:cNvPr id="8" name="Text 6"/>
          <p:cNvSpPr/>
          <p:nvPr/>
        </p:nvSpPr>
        <p:spPr>
          <a:xfrm>
            <a:off x="1659969" y="2775109"/>
            <a:ext cx="12153781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Ясный и узнаваемый логотип, название проекта, краткий слоган.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793790" y="3405068"/>
            <a:ext cx="13042821" cy="1287423"/>
          </a:xfrm>
          <a:prstGeom prst="roundRect">
            <a:avLst>
              <a:gd name="adj" fmla="val 5504"/>
            </a:avLst>
          </a:prstGeom>
          <a:solidFill>
            <a:srgbClr val="090E3F"/>
          </a:solidFill>
          <a:ln w="22860">
            <a:solidFill>
              <a:srgbClr val="41467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16650" y="3427928"/>
            <a:ext cx="674727" cy="1241703"/>
          </a:xfrm>
          <a:prstGeom prst="roundRect">
            <a:avLst>
              <a:gd name="adj" fmla="val 6436"/>
            </a:avLst>
          </a:prstGeom>
          <a:solidFill>
            <a:srgbClr val="282D5E"/>
          </a:solidFill>
          <a:ln/>
        </p:spPr>
      </p:sp>
      <p:sp>
        <p:nvSpPr>
          <p:cNvPr id="11" name="Text 9"/>
          <p:cNvSpPr/>
          <p:nvPr/>
        </p:nvSpPr>
        <p:spPr>
          <a:xfrm>
            <a:off x="1027509" y="3890605"/>
            <a:ext cx="253008" cy="3162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950" b="1" dirty="0">
                <a:solidFill>
                  <a:srgbClr val="E5DCE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2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1659969" y="3596521"/>
            <a:ext cx="2108716" cy="263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E5DCE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Риски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1659969" y="3961209"/>
            <a:ext cx="12153781" cy="539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Наши баллы — это вознаграждение за активность, но не проворонь их на прогнозировании успеха своей любимой команды. Госпожа Удача коварна! Будь активен и не упускай возможностей.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793790" y="4861084"/>
            <a:ext cx="13042821" cy="1287423"/>
          </a:xfrm>
          <a:prstGeom prst="roundRect">
            <a:avLst>
              <a:gd name="adj" fmla="val 5504"/>
            </a:avLst>
          </a:prstGeom>
          <a:solidFill>
            <a:srgbClr val="090E3F"/>
          </a:solidFill>
          <a:ln w="22860">
            <a:solidFill>
              <a:srgbClr val="414677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16650" y="4883944"/>
            <a:ext cx="674727" cy="1241703"/>
          </a:xfrm>
          <a:prstGeom prst="roundRect">
            <a:avLst>
              <a:gd name="adj" fmla="val 6436"/>
            </a:avLst>
          </a:prstGeom>
          <a:solidFill>
            <a:srgbClr val="282D5E"/>
          </a:solidFill>
          <a:ln/>
        </p:spPr>
      </p:sp>
      <p:sp>
        <p:nvSpPr>
          <p:cNvPr id="16" name="Text 14"/>
          <p:cNvSpPr/>
          <p:nvPr/>
        </p:nvSpPr>
        <p:spPr>
          <a:xfrm>
            <a:off x="1027509" y="5346621"/>
            <a:ext cx="253008" cy="3162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950" b="1" dirty="0">
                <a:solidFill>
                  <a:srgbClr val="E5DCE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3</a:t>
            </a:r>
            <a:endParaRPr lang="en-US" sz="1950" dirty="0"/>
          </a:p>
        </p:txBody>
      </p:sp>
      <p:sp>
        <p:nvSpPr>
          <p:cNvPr id="17" name="Text 15"/>
          <p:cNvSpPr/>
          <p:nvPr/>
        </p:nvSpPr>
        <p:spPr>
          <a:xfrm>
            <a:off x="1659969" y="5052536"/>
            <a:ext cx="2891076" cy="263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E5DCE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Ценностное предложение</a:t>
            </a:r>
            <a:endParaRPr lang="en-US" sz="1650" dirty="0"/>
          </a:p>
        </p:txBody>
      </p:sp>
      <p:sp>
        <p:nvSpPr>
          <p:cNvPr id="18" name="Text 16"/>
          <p:cNvSpPr/>
          <p:nvPr/>
        </p:nvSpPr>
        <p:spPr>
          <a:xfrm>
            <a:off x="1659969" y="5417225"/>
            <a:ext cx="12153781" cy="539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А знаешь, для чего баллы? Чтобы приобретать мерч любимых компаний и получать автоматом зачеты. Мы предлагаем не просто баллы, а путь к достижениям.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793790" y="6317099"/>
            <a:ext cx="13042821" cy="1287423"/>
          </a:xfrm>
          <a:prstGeom prst="roundRect">
            <a:avLst>
              <a:gd name="adj" fmla="val 5504"/>
            </a:avLst>
          </a:prstGeom>
          <a:solidFill>
            <a:srgbClr val="090E3F"/>
          </a:solidFill>
          <a:ln w="22860">
            <a:solidFill>
              <a:srgbClr val="414677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16650" y="6339959"/>
            <a:ext cx="674727" cy="1241703"/>
          </a:xfrm>
          <a:prstGeom prst="roundRect">
            <a:avLst>
              <a:gd name="adj" fmla="val 6436"/>
            </a:avLst>
          </a:prstGeom>
          <a:solidFill>
            <a:srgbClr val="282D5E"/>
          </a:solidFill>
          <a:ln/>
        </p:spPr>
      </p:sp>
      <p:sp>
        <p:nvSpPr>
          <p:cNvPr id="21" name="Text 19"/>
          <p:cNvSpPr/>
          <p:nvPr/>
        </p:nvSpPr>
        <p:spPr>
          <a:xfrm>
            <a:off x="1027509" y="6802636"/>
            <a:ext cx="253008" cy="3162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950" b="1" dirty="0">
                <a:solidFill>
                  <a:srgbClr val="E5DCE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4</a:t>
            </a:r>
            <a:endParaRPr lang="en-US" sz="1950" dirty="0"/>
          </a:p>
        </p:txBody>
      </p:sp>
      <p:sp>
        <p:nvSpPr>
          <p:cNvPr id="22" name="Text 20"/>
          <p:cNvSpPr/>
          <p:nvPr/>
        </p:nvSpPr>
        <p:spPr>
          <a:xfrm>
            <a:off x="1659969" y="6508552"/>
            <a:ext cx="2108716" cy="263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E5DCE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Помощник</a:t>
            </a:r>
            <a:endParaRPr lang="en-US" sz="1650" dirty="0"/>
          </a:p>
        </p:txBody>
      </p:sp>
      <p:sp>
        <p:nvSpPr>
          <p:cNvPr id="23" name="Text 21"/>
          <p:cNvSpPr/>
          <p:nvPr/>
        </p:nvSpPr>
        <p:spPr>
          <a:xfrm>
            <a:off x="1659969" y="6873240"/>
            <a:ext cx="12153781" cy="539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Здесь мы отвечаем на ключевые вопросы и снимаем возражения: "Как накопить баллы?", "Как обменять баллы на стажировку?", "Какие компании с нами сотрудничают?", "Это действительно бесплатно?". Четкие и прозрачные ответы создают доверие.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0932" y="543758"/>
            <a:ext cx="8553093" cy="5251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00"/>
              </a:lnSpc>
              <a:buNone/>
            </a:pPr>
            <a:r>
              <a:rPr lang="en-US" sz="3300" b="1" dirty="0">
                <a:solidFill>
                  <a:srgbClr val="EEAEF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Описание приложения и путь клиента</a:t>
            </a:r>
            <a:endParaRPr lang="en-US" sz="3300" dirty="0"/>
          </a:p>
        </p:txBody>
      </p:sp>
      <p:sp>
        <p:nvSpPr>
          <p:cNvPr id="3" name="Shape 1"/>
          <p:cNvSpPr/>
          <p:nvPr/>
        </p:nvSpPr>
        <p:spPr>
          <a:xfrm>
            <a:off x="790932" y="1405057"/>
            <a:ext cx="13048536" cy="1014174"/>
          </a:xfrm>
          <a:prstGeom prst="roundRect">
            <a:avLst>
              <a:gd name="adj" fmla="val 6961"/>
            </a:avLst>
          </a:prstGeom>
          <a:solidFill>
            <a:srgbClr val="090E3F"/>
          </a:solidFill>
          <a:ln w="22860">
            <a:solidFill>
              <a:srgbClr val="414677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13792" y="1427917"/>
            <a:ext cx="672227" cy="968454"/>
          </a:xfrm>
          <a:prstGeom prst="roundRect">
            <a:avLst>
              <a:gd name="adj" fmla="val 6421"/>
            </a:avLst>
          </a:prstGeom>
          <a:solidFill>
            <a:srgbClr val="282D5E"/>
          </a:solidFill>
          <a:ln/>
        </p:spPr>
      </p:sp>
      <p:sp>
        <p:nvSpPr>
          <p:cNvPr id="5" name="Text 3"/>
          <p:cNvSpPr/>
          <p:nvPr/>
        </p:nvSpPr>
        <p:spPr>
          <a:xfrm>
            <a:off x="1023818" y="1754624"/>
            <a:ext cx="252055" cy="3150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950" b="1" dirty="0">
                <a:solidFill>
                  <a:srgbClr val="E5DCE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1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1654016" y="1595914"/>
            <a:ext cx="2100977" cy="2626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E5DCE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Календарь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1654016" y="1959412"/>
            <a:ext cx="12162592" cy="2689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Интерактивный календарь с возможностью подбора интересующих мероприятий, хакатонов, лекций и мастер-классов.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790932" y="2587228"/>
            <a:ext cx="13048536" cy="1014174"/>
          </a:xfrm>
          <a:prstGeom prst="roundRect">
            <a:avLst>
              <a:gd name="adj" fmla="val 6961"/>
            </a:avLst>
          </a:prstGeom>
          <a:solidFill>
            <a:srgbClr val="090E3F"/>
          </a:solidFill>
          <a:ln w="22860">
            <a:solidFill>
              <a:srgbClr val="414677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13792" y="2610088"/>
            <a:ext cx="672227" cy="968454"/>
          </a:xfrm>
          <a:prstGeom prst="roundRect">
            <a:avLst>
              <a:gd name="adj" fmla="val 6421"/>
            </a:avLst>
          </a:prstGeom>
          <a:solidFill>
            <a:srgbClr val="282D5E"/>
          </a:solidFill>
          <a:ln/>
        </p:spPr>
      </p:sp>
      <p:sp>
        <p:nvSpPr>
          <p:cNvPr id="10" name="Text 8"/>
          <p:cNvSpPr/>
          <p:nvPr/>
        </p:nvSpPr>
        <p:spPr>
          <a:xfrm>
            <a:off x="1023818" y="2936796"/>
            <a:ext cx="252055" cy="3150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950" b="1" dirty="0">
                <a:solidFill>
                  <a:srgbClr val="E5DCE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2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1654016" y="2778085"/>
            <a:ext cx="2100977" cy="2626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E5DCE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Опросы</a:t>
            </a:r>
            <a:endParaRPr lang="en-US" sz="1650" dirty="0"/>
          </a:p>
        </p:txBody>
      </p:sp>
      <p:sp>
        <p:nvSpPr>
          <p:cNvPr id="12" name="Text 10"/>
          <p:cNvSpPr/>
          <p:nvPr/>
        </p:nvSpPr>
        <p:spPr>
          <a:xfrm>
            <a:off x="1654016" y="3141583"/>
            <a:ext cx="12162592" cy="2689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Раздел для участия в опросах, направленных на улучшение жизни университета или IT-сообщества.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790932" y="3769400"/>
            <a:ext cx="13048536" cy="1014174"/>
          </a:xfrm>
          <a:prstGeom prst="roundRect">
            <a:avLst>
              <a:gd name="adj" fmla="val 6961"/>
            </a:avLst>
          </a:prstGeom>
          <a:solidFill>
            <a:srgbClr val="090E3F"/>
          </a:solidFill>
          <a:ln w="22860">
            <a:solidFill>
              <a:srgbClr val="414677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3792" y="3792260"/>
            <a:ext cx="672227" cy="968454"/>
          </a:xfrm>
          <a:prstGeom prst="roundRect">
            <a:avLst>
              <a:gd name="adj" fmla="val 6421"/>
            </a:avLst>
          </a:prstGeom>
          <a:solidFill>
            <a:srgbClr val="282D5E"/>
          </a:solidFill>
          <a:ln/>
        </p:spPr>
      </p:sp>
      <p:sp>
        <p:nvSpPr>
          <p:cNvPr id="15" name="Text 13"/>
          <p:cNvSpPr/>
          <p:nvPr/>
        </p:nvSpPr>
        <p:spPr>
          <a:xfrm>
            <a:off x="1023818" y="4118967"/>
            <a:ext cx="252055" cy="3150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950" b="1" dirty="0">
                <a:solidFill>
                  <a:srgbClr val="E5DCE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3</a:t>
            </a:r>
            <a:endParaRPr lang="en-US" sz="1950" dirty="0"/>
          </a:p>
        </p:txBody>
      </p:sp>
      <p:sp>
        <p:nvSpPr>
          <p:cNvPr id="16" name="Text 14"/>
          <p:cNvSpPr/>
          <p:nvPr/>
        </p:nvSpPr>
        <p:spPr>
          <a:xfrm>
            <a:off x="1654016" y="3960257"/>
            <a:ext cx="2100977" cy="2626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E5DCE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Киберспорт</a:t>
            </a:r>
            <a:endParaRPr lang="en-US" sz="1650" dirty="0"/>
          </a:p>
        </p:txBody>
      </p:sp>
      <p:sp>
        <p:nvSpPr>
          <p:cNvPr id="17" name="Text 15"/>
          <p:cNvSpPr/>
          <p:nvPr/>
        </p:nvSpPr>
        <p:spPr>
          <a:xfrm>
            <a:off x="1654016" y="4323755"/>
            <a:ext cx="12162592" cy="2689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Место для трансляций и прогнозов успеха твоей любимой команды – дополнительная точка вовлечения.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790932" y="4951571"/>
            <a:ext cx="13048536" cy="1283137"/>
          </a:xfrm>
          <a:prstGeom prst="roundRect">
            <a:avLst>
              <a:gd name="adj" fmla="val 5502"/>
            </a:avLst>
          </a:prstGeom>
          <a:solidFill>
            <a:srgbClr val="090E3F"/>
          </a:solidFill>
          <a:ln w="22860">
            <a:solidFill>
              <a:srgbClr val="414677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13792" y="4974431"/>
            <a:ext cx="672227" cy="1237417"/>
          </a:xfrm>
          <a:prstGeom prst="roundRect">
            <a:avLst>
              <a:gd name="adj" fmla="val 6421"/>
            </a:avLst>
          </a:prstGeom>
          <a:solidFill>
            <a:srgbClr val="282D5E"/>
          </a:solidFill>
          <a:ln/>
        </p:spPr>
      </p:sp>
      <p:sp>
        <p:nvSpPr>
          <p:cNvPr id="20" name="Text 18"/>
          <p:cNvSpPr/>
          <p:nvPr/>
        </p:nvSpPr>
        <p:spPr>
          <a:xfrm>
            <a:off x="1023818" y="5435560"/>
            <a:ext cx="252055" cy="3150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950" b="1" dirty="0">
                <a:solidFill>
                  <a:srgbClr val="E5DCE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4</a:t>
            </a:r>
            <a:endParaRPr lang="en-US" sz="1950" dirty="0"/>
          </a:p>
        </p:txBody>
      </p:sp>
      <p:sp>
        <p:nvSpPr>
          <p:cNvPr id="21" name="Text 19"/>
          <p:cNvSpPr/>
          <p:nvPr/>
        </p:nvSpPr>
        <p:spPr>
          <a:xfrm>
            <a:off x="1654016" y="5142428"/>
            <a:ext cx="3039189" cy="2626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E5DCE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Твоя страница (Портфолио)</a:t>
            </a:r>
            <a:endParaRPr lang="en-US" sz="1650" dirty="0"/>
          </a:p>
        </p:txBody>
      </p:sp>
      <p:sp>
        <p:nvSpPr>
          <p:cNvPr id="22" name="Text 20"/>
          <p:cNvSpPr/>
          <p:nvPr/>
        </p:nvSpPr>
        <p:spPr>
          <a:xfrm>
            <a:off x="1654016" y="5505926"/>
            <a:ext cx="12162592" cy="537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Персональная страница с описанием твоих предпочтений, успехов, накопленных баллов и возможностью демонстрировать достижения.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790932" y="6402705"/>
            <a:ext cx="13048536" cy="1283137"/>
          </a:xfrm>
          <a:prstGeom prst="roundRect">
            <a:avLst>
              <a:gd name="adj" fmla="val 5502"/>
            </a:avLst>
          </a:prstGeom>
          <a:solidFill>
            <a:srgbClr val="090E3F"/>
          </a:solidFill>
          <a:ln w="22860">
            <a:solidFill>
              <a:srgbClr val="414677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13792" y="6425565"/>
            <a:ext cx="672227" cy="1237417"/>
          </a:xfrm>
          <a:prstGeom prst="roundRect">
            <a:avLst>
              <a:gd name="adj" fmla="val 6421"/>
            </a:avLst>
          </a:prstGeom>
          <a:solidFill>
            <a:srgbClr val="282D5E"/>
          </a:solidFill>
          <a:ln/>
        </p:spPr>
      </p:sp>
      <p:sp>
        <p:nvSpPr>
          <p:cNvPr id="25" name="Text 23"/>
          <p:cNvSpPr/>
          <p:nvPr/>
        </p:nvSpPr>
        <p:spPr>
          <a:xfrm>
            <a:off x="1023818" y="6886694"/>
            <a:ext cx="252055" cy="3150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950" b="1" dirty="0">
                <a:solidFill>
                  <a:srgbClr val="E5DCE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5</a:t>
            </a:r>
            <a:endParaRPr lang="en-US" sz="1950" dirty="0"/>
          </a:p>
        </p:txBody>
      </p:sp>
      <p:sp>
        <p:nvSpPr>
          <p:cNvPr id="26" name="Text 24"/>
          <p:cNvSpPr/>
          <p:nvPr/>
        </p:nvSpPr>
        <p:spPr>
          <a:xfrm>
            <a:off x="1654016" y="6593562"/>
            <a:ext cx="2214205" cy="2626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E5DCE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План (путь клиента)</a:t>
            </a:r>
            <a:endParaRPr lang="en-US" sz="1650" dirty="0"/>
          </a:p>
        </p:txBody>
      </p:sp>
      <p:sp>
        <p:nvSpPr>
          <p:cNvPr id="27" name="Text 25"/>
          <p:cNvSpPr/>
          <p:nvPr/>
        </p:nvSpPr>
        <p:spPr>
          <a:xfrm>
            <a:off x="1654016" y="6957060"/>
            <a:ext cx="12162592" cy="537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Участвуй в мероприятиях → Получай баллы и портфолио → Достигай стажировки по специальности. Простой и понятный алгоритм действий.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830461"/>
            <a:ext cx="7309247" cy="589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700" b="1" dirty="0">
                <a:solidFill>
                  <a:srgbClr val="EEAEF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Упражнение: Анализ проекта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793790" y="1702356"/>
            <a:ext cx="7556421" cy="603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Посмотрите на сайт вашего проекта CodHammer и ответьте на эти три фундаментальных вопроса, чтобы оценить его ясность и эффективность.</a:t>
            </a:r>
            <a:endParaRPr lang="en-US" sz="1450" dirty="0"/>
          </a:p>
        </p:txBody>
      </p:sp>
      <p:sp>
        <p:nvSpPr>
          <p:cNvPr id="5" name="Shape 2"/>
          <p:cNvSpPr/>
          <p:nvPr/>
        </p:nvSpPr>
        <p:spPr>
          <a:xfrm>
            <a:off x="793790" y="2517815"/>
            <a:ext cx="7556421" cy="4881205"/>
          </a:xfrm>
          <a:prstGeom prst="roundRect">
            <a:avLst>
              <a:gd name="adj" fmla="val 1622"/>
            </a:avLst>
          </a:prstGeom>
          <a:solidFill>
            <a:srgbClr val="282D5E"/>
          </a:solidFill>
          <a:ln/>
        </p:spPr>
      </p:sp>
      <p:sp>
        <p:nvSpPr>
          <p:cNvPr id="6" name="Shape 3"/>
          <p:cNvSpPr/>
          <p:nvPr/>
        </p:nvSpPr>
        <p:spPr>
          <a:xfrm>
            <a:off x="793790" y="2517815"/>
            <a:ext cx="3778210" cy="3191351"/>
          </a:xfrm>
          <a:prstGeom prst="roundRect">
            <a:avLst>
              <a:gd name="adj" fmla="val 2481"/>
            </a:avLst>
          </a:prstGeom>
          <a:solidFill>
            <a:srgbClr val="282D5E"/>
          </a:solidFill>
          <a:ln/>
        </p:spPr>
      </p:sp>
      <p:sp>
        <p:nvSpPr>
          <p:cNvPr id="7" name="Text 4"/>
          <p:cNvSpPr/>
          <p:nvPr/>
        </p:nvSpPr>
        <p:spPr>
          <a:xfrm>
            <a:off x="982266" y="2706291"/>
            <a:ext cx="2754749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E5DCE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1. Что вы предлагаете?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982266" y="3114080"/>
            <a:ext cx="3401258" cy="21119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b="1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Платформу для студентов</a:t>
            </a:r>
            <a:r>
              <a:rPr lang="en-US" sz="14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где можно: участвовать в мероприятиях и конкурсах, формировать профессиональное портфолио, получать за это ценное вознаграждение (баллы, мерч, стажировки).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4572000" y="2517815"/>
            <a:ext cx="3778210" cy="3191351"/>
          </a:xfrm>
          <a:prstGeom prst="rect">
            <a:avLst/>
          </a:prstGeom>
          <a:solidFill>
            <a:srgbClr val="282D5E"/>
          </a:solidFill>
          <a:ln/>
        </p:spPr>
      </p:sp>
      <p:sp>
        <p:nvSpPr>
          <p:cNvPr id="10" name="Shape 7"/>
          <p:cNvSpPr/>
          <p:nvPr/>
        </p:nvSpPr>
        <p:spPr>
          <a:xfrm>
            <a:off x="4572000" y="2517815"/>
            <a:ext cx="22860" cy="3191351"/>
          </a:xfrm>
          <a:prstGeom prst="roundRect">
            <a:avLst>
              <a:gd name="adj" fmla="val 346419"/>
            </a:avLst>
          </a:prstGeom>
          <a:solidFill>
            <a:srgbClr val="414677"/>
          </a:solidFill>
          <a:ln/>
        </p:spPr>
      </p:sp>
      <p:sp>
        <p:nvSpPr>
          <p:cNvPr id="11" name="Text 8"/>
          <p:cNvSpPr/>
          <p:nvPr/>
        </p:nvSpPr>
        <p:spPr>
          <a:xfrm>
            <a:off x="4760476" y="2706291"/>
            <a:ext cx="3401258" cy="5893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E5DCE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2. Как это улучшит жизнь клиентов?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4760476" y="3408759"/>
            <a:ext cx="3401258" cy="21119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Поможет найти </a:t>
            </a:r>
            <a:r>
              <a:rPr lang="en-US" sz="1450" b="1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стажировку мечты</a:t>
            </a:r>
            <a:r>
              <a:rPr lang="en-US" sz="14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получить </a:t>
            </a:r>
            <a:r>
              <a:rPr lang="en-US" sz="1450" b="1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зачеты</a:t>
            </a:r>
            <a:r>
              <a:rPr lang="en-US" sz="14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в университете, выиграть </a:t>
            </a:r>
            <a:r>
              <a:rPr lang="en-US" sz="1450" b="1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крутой мерч</a:t>
            </a:r>
            <a:r>
              <a:rPr lang="en-US" sz="14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быть в курсе всех событий в мире IT и киберспорта, а главное — обрести </a:t>
            </a:r>
            <a:r>
              <a:rPr lang="en-US" sz="1450" b="1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уверенность</a:t>
            </a:r>
            <a:r>
              <a:rPr lang="en-US" sz="14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в своем профессиональном будущем.</a:t>
            </a:r>
            <a:endParaRPr lang="en-US" sz="1450" dirty="0"/>
          </a:p>
        </p:txBody>
      </p:sp>
      <p:sp>
        <p:nvSpPr>
          <p:cNvPr id="13" name="Shape 10"/>
          <p:cNvSpPr/>
          <p:nvPr/>
        </p:nvSpPr>
        <p:spPr>
          <a:xfrm>
            <a:off x="793790" y="5709166"/>
            <a:ext cx="7556421" cy="1689854"/>
          </a:xfrm>
          <a:prstGeom prst="rect">
            <a:avLst/>
          </a:prstGeom>
          <a:solidFill>
            <a:srgbClr val="282D5E"/>
          </a:solidFill>
          <a:ln/>
        </p:spPr>
      </p:sp>
      <p:sp>
        <p:nvSpPr>
          <p:cNvPr id="14" name="Shape 11"/>
          <p:cNvSpPr/>
          <p:nvPr/>
        </p:nvSpPr>
        <p:spPr>
          <a:xfrm>
            <a:off x="793790" y="5709166"/>
            <a:ext cx="7556421" cy="22860"/>
          </a:xfrm>
          <a:prstGeom prst="roundRect">
            <a:avLst>
              <a:gd name="adj" fmla="val 346419"/>
            </a:avLst>
          </a:prstGeom>
          <a:solidFill>
            <a:srgbClr val="414677"/>
          </a:solidFill>
          <a:ln/>
        </p:spPr>
      </p:sp>
      <p:sp>
        <p:nvSpPr>
          <p:cNvPr id="15" name="Text 12"/>
          <p:cNvSpPr/>
          <p:nvPr/>
        </p:nvSpPr>
        <p:spPr>
          <a:xfrm>
            <a:off x="982266" y="5897642"/>
            <a:ext cx="2371249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E5DCE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3. Как это "купить"?</a:t>
            </a:r>
            <a:endParaRPr lang="en-US" sz="1850" dirty="0"/>
          </a:p>
        </p:txBody>
      </p:sp>
      <p:sp>
        <p:nvSpPr>
          <p:cNvPr id="16" name="Text 13"/>
          <p:cNvSpPr/>
          <p:nvPr/>
        </p:nvSpPr>
        <p:spPr>
          <a:xfrm>
            <a:off x="982266" y="6305431"/>
            <a:ext cx="7179469" cy="9051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Достаточно </a:t>
            </a:r>
            <a:r>
              <a:rPr lang="en-US" sz="1450" b="1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бесплатно скачать приложение</a:t>
            </a:r>
            <a:r>
              <a:rPr lang="en-US" sz="14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CodHammer, зарегистрироваться и сразу же начать активно участвовать в предлагаемых активностях.</a:t>
            </a:r>
            <a:endParaRPr lang="en-US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33187"/>
            <a:ext cx="9386530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EEAEF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Риски: Сюжет, конфликт и спасение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1750100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 основе любого захватывающего сюжета лежит конфликт. В нашем случае, этот конфликт — упущенные возможности. 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93790" y="2290882"/>
            <a:ext cx="6422231" cy="5205413"/>
          </a:xfrm>
          <a:prstGeom prst="roundRect">
            <a:avLst>
              <a:gd name="adj" fmla="val 1601"/>
            </a:avLst>
          </a:prstGeom>
          <a:solidFill>
            <a:srgbClr val="090E3F"/>
          </a:solidFill>
          <a:ln w="22860">
            <a:solidFill>
              <a:srgbClr val="414677"/>
            </a:solidFill>
            <a:prstDash val="solid"/>
          </a:ln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587" y="2194679"/>
            <a:ext cx="238125" cy="238125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4098" y="7354372"/>
            <a:ext cx="238125" cy="23812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114306" y="2611398"/>
            <a:ext cx="5668447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E5DCE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Захватывающий сюжет и конфликт</a:t>
            </a:r>
            <a:endParaRPr lang="en-US" sz="2300" dirty="0"/>
          </a:p>
        </p:txBody>
      </p:sp>
      <p:sp>
        <p:nvSpPr>
          <p:cNvPr id="8" name="Text 4"/>
          <p:cNvSpPr/>
          <p:nvPr/>
        </p:nvSpPr>
        <p:spPr>
          <a:xfrm>
            <a:off x="1114306" y="3102531"/>
            <a:ext cx="5781199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Упустишь свой шанс на стажировку мечты, пока другие действуют и набирают баллы. Это похоже на наш слоган: </a:t>
            </a:r>
            <a:r>
              <a:rPr lang="en-US" sz="1550" dirty="0">
                <a:solidFill>
                  <a:srgbClr val="EEAEF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"Кто первый встает, того и тапки, поэтому не стоит откладывать вопрос, касающийся карьеры".</a:t>
            </a:r>
            <a:r>
              <a:rPr lang="en-US" sz="15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Мы подталкиваем к действию, показывая возможные негативные последствия бездействия.</a:t>
            </a:r>
            <a:endParaRPr lang="en-US" sz="1550" dirty="0"/>
          </a:p>
        </p:txBody>
      </p:sp>
      <p:sp>
        <p:nvSpPr>
          <p:cNvPr id="9" name="Shape 5"/>
          <p:cNvSpPr/>
          <p:nvPr/>
        </p:nvSpPr>
        <p:spPr>
          <a:xfrm>
            <a:off x="7414379" y="2290882"/>
            <a:ext cx="6422231" cy="5205413"/>
          </a:xfrm>
          <a:prstGeom prst="roundRect">
            <a:avLst>
              <a:gd name="adj" fmla="val 1601"/>
            </a:avLst>
          </a:prstGeom>
          <a:solidFill>
            <a:srgbClr val="090E3F"/>
          </a:solidFill>
          <a:ln w="22860">
            <a:solidFill>
              <a:srgbClr val="414677"/>
            </a:solidFill>
            <a:prstDash val="solid"/>
          </a:ln>
        </p:spPr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8177" y="2194679"/>
            <a:ext cx="238125" cy="238125"/>
          </a:xfrm>
          <a:prstGeom prst="rect">
            <a:avLst/>
          </a:prstGeom>
        </p:spPr>
      </p:pic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94688" y="7354372"/>
            <a:ext cx="238125" cy="238125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7734895" y="2611398"/>
            <a:ext cx="5781199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E5DCE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Каких проблем и неприятностей вы помогаете избежать?</a:t>
            </a:r>
            <a:endParaRPr lang="en-US" sz="2300" dirty="0"/>
          </a:p>
        </p:txBody>
      </p:sp>
      <p:sp>
        <p:nvSpPr>
          <p:cNvPr id="13" name="Text 7"/>
          <p:cNvSpPr/>
          <p:nvPr/>
        </p:nvSpPr>
        <p:spPr>
          <a:xfrm>
            <a:off x="7734895" y="3474601"/>
            <a:ext cx="5781199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Безработица после выпуска</a:t>
            </a:r>
            <a:r>
              <a:rPr lang="en-US" sz="15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: Мы даем инструменты для активного построения карьеры еще во время учебы.</a:t>
            </a:r>
            <a:endParaRPr lang="en-US" sz="1550" dirty="0"/>
          </a:p>
        </p:txBody>
      </p:sp>
      <p:sp>
        <p:nvSpPr>
          <p:cNvPr id="14" name="Text 8"/>
          <p:cNvSpPr/>
          <p:nvPr/>
        </p:nvSpPr>
        <p:spPr>
          <a:xfrm>
            <a:off x="7734895" y="4496633"/>
            <a:ext cx="5781199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Долгий и мучительный поиск первой работы</a:t>
            </a:r>
            <a:r>
              <a:rPr lang="en-US" sz="15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: С CodHammer этот путь становится короче и продуктивнее.</a:t>
            </a:r>
            <a:endParaRPr lang="en-US" sz="1550" dirty="0"/>
          </a:p>
        </p:txBody>
      </p:sp>
      <p:sp>
        <p:nvSpPr>
          <p:cNvPr id="15" name="Text 9"/>
          <p:cNvSpPr/>
          <p:nvPr/>
        </p:nvSpPr>
        <p:spPr>
          <a:xfrm>
            <a:off x="7734895" y="5518666"/>
            <a:ext cx="5781199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Отсутствие портфолио и практического опыта</a:t>
            </a:r>
            <a:r>
              <a:rPr lang="en-US" sz="15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: Наша платформа позволяет накапливать реальные проекты и достижения.</a:t>
            </a:r>
            <a:endParaRPr lang="en-US" sz="1550" dirty="0"/>
          </a:p>
        </p:txBody>
      </p:sp>
      <p:sp>
        <p:nvSpPr>
          <p:cNvPr id="16" name="Text 10"/>
          <p:cNvSpPr/>
          <p:nvPr/>
        </p:nvSpPr>
        <p:spPr>
          <a:xfrm>
            <a:off x="7734895" y="6540698"/>
            <a:ext cx="578119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Неуверенность в себе</a:t>
            </a:r>
            <a:r>
              <a:rPr lang="en-US" sz="15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: Активность на платформе повышает самооценку и компетентность.</a:t>
            </a:r>
            <a:endParaRPr lang="en-US" sz="15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729026"/>
            <a:ext cx="6916698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EEAEF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Ценностное предложение </a:t>
            </a:r>
            <a:endParaRPr lang="en-US" sz="39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0190" y="2646759"/>
            <a:ext cx="595313" cy="59531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123509" y="2814161"/>
            <a:ext cx="255174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E5DCE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Готовое портфолио</a:t>
            </a:r>
            <a:endParaRPr lang="en-US" sz="1950" dirty="0"/>
          </a:p>
        </p:txBody>
      </p:sp>
      <p:sp>
        <p:nvSpPr>
          <p:cNvPr id="6" name="Text 2"/>
          <p:cNvSpPr/>
          <p:nvPr/>
        </p:nvSpPr>
        <p:spPr>
          <a:xfrm>
            <a:off x="7123509" y="3243382"/>
            <a:ext cx="671310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Появляеться практика на мероприятиях и формируются предпочтения + баллы = сертификат по стажировке</a:t>
            </a:r>
            <a:endParaRPr lang="en-US" sz="15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0190" y="4275296"/>
            <a:ext cx="595313" cy="59531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123509" y="444269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E5DCE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Ценные  баллы</a:t>
            </a:r>
            <a:endParaRPr lang="en-US" sz="1950" dirty="0"/>
          </a:p>
        </p:txBody>
      </p:sp>
      <p:sp>
        <p:nvSpPr>
          <p:cNvPr id="9" name="Text 4"/>
          <p:cNvSpPr/>
          <p:nvPr/>
        </p:nvSpPr>
        <p:spPr>
          <a:xfrm>
            <a:off x="7123509" y="4871918"/>
            <a:ext cx="671310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Можешь приобрести мерч, зачет и стажировку</a:t>
            </a:r>
            <a:endParaRPr lang="en-US" sz="15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0190" y="5586293"/>
            <a:ext cx="595313" cy="595313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123509" y="575369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E5DCE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Стажировку</a:t>
            </a:r>
            <a:endParaRPr lang="en-US" sz="1950" dirty="0"/>
          </a:p>
        </p:txBody>
      </p:sp>
      <p:sp>
        <p:nvSpPr>
          <p:cNvPr id="12" name="Text 6"/>
          <p:cNvSpPr/>
          <p:nvPr/>
        </p:nvSpPr>
        <p:spPr>
          <a:xfrm>
            <a:off x="7123509" y="6182916"/>
            <a:ext cx="671310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Данные по успешным кейсам и трудоустройству.</a:t>
            </a:r>
            <a:endParaRPr lang="en-US" sz="15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373987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EEAEF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Помощник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3422928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EAEF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Чуткий и компетентный:</a:t>
            </a:r>
            <a:r>
              <a:rPr lang="en-US" sz="17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Мы не просто даем инструменты, мы ведем тебя за руку к твоей карьерной цели.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6280190" y="4403884"/>
            <a:ext cx="7556421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EAEF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Способы продемонстрировать компетентность </a:t>
            </a:r>
            <a:r>
              <a:rPr lang="en-US" sz="17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Отзывы студентов, уже нашедших стажировку; логотипы компаний-партнеров; статистика по успешным кейсам. Наш девиз здесь: "Мы знаем, каково это", что создает эмпатию и доверие.</a:t>
            </a:r>
            <a:endParaRPr lang="en-US" sz="1750" dirty="0"/>
          </a:p>
        </p:txBody>
      </p:sp>
    </p:spTree>
    <p:extLst>
      <p:ext uri="{BB962C8B-B14F-4D97-AF65-F5344CB8AC3E}">
        <p14:creationId xmlns:p14="http://schemas.microsoft.com/office/powerpoint/2010/main" val="15215368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86552"/>
            <a:ext cx="1137535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EEAEF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Упражнение дополните предложение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148959"/>
            <a:ext cx="4158615" cy="415861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6534388"/>
            <a:ext cx="415861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E5DCE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Мы знаем, каково это — быть безработным.</a:t>
            </a:r>
            <a:endParaRPr lang="en-US" sz="22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5893" y="2148959"/>
            <a:ext cx="4158615" cy="415861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235893" y="6534388"/>
            <a:ext cx="415861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E5DCE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Мы знаем, как трудно найти любимую работу.</a:t>
            </a:r>
            <a:endParaRPr lang="en-US" sz="2200" dirty="0"/>
          </a:p>
        </p:txBody>
      </p:sp>
      <p:sp>
        <p:nvSpPr>
          <p:cNvPr id="8" name="Text 3"/>
          <p:cNvSpPr/>
          <p:nvPr/>
        </p:nvSpPr>
        <p:spPr>
          <a:xfrm>
            <a:off x="9677995" y="6534388"/>
            <a:ext cx="415861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E5DCE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Мы знаем компании, которые вам подойдут.</a:t>
            </a:r>
            <a:endParaRPr lang="en-US" sz="22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/>
          <a:srcRect l="25266" t="-494" r="18515" b="494"/>
          <a:stretch/>
        </p:blipFill>
        <p:spPr>
          <a:xfrm>
            <a:off x="9680178" y="2148959"/>
            <a:ext cx="4156432" cy="4158615"/>
          </a:xfrm>
          <a:prstGeom prst="rect">
            <a:avLst/>
          </a:prstGeom>
          <a:effectLst>
            <a:softEdge rad="12700"/>
          </a:effectLst>
        </p:spPr>
      </p:pic>
    </p:spTree>
    <p:extLst>
      <p:ext uri="{BB962C8B-B14F-4D97-AF65-F5344CB8AC3E}">
        <p14:creationId xmlns:p14="http://schemas.microsoft.com/office/powerpoint/2010/main" val="38689007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651873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EEAEF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Варианты отзывов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2814280"/>
            <a:ext cx="4196358" cy="3763447"/>
          </a:xfrm>
          <a:prstGeom prst="roundRect">
            <a:avLst>
              <a:gd name="adj" fmla="val 2531"/>
            </a:avLst>
          </a:prstGeom>
          <a:solidFill>
            <a:srgbClr val="090E3F"/>
          </a:solidFill>
          <a:ln w="30480">
            <a:solidFill>
              <a:srgbClr val="414677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181" y="2708672"/>
            <a:ext cx="272177" cy="272177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3579" y="6411158"/>
            <a:ext cx="272177" cy="272177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164431" y="3184922"/>
            <a:ext cx="345507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EEAEF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Устраняющие сомнения: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1164431" y="4029670"/>
            <a:ext cx="3455075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"Сначала я сомневался, но после первого же мероприятия понял, что это работает. Уже через месяц у меня было готовое портфолио!"</a:t>
            </a:r>
            <a:endParaRPr lang="en-US" sz="1750" dirty="0"/>
          </a:p>
        </p:txBody>
      </p:sp>
      <p:sp>
        <p:nvSpPr>
          <p:cNvPr id="8" name="Shape 4"/>
          <p:cNvSpPr/>
          <p:nvPr/>
        </p:nvSpPr>
        <p:spPr>
          <a:xfrm>
            <a:off x="5216962" y="2814280"/>
            <a:ext cx="4196358" cy="3763447"/>
          </a:xfrm>
          <a:prstGeom prst="roundRect">
            <a:avLst>
              <a:gd name="adj" fmla="val 2531"/>
            </a:avLst>
          </a:prstGeom>
          <a:solidFill>
            <a:srgbClr val="090E3F"/>
          </a:solidFill>
          <a:ln w="30480">
            <a:solidFill>
              <a:srgbClr val="414677"/>
            </a:solidFill>
            <a:prstDash val="solid"/>
          </a:ln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1353" y="2708672"/>
            <a:ext cx="272177" cy="272177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6751" y="6411158"/>
            <a:ext cx="272177" cy="272177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5587603" y="3184922"/>
            <a:ext cx="345507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EEAEF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Рассказывающие о решении проблемы: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5587603" y="4029670"/>
            <a:ext cx="345507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"CodHammer помог мне найти стажировку, о которой я и мечтать не мог. Спасибо!"</a:t>
            </a:r>
            <a:endParaRPr lang="en-US" sz="1750" dirty="0"/>
          </a:p>
        </p:txBody>
      </p:sp>
      <p:sp>
        <p:nvSpPr>
          <p:cNvPr id="13" name="Shape 7"/>
          <p:cNvSpPr/>
          <p:nvPr/>
        </p:nvSpPr>
        <p:spPr>
          <a:xfrm>
            <a:off x="9640133" y="2814280"/>
            <a:ext cx="4196358" cy="3763447"/>
          </a:xfrm>
          <a:prstGeom prst="roundRect">
            <a:avLst>
              <a:gd name="adj" fmla="val 2531"/>
            </a:avLst>
          </a:prstGeom>
          <a:solidFill>
            <a:srgbClr val="090E3F"/>
          </a:solidFill>
          <a:ln w="30480">
            <a:solidFill>
              <a:srgbClr val="414677"/>
            </a:solidFill>
            <a:prstDash val="solid"/>
          </a:ln>
        </p:spPr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4525" y="2708672"/>
            <a:ext cx="272177" cy="272177"/>
          </a:xfrm>
          <a:prstGeom prst="rect">
            <a:avLst/>
          </a:prstGeom>
        </p:spPr>
      </p:pic>
      <p:pic>
        <p:nvPicPr>
          <p:cNvPr id="15" name="Image 5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69923" y="6411158"/>
            <a:ext cx="272177" cy="272177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10010775" y="3184922"/>
            <a:ext cx="345507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EEAEF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Увеличивающие ценность продукта:</a:t>
            </a:r>
            <a:endParaRPr lang="en-US" sz="2200" dirty="0"/>
          </a:p>
        </p:txBody>
      </p:sp>
      <p:sp>
        <p:nvSpPr>
          <p:cNvPr id="17" name="Text 9"/>
          <p:cNvSpPr/>
          <p:nvPr/>
        </p:nvSpPr>
        <p:spPr>
          <a:xfrm>
            <a:off x="10010775" y="4029670"/>
            <a:ext cx="345507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"Я не только нашел работу, но и получил крутой мерч любимой команды, просто делая прогнозы!"</a:t>
            </a:r>
            <a:endParaRPr lang="en-US" sz="1750" dirty="0"/>
          </a:p>
        </p:txBody>
      </p:sp>
    </p:spTree>
    <p:extLst>
      <p:ext uri="{BB962C8B-B14F-4D97-AF65-F5344CB8AC3E}">
        <p14:creationId xmlns:p14="http://schemas.microsoft.com/office/powerpoint/2010/main" val="11987394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726644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EEAEF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План действий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889052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5DCE6"/>
                </a:solidFill>
                <a:latin typeface="Bricolage Grotesque Light" pitchFamily="34" charset="0"/>
                <a:ea typeface="Bricolage Grotesque Light" pitchFamily="34" charset="-122"/>
                <a:cs typeface="Bricolage Grotesque Light" pitchFamily="34" charset="-120"/>
              </a:rPr>
              <a:t>01</a:t>
            </a:r>
            <a:endParaRPr lang="en-US" sz="1750" dirty="0"/>
          </a:p>
        </p:txBody>
      </p:sp>
      <p:sp>
        <p:nvSpPr>
          <p:cNvPr id="4" name="Shape 2"/>
          <p:cNvSpPr/>
          <p:nvPr/>
        </p:nvSpPr>
        <p:spPr>
          <a:xfrm>
            <a:off x="793790" y="3244096"/>
            <a:ext cx="4196358" cy="30480"/>
          </a:xfrm>
          <a:prstGeom prst="rect">
            <a:avLst/>
          </a:prstGeom>
          <a:solidFill>
            <a:srgbClr val="EEAEF6"/>
          </a:solidFill>
          <a:ln/>
        </p:spPr>
      </p:sp>
      <p:sp>
        <p:nvSpPr>
          <p:cNvPr id="5" name="Text 3"/>
          <p:cNvSpPr/>
          <p:nvPr/>
        </p:nvSpPr>
        <p:spPr>
          <a:xfrm>
            <a:off x="793790" y="3418403"/>
            <a:ext cx="315872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E5DCE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Позвонить (Скачать):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93790" y="3908822"/>
            <a:ext cx="419635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Скачать приложение CodHammer.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5216962" y="2889052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5DCE6"/>
                </a:solidFill>
                <a:latin typeface="Bricolage Grotesque Light" pitchFamily="34" charset="0"/>
                <a:ea typeface="Bricolage Grotesque Light" pitchFamily="34" charset="-122"/>
                <a:cs typeface="Bricolage Grotesque Light" pitchFamily="34" charset="-120"/>
              </a:rPr>
              <a:t>02</a:t>
            </a:r>
            <a:endParaRPr lang="en-US" sz="1750" dirty="0"/>
          </a:p>
        </p:txBody>
      </p:sp>
      <p:sp>
        <p:nvSpPr>
          <p:cNvPr id="8" name="Shape 6"/>
          <p:cNvSpPr/>
          <p:nvPr/>
        </p:nvSpPr>
        <p:spPr>
          <a:xfrm>
            <a:off x="5216962" y="3244096"/>
            <a:ext cx="4196358" cy="30480"/>
          </a:xfrm>
          <a:prstGeom prst="rect">
            <a:avLst/>
          </a:prstGeom>
          <a:solidFill>
            <a:srgbClr val="EEAEF6"/>
          </a:solidFill>
          <a:ln/>
        </p:spPr>
      </p:sp>
      <p:sp>
        <p:nvSpPr>
          <p:cNvPr id="9" name="Text 7"/>
          <p:cNvSpPr/>
          <p:nvPr/>
        </p:nvSpPr>
        <p:spPr>
          <a:xfrm>
            <a:off x="5216962" y="3418403"/>
            <a:ext cx="4196358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E5DCE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Запланировать (Зарегистрироваться):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5216962" y="4263152"/>
            <a:ext cx="4196358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Зарегистрироваться и заполнить свой профиль.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9640133" y="2889052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5DCE6"/>
                </a:solidFill>
                <a:latin typeface="Bricolage Grotesque Light" pitchFamily="34" charset="0"/>
                <a:ea typeface="Bricolage Grotesque Light" pitchFamily="34" charset="-122"/>
                <a:cs typeface="Bricolage Grotesque Light" pitchFamily="34" charset="-120"/>
              </a:rPr>
              <a:t>03</a:t>
            </a:r>
            <a:endParaRPr lang="en-US" sz="1750" dirty="0"/>
          </a:p>
        </p:txBody>
      </p:sp>
      <p:sp>
        <p:nvSpPr>
          <p:cNvPr id="12" name="Shape 10"/>
          <p:cNvSpPr/>
          <p:nvPr/>
        </p:nvSpPr>
        <p:spPr>
          <a:xfrm>
            <a:off x="9640133" y="3244096"/>
            <a:ext cx="4196358" cy="30480"/>
          </a:xfrm>
          <a:prstGeom prst="rect">
            <a:avLst/>
          </a:prstGeom>
          <a:solidFill>
            <a:srgbClr val="EEAEF6"/>
          </a:solidFill>
          <a:ln/>
        </p:spPr>
      </p:sp>
      <p:sp>
        <p:nvSpPr>
          <p:cNvPr id="13" name="Text 11"/>
          <p:cNvSpPr/>
          <p:nvPr/>
        </p:nvSpPr>
        <p:spPr>
          <a:xfrm>
            <a:off x="9640133" y="3418403"/>
            <a:ext cx="4196358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E5DCE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Построить (Начать действовать):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9640133" y="4263152"/>
            <a:ext cx="4196358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Начать участвовать в мероприятиях и опросах.</a:t>
            </a:r>
            <a:endParaRPr lang="en-US" sz="1750" dirty="0"/>
          </a:p>
        </p:txBody>
      </p:sp>
      <p:sp>
        <p:nvSpPr>
          <p:cNvPr id="15" name="Text 13"/>
          <p:cNvSpPr/>
          <p:nvPr/>
        </p:nvSpPr>
        <p:spPr>
          <a:xfrm>
            <a:off x="793790" y="5414129"/>
            <a:ext cx="130428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EAEF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Клиенту должно быть понятно, что нужно делать!</a:t>
            </a:r>
            <a:r>
              <a:rPr lang="en-US" sz="17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Станьте востребованным специалистом, определите свои карьерные цели. Мы поможем вам </a:t>
            </a:r>
            <a:r>
              <a:rPr lang="en-US" sz="1750" b="1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построить вектор</a:t>
            </a:r>
            <a:r>
              <a:rPr lang="en-US" sz="17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их достижения, предлагая релевантные мероприятия и стажировки.</a:t>
            </a:r>
            <a:endParaRPr lang="en-US" sz="1750" dirty="0"/>
          </a:p>
        </p:txBody>
      </p:sp>
    </p:spTree>
    <p:extLst>
      <p:ext uri="{BB962C8B-B14F-4D97-AF65-F5344CB8AC3E}">
        <p14:creationId xmlns:p14="http://schemas.microsoft.com/office/powerpoint/2010/main" val="6932705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422327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EEAEF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Лидогенерация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3471267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EAEF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Сбор контактов:</a:t>
            </a:r>
            <a:r>
              <a:rPr lang="en-US" sz="17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Регистрация в приложении.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6280190" y="3913465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EAEF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Ценный подарок вызывает доверие:</a:t>
            </a:r>
            <a:r>
              <a:rPr lang="en-US" sz="17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Приветственные баллы за регистрацию.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6280190" y="4718566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EAEF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Функции лидогенератора:</a:t>
            </a:r>
            <a:r>
              <a:rPr lang="en-US" sz="17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Помощь в поиске призвания, работа с целевой аудиторией (студентами), формирование доверия через реальные возможности и достижения.</a:t>
            </a:r>
            <a:endParaRPr lang="en-US" sz="1750" dirty="0"/>
          </a:p>
        </p:txBody>
      </p:sp>
    </p:spTree>
    <p:extLst>
      <p:ext uri="{BB962C8B-B14F-4D97-AF65-F5344CB8AC3E}">
        <p14:creationId xmlns:p14="http://schemas.microsoft.com/office/powerpoint/2010/main" val="18040822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6526" y="912376"/>
            <a:ext cx="13077349" cy="11787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700" b="1" dirty="0">
                <a:solidFill>
                  <a:srgbClr val="EEAEF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Упражнение Создаем файл лидогенератор своего проекта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1059418" y="2751177"/>
            <a:ext cx="9152215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EEAEF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Броский заголовок: CodHammer — приложение, где находишь призвание.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1059418" y="3328749"/>
            <a:ext cx="12794456" cy="301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EEAEF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Пункт 1 (проблема):</a:t>
            </a:r>
            <a:r>
              <a:rPr lang="en-US" sz="14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У тебя нет стажировки по специальности.</a:t>
            </a:r>
            <a:endParaRPr lang="en-US" sz="1450" dirty="0"/>
          </a:p>
        </p:txBody>
      </p:sp>
      <p:sp>
        <p:nvSpPr>
          <p:cNvPr id="5" name="Text 3"/>
          <p:cNvSpPr/>
          <p:nvPr/>
        </p:nvSpPr>
        <p:spPr>
          <a:xfrm>
            <a:off x="1059418" y="3842623"/>
            <a:ext cx="12794456" cy="301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EEAEF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Пункт 2 (сочувственный комментарий):</a:t>
            </a:r>
            <a:r>
              <a:rPr lang="en-US" sz="14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Но мы все когда-то проживали данный этап жизни.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1059418" y="4356497"/>
            <a:ext cx="12794456" cy="301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EEAEF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Пункт 3 (усугубление проблемы):</a:t>
            </a:r>
            <a:r>
              <a:rPr lang="en-US" sz="14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Кто первый встает, того и тапки, поэтому не стоит откладывать вопрос, касающийся карьеры.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1059418" y="4870371"/>
            <a:ext cx="12794456" cy="603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EEAEF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Пункт 4 (предложите решение):</a:t>
            </a:r>
            <a:r>
              <a:rPr lang="en-US" sz="14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Мы предоставляем комфортное решение. Вы участвуете в мероприятиях, а за баллы, учитывая ваши предпочтения, предлагается стажировка в большой IT-компании.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1059418" y="5685949"/>
            <a:ext cx="12794456" cy="9051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EEAEF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Пункт 6 (отрицательные последствия и счастливый исход):</a:t>
            </a:r>
            <a:r>
              <a:rPr lang="en-US" sz="14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Верю, что вы последуете совету и достигните карьерного роста. В плохом случае вы потратите время, а также упустите шанс получить лимитированный мерч от разных компаний и закрыть зачеты по дисциплинам.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1059418" y="6803231"/>
            <a:ext cx="12794456" cy="301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EEAEF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Пункт 7 (призыв к действию):</a:t>
            </a:r>
            <a:r>
              <a:rPr lang="en-US" sz="14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Так что прошу активно принимать участие в опросах и мероприятиях в приложении CodHammer.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776526" y="2468285"/>
            <a:ext cx="22860" cy="4848820"/>
          </a:xfrm>
          <a:prstGeom prst="rect">
            <a:avLst/>
          </a:prstGeom>
          <a:solidFill>
            <a:srgbClr val="EEAEF6"/>
          </a:solidFill>
          <a:ln/>
        </p:spPr>
      </p:sp>
    </p:spTree>
    <p:extLst>
      <p:ext uri="{BB962C8B-B14F-4D97-AF65-F5344CB8AC3E}">
        <p14:creationId xmlns:p14="http://schemas.microsoft.com/office/powerpoint/2010/main" val="34652274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620083"/>
            <a:ext cx="933426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EEAEF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Виды прогревающей рассылки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895838"/>
            <a:ext cx="6244709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EEAEF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Еженедельные объявления/подкасты (Анонсы мероприятий и трансляций):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831312"/>
            <a:ext cx="624470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i="1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Категория спорт:</a:t>
            </a:r>
            <a:r>
              <a:rPr lang="en-US" sz="17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11 октября 11:30 - 19:30 (по МСК) трансляция битвы роботов. Примут участие 28 команд из России, Индии и Бразилии.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999315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i="1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Категория опрос:</a:t>
            </a:r>
            <a:r>
              <a:rPr lang="en-US" sz="17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Уже сейчас можно пройти опрос по теме улучшения КПП.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599521" y="2895838"/>
            <a:ext cx="6244709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EEAEF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Еженедельные советы (Персональные уведомления):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7599521" y="3831312"/>
            <a:ext cx="624470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i="1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Напоминание 1:</a:t>
            </a:r>
            <a:r>
              <a:rPr lang="en-US" sz="17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Появилось новое мероприятие на тему робототехники. Зайди в приложение и прочитай подробнее.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599521" y="4999315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i="1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Напоминание 2:</a:t>
            </a:r>
            <a:r>
              <a:rPr lang="en-US" sz="17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Я рад, что ты участвуешь в кубке РТК 11-12 октября.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7599521" y="5804416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i="1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Напоминание 3:</a:t>
            </a:r>
            <a:r>
              <a:rPr lang="en-US" sz="17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До мероприятия осталось 24 часа, ни пуха ни пера!</a:t>
            </a:r>
            <a:endParaRPr lang="en-US" sz="1750" dirty="0"/>
          </a:p>
        </p:txBody>
      </p:sp>
    </p:spTree>
    <p:extLst>
      <p:ext uri="{BB962C8B-B14F-4D97-AF65-F5344CB8AC3E}">
        <p14:creationId xmlns:p14="http://schemas.microsoft.com/office/powerpoint/2010/main" val="5881856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20391"/>
            <a:ext cx="6537365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EEAEF6"/>
                </a:solidFill>
                <a:latin typeface="Bricolage Grotesque Extra Bold" pitchFamily="34" charset="0"/>
                <a:ea typeface="Bricolage Grotesque Extra Bold" pitchFamily="34" charset="-122"/>
                <a:cs typeface="Bricolage Grotesque Extra Bold" pitchFamily="34" charset="-120"/>
              </a:rPr>
              <a:t>Продающая рассылка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382798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EAEF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Предоставьте клиенту возможность согласиться или отказаться:</a:t>
            </a:r>
            <a:r>
              <a:rPr lang="en-US" sz="17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"Товар в корзине ждет баллов или денег. Выбери, какой вариант удобнее."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93790" y="3187898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EAEF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Не каждый готов к сделке:</a:t>
            </a:r>
            <a:r>
              <a:rPr lang="en-US" sz="17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"Нету баллов? Поставь прогноз на успех любимой команды."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3630097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EAEF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Цепочка продающих писем: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4072295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685800" lvl="1" indent="-342900" algn="l">
              <a:lnSpc>
                <a:spcPts val="2850"/>
              </a:lnSpc>
              <a:buSzPct val="100000"/>
              <a:buFont typeface="+mj-lt"/>
              <a:buAutoNum type="arabicPeriod"/>
            </a:pPr>
            <a:r>
              <a:rPr lang="en-US" sz="1750" b="1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Полезный контент:</a:t>
            </a:r>
            <a:r>
              <a:rPr lang="en-US" sz="17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Анонс старта сессии и напоминание о возможности.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93790" y="4514493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685800" lvl="1" indent="-342900" algn="l">
              <a:lnSpc>
                <a:spcPts val="2850"/>
              </a:lnSpc>
              <a:buSzPct val="100000"/>
              <a:buFont typeface="+mj-lt"/>
              <a:buAutoNum type="arabicPeriod" startAt="2"/>
            </a:pPr>
            <a:r>
              <a:rPr lang="en-US" sz="1750" b="1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Проблема и решение:</a:t>
            </a:r>
            <a:r>
              <a:rPr lang="en-US" sz="17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"Скоро сессия, не забудь потратить баллы на зачет или стажировку в компании."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93790" y="5319593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685800" lvl="1" indent="-342900" algn="l">
              <a:lnSpc>
                <a:spcPts val="2850"/>
              </a:lnSpc>
              <a:buSzPct val="100000"/>
              <a:buFont typeface="+mj-lt"/>
              <a:buAutoNum type="arabicPeriod" startAt="3"/>
            </a:pPr>
            <a:r>
              <a:rPr lang="en-US" sz="1750" b="1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Отзывы клиентов:</a:t>
            </a:r>
            <a:r>
              <a:rPr lang="en-US" sz="17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"Как студент N закрыл предмет с помощью CodHammer".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793790" y="5761792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685800" lvl="1" indent="-342900" algn="l">
              <a:lnSpc>
                <a:spcPts val="2850"/>
              </a:lnSpc>
              <a:buSzPct val="100000"/>
              <a:buFont typeface="+mj-lt"/>
              <a:buAutoNum type="arabicPeriod" startAt="4"/>
            </a:pPr>
            <a:r>
              <a:rPr lang="en-US" sz="1750" b="1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Развейте сомнения:</a:t>
            </a:r>
            <a:r>
              <a:rPr lang="en-US" sz="17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"Да, это действительно работает. Вот условия..."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793790" y="6203990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685800" lvl="1" indent="-342900" algn="l">
              <a:lnSpc>
                <a:spcPts val="2850"/>
              </a:lnSpc>
              <a:buSzPct val="100000"/>
              <a:buFont typeface="+mj-lt"/>
              <a:buAutoNum type="arabicPeriod" startAt="5"/>
            </a:pPr>
            <a:r>
              <a:rPr lang="en-US" sz="1750" b="1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Преодолевайте стереотипы:</a:t>
            </a:r>
            <a:r>
              <a:rPr lang="en-US" sz="17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"Думаешь, это сложно? Это займет всего 5 минут".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793790" y="6646188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685800" lvl="1" indent="-342900" algn="l">
              <a:lnSpc>
                <a:spcPts val="2850"/>
              </a:lnSpc>
              <a:buSzPct val="100000"/>
              <a:buFont typeface="+mj-lt"/>
              <a:buAutoNum type="arabicPeriod" startAt="6"/>
            </a:pPr>
            <a:r>
              <a:rPr lang="en-US" sz="1750" b="1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Продавайте!</a:t>
            </a:r>
            <a:r>
              <a:rPr lang="en-US" sz="175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"Последний день, чтобы обменять баллы на зачет!"</a:t>
            </a:r>
            <a:endParaRPr lang="en-US" sz="1750" dirty="0"/>
          </a:p>
        </p:txBody>
      </p:sp>
    </p:spTree>
    <p:extLst>
      <p:ext uri="{BB962C8B-B14F-4D97-AF65-F5344CB8AC3E}">
        <p14:creationId xmlns:p14="http://schemas.microsoft.com/office/powerpoint/2010/main" val="13150112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1811</Words>
  <Application>Microsoft Office PowerPoint</Application>
  <PresentationFormat>Произвольный</PresentationFormat>
  <Paragraphs>168</Paragraphs>
  <Slides>18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Calibri</vt:lpstr>
      <vt:lpstr>Bricolage Grotesque Extra Bold</vt:lpstr>
      <vt:lpstr>Bricolage Grotesque Light</vt:lpstr>
      <vt:lpstr>Arial</vt:lpstr>
      <vt:lpstr>Montserrat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Asus</dc:creator>
  <cp:lastModifiedBy>Asus</cp:lastModifiedBy>
  <cp:revision>3</cp:revision>
  <dcterms:created xsi:type="dcterms:W3CDTF">2025-10-03T13:53:31Z</dcterms:created>
  <dcterms:modified xsi:type="dcterms:W3CDTF">2025-10-03T14:08:45Z</dcterms:modified>
</cp:coreProperties>
</file>