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  <p:sldMasterId id="2147483726" r:id="rId4"/>
  </p:sldMasterIdLst>
  <p:notesMasterIdLst>
    <p:notesMasterId r:id="rId23"/>
  </p:notesMasterIdLst>
  <p:sldIdLst>
    <p:sldId id="256" r:id="rId5"/>
    <p:sldId id="297" r:id="rId6"/>
    <p:sldId id="285" r:id="rId7"/>
    <p:sldId id="288" r:id="rId8"/>
    <p:sldId id="303" r:id="rId9"/>
    <p:sldId id="263" r:id="rId10"/>
    <p:sldId id="304" r:id="rId11"/>
    <p:sldId id="312" r:id="rId12"/>
    <p:sldId id="287" r:id="rId13"/>
    <p:sldId id="301" r:id="rId14"/>
    <p:sldId id="300" r:id="rId15"/>
    <p:sldId id="305" r:id="rId16"/>
    <p:sldId id="308" r:id="rId17"/>
    <p:sldId id="310" r:id="rId18"/>
    <p:sldId id="311" r:id="rId19"/>
    <p:sldId id="302" r:id="rId20"/>
    <p:sldId id="306" r:id="rId21"/>
    <p:sldId id="264" r:id="rId22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4"/>
    <a:srgbClr val="D0D8E8"/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269" autoAdjust="0"/>
  </p:normalViewPr>
  <p:slideViewPr>
    <p:cSldViewPr>
      <p:cViewPr varScale="1">
        <p:scale>
          <a:sx n="77" d="100"/>
          <a:sy n="77" d="100"/>
        </p:scale>
        <p:origin x="96" y="906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2800" dirty="0"/>
            <a:t>Школьники и студенты</a:t>
          </a:r>
        </a:p>
        <a:p>
          <a:r>
            <a:rPr lang="ru-RU" sz="2800" dirty="0"/>
            <a:t>(15-22лет)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2400" dirty="0"/>
            <a:t>В интернете слишком много источников информации, которые не всегда удобно пересматривать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 custLinFactNeighborX="-798" custLinFactNeighborY="1948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4521" y="-2254143"/>
          <a:ext cx="1333695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В интернете слишком много источников информации, которые не всегда удобно пересматривать</a:t>
          </a:r>
        </a:p>
      </dsp:txBody>
      <dsp:txXfrm rot="-5400000">
        <a:off x="3473666" y="231818"/>
        <a:ext cx="6110300" cy="1203483"/>
      </dsp:txXfrm>
    </dsp:sp>
    <dsp:sp modelId="{25CE82D9-9946-4501-ADAF-4D9AD60E2680}">
      <dsp:nvSpPr>
        <dsp:cNvPr id="0" name=""/>
        <dsp:cNvSpPr/>
      </dsp:nvSpPr>
      <dsp:spPr>
        <a:xfrm>
          <a:off x="0" y="0"/>
          <a:ext cx="3473665" cy="1667119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Школьники и студенты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(15-22лет)</a:t>
          </a:r>
        </a:p>
      </dsp:txBody>
      <dsp:txXfrm>
        <a:off x="81382" y="81382"/>
        <a:ext cx="3310901" cy="1504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6A34E7-BFA3-4B41-8242-270B93A93E7F}" type="datetimeFigureOut">
              <a:rPr lang="ru-RU" smtClean="0"/>
              <a:t>29.07.2023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230C6B-4A9D-4C2E-A958-740ED5DF6A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451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itle, 2 Content over Conten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251076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 Slide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53158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 Slide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519844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itle, 2 Conten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5221399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682980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Centered 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1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2452816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itle, 2 Content and Conten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716081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Title Content and 2 Conten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3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3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2230947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Title, Content over Conten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54080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Title, 4 Conten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588869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6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6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6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6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6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8783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3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426266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gulnazshagabieva@gmail.com" TargetMode="External"/><Relationship Id="rId7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.png"/><Relationship Id="rId5" Type="http://schemas.openxmlformats.org/officeDocument/2006/relationships/hyperlink" Target="https://vk.com/wxrstperson" TargetMode="External"/><Relationship Id="rId4" Type="http://schemas.openxmlformats.org/officeDocument/2006/relationships/hyperlink" Target="mailto:grisha.valeev@gmail.com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367904" y="2187203"/>
            <a:ext cx="4248472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400" dirty="0" err="1"/>
              <a:t>ChemQueBot</a:t>
            </a:r>
            <a:endParaRPr lang="ru-RU" sz="4400" spc="-1" dirty="0"/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2047901" y="3747754"/>
            <a:ext cx="2315946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 err="1"/>
              <a:t>Шагабиева</a:t>
            </a:r>
            <a:r>
              <a:rPr lang="ru-RU" sz="1600" i="1" dirty="0"/>
              <a:t> </a:t>
            </a:r>
            <a:r>
              <a:rPr lang="ru-RU" sz="1600" i="1" dirty="0" err="1"/>
              <a:t>Гульназ</a:t>
            </a:r>
            <a:r>
              <a:rPr lang="ru-RU" sz="1600" i="1" dirty="0"/>
              <a:t> </a:t>
            </a:r>
            <a:r>
              <a:rPr lang="ru-RU" sz="1600" i="1" dirty="0" err="1"/>
              <a:t>Фаридовна</a:t>
            </a:r>
            <a:endParaRPr lang="ru-RU" sz="1600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/>
              <a:t>Финансовый аналитик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/>
              <a:t>Генератор идей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/>
              <a:t>Лидер</a:t>
            </a:r>
            <a:endParaRPr lang="en-US" sz="1600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/>
              <a:t>Специалист по дизайну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5930556" y="3759368"/>
            <a:ext cx="2422124" cy="148054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/>
              <a:t>Валеев Григорий </a:t>
            </a:r>
            <a:r>
              <a:rPr lang="ru-RU" sz="1600" i="1" dirty="0" err="1"/>
              <a:t>Расимович</a:t>
            </a:r>
            <a:endParaRPr lang="ru-RU" sz="1600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/>
              <a:t>Маркетолог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ru-RU" sz="1600" i="1" dirty="0"/>
              <a:t>Стратегический </a:t>
            </a:r>
            <a:r>
              <a:rPr lang="ru-RU" sz="1600" i="1" dirty="0" err="1"/>
              <a:t>менеджСпециалист</a:t>
            </a:r>
            <a:r>
              <a:rPr lang="ru-RU" sz="1600" i="1" dirty="0"/>
              <a:t> по программированию</a:t>
            </a:r>
            <a:r>
              <a:rPr lang="en-US" sz="1600" i="1" dirty="0"/>
              <a:t> </a:t>
            </a:r>
            <a:r>
              <a:rPr lang="ru-RU" sz="1600" i="1" dirty="0"/>
              <a:t>(окончил курсы)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/>
              <a:t>ер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6202" y="1330989"/>
            <a:ext cx="1938696" cy="195088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4408" y="1238980"/>
            <a:ext cx="1694835" cy="21703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lvl="0"/>
            <a:r>
              <a:rPr lang="ru-RU" sz="1900" i="1" dirty="0" err="1"/>
              <a:t>Телеграм</a:t>
            </a:r>
            <a:r>
              <a:rPr lang="ru-RU" sz="1900" i="1" dirty="0"/>
              <a:t>-бот для студентов и школьников для ответов на вопросы по химии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14254" y="242987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7231124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br>
              <a:rPr lang="ru-RU" sz="4400" dirty="0">
                <a:latin typeface="+mn-lt"/>
              </a:rPr>
            </a:br>
            <a:r>
              <a:rPr lang="ru-RU" sz="44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647824" y="1971179"/>
            <a:ext cx="4032448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 algn="just"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kern="0" dirty="0"/>
              <a:t>Наш проект - это </a:t>
            </a:r>
            <a:r>
              <a:rPr lang="ru-RU" kern="0" dirty="0" err="1"/>
              <a:t>телеграм</a:t>
            </a:r>
            <a:r>
              <a:rPr lang="ru-RU" kern="0" dirty="0"/>
              <a:t>-бот, который помогает школьникам и студентам искать информацию из курса химии. Ответ на вопрос генерирует </a:t>
            </a:r>
            <a:r>
              <a:rPr lang="ru-RU" kern="0" dirty="0" err="1"/>
              <a:t>нейросеть</a:t>
            </a:r>
            <a:r>
              <a:rPr lang="ru-RU" kern="0" dirty="0"/>
              <a:t> ChatGPT3</a:t>
            </a: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5383" y="1179091"/>
            <a:ext cx="3749365" cy="42066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459011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281969"/>
              </p:ext>
            </p:extLst>
          </p:nvPr>
        </p:nvGraphicFramePr>
        <p:xfrm>
          <a:off x="503808" y="1683147"/>
          <a:ext cx="9217024" cy="3001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6480968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dirty="0"/>
                        <a:t>Регион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itchFamily="2" charset="2"/>
                        <a:buNone/>
                      </a:pPr>
                      <a:r>
                        <a:rPr lang="en-US" sz="1600" u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NeuroNet</a:t>
                      </a:r>
                      <a:r>
                        <a:rPr lang="ru-RU" sz="160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Рынок средств человеко-машинных коммуникаций, основанных на передовых разработках в </a:t>
                      </a:r>
                      <a:r>
                        <a:rPr lang="ru-RU" sz="1600" u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нейротехнологиях</a:t>
                      </a:r>
                      <a:r>
                        <a:rPr lang="ru-RU" sz="160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повышающих продуктивность человеко-машинных систем, производительность психических и мыслительных процессов.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Технологии беспроводной связи,  Искусственный интеллект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6" y="314995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810201" y="1839070"/>
            <a:ext cx="403706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Futura PT"/>
              </a:rPr>
              <a:t>Физические лица 15-22 лет</a:t>
            </a:r>
          </a:p>
          <a:p>
            <a:endParaRPr lang="ru-RU" dirty="0">
              <a:latin typeface="Futura PT"/>
            </a:endParaRPr>
          </a:p>
          <a:p>
            <a:endParaRPr lang="ru-RU" dirty="0">
              <a:latin typeface="Futura PT"/>
            </a:endParaRPr>
          </a:p>
          <a:p>
            <a:endParaRPr lang="ru-RU" dirty="0">
              <a:latin typeface="Futura PT"/>
            </a:endParaRPr>
          </a:p>
          <a:p>
            <a:endParaRPr lang="ru-RU" dirty="0">
              <a:latin typeface="Futura P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Futura PT"/>
              </a:rPr>
              <a:t>Интересуются химией</a:t>
            </a:r>
            <a:endParaRPr lang="en-US" dirty="0">
              <a:latin typeface="Futura P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Futura PT"/>
              </a:rPr>
              <a:t>Школьники или студенты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Futura PT"/>
              </a:rPr>
              <a:t>Пользователь соц. сети </a:t>
            </a:r>
            <a:r>
              <a:rPr lang="en-US" dirty="0">
                <a:latin typeface="Futura PT"/>
              </a:rPr>
              <a:t>Telegram</a:t>
            </a:r>
            <a:endParaRPr lang="ru-RU" dirty="0">
              <a:latin typeface="Futura P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848" y="1395115"/>
            <a:ext cx="4227349" cy="338187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4280839"/>
              </p:ext>
            </p:extLst>
          </p:nvPr>
        </p:nvGraphicFramePr>
        <p:xfrm>
          <a:off x="-2" y="99558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>
              <a:buFont typeface="+mj-lt"/>
              <a:buAutoNum type="arabicPeriod"/>
            </a:pPr>
            <a:r>
              <a:rPr lang="ru-RU" sz="1200" dirty="0"/>
              <a:t>Школьники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200" dirty="0"/>
              <a:t>Студенты</a:t>
            </a:r>
            <a:endParaRPr lang="ru-RU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4" y="1520071"/>
            <a:ext cx="17595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28600" algn="just">
              <a:spcAft>
                <a:spcPts val="1200"/>
              </a:spcAft>
              <a:tabLst>
                <a:tab pos="27432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 помогает людям найти достоверную информацию по химии в краткие сроки,  упрощая поиск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226322" y="2879473"/>
            <a:ext cx="1761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sz="1200" dirty="0"/>
              <a:t>Telegram</a:t>
            </a:r>
            <a:endParaRPr lang="ru-RU" sz="1200" dirty="0"/>
          </a:p>
          <a:p>
            <a:pPr marL="342900" lvl="0" indent="-342900">
              <a:buFont typeface="+mj-lt"/>
              <a:buAutoNum type="arabicPeriod"/>
            </a:pPr>
            <a:r>
              <a:rPr lang="ru-RU" sz="1200" dirty="0" err="1"/>
              <a:t>Вк</a:t>
            </a:r>
            <a:endParaRPr lang="ru-RU" sz="1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498785"/>
            <a:ext cx="186853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Персональная поддержка</a:t>
            </a:r>
            <a:endParaRPr lang="ru-RU" sz="1050" dirty="0">
              <a:solidFill>
                <a:schemeClr val="dk1"/>
              </a:solidFill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Автоматизированное обслуживание</a:t>
            </a:r>
            <a:endParaRPr lang="ru-RU" sz="1050" dirty="0">
              <a:solidFill>
                <a:schemeClr val="dk1"/>
              </a:solidFill>
            </a:endParaRPr>
          </a:p>
          <a:p>
            <a:pPr indent="7938">
              <a:buFont typeface="Arial" panose="020B0604020202020204" pitchFamily="34" charset="0"/>
              <a:buChar char="•"/>
            </a:pPr>
            <a:endParaRPr lang="ru-RU" sz="1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9291" y="2825017"/>
            <a:ext cx="187196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0" indent="-228600">
              <a:buFont typeface="+mj-lt"/>
              <a:buAutoNum type="arabicPeriod"/>
            </a:pPr>
            <a:r>
              <a:rPr lang="ru-RU" sz="1200" dirty="0"/>
              <a:t>Группа ВК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dirty="0"/>
              <a:t>Telegram</a:t>
            </a:r>
            <a:endParaRPr lang="ru-RU" sz="1200" dirty="0"/>
          </a:p>
          <a:p>
            <a:pPr marL="228600" lvl="0" indent="-228600">
              <a:buFont typeface="+mj-lt"/>
              <a:buAutoNum type="arabicPeriod"/>
            </a:pPr>
            <a:r>
              <a:rPr lang="ru-RU" sz="1200" dirty="0"/>
              <a:t>Интернет-ресурсы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ru-RU" sz="1200" dirty="0"/>
              <a:t>Предоставление доступа к чату с нейросетью </a:t>
            </a:r>
            <a:r>
              <a:rPr lang="en-US" sz="1200" dirty="0"/>
              <a:t>ChatGPT3</a:t>
            </a:r>
            <a:endParaRPr lang="ru-RU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sz="1200" dirty="0" err="1"/>
              <a:t>OpenAI</a:t>
            </a:r>
            <a:endParaRPr lang="ru-RU" sz="1200" dirty="0"/>
          </a:p>
          <a:p>
            <a:pPr marL="342900" lvl="0" indent="-342900">
              <a:buFont typeface="+mj-lt"/>
              <a:buAutoNum type="arabicPeriod"/>
            </a:pPr>
            <a:r>
              <a:rPr lang="ru-RU" sz="1200" dirty="0"/>
              <a:t>Команда-разработчик </a:t>
            </a:r>
            <a:r>
              <a:rPr lang="ru-RU" sz="1200" dirty="0" err="1"/>
              <a:t>Telegram</a:t>
            </a:r>
            <a:endParaRPr lang="ru-RU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4377792"/>
            <a:ext cx="360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dirty="0"/>
              <a:t>Покупка курсов по программированию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0311" y="4355456"/>
            <a:ext cx="37792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Реклама сторонних сервисов внутри бота</a:t>
            </a: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7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  <a:tabLst/>
              <a:defRPr/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47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Анализ конкурентов</a:t>
            </a:r>
            <a:endParaRPr sz="4400"/>
          </a:p>
        </p:txBody>
      </p:sp>
      <p:grpSp>
        <p:nvGrpSpPr>
          <p:cNvPr id="230" name="Google Shape;230;p47"/>
          <p:cNvGrpSpPr/>
          <p:nvPr/>
        </p:nvGrpSpPr>
        <p:grpSpPr>
          <a:xfrm>
            <a:off x="20138" y="1948357"/>
            <a:ext cx="10040349" cy="2046545"/>
            <a:chOff x="0" y="1353222"/>
            <a:chExt cx="10040349" cy="2046545"/>
          </a:xfrm>
        </p:grpSpPr>
        <p:sp>
          <p:nvSpPr>
            <p:cNvPr id="231" name="Google Shape;231;p47"/>
            <p:cNvSpPr/>
            <p:nvPr/>
          </p:nvSpPr>
          <p:spPr>
            <a:xfrm>
              <a:off x="3137" y="1360651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47"/>
            <p:cNvSpPr txBox="1"/>
            <p:nvPr/>
          </p:nvSpPr>
          <p:spPr>
            <a:xfrm>
              <a:off x="3137" y="1360651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Конкуренты Продукты/Услуги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47"/>
            <p:cNvSpPr/>
            <p:nvPr/>
          </p:nvSpPr>
          <p:spPr>
            <a:xfrm>
              <a:off x="0" y="2240136"/>
              <a:ext cx="3059169" cy="1141920"/>
            </a:xfrm>
            <a:prstGeom prst="rect">
              <a:avLst/>
            </a:prstGeom>
            <a:solidFill>
              <a:srgbClr val="A4D4E2"/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47"/>
            <p:cNvSpPr txBox="1"/>
            <p:nvPr/>
          </p:nvSpPr>
          <p:spPr>
            <a:xfrm>
              <a:off x="12" y="2239840"/>
              <a:ext cx="3059100" cy="114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  <a:tabLst/>
                <a:defRPr/>
              </a:pPr>
              <a:r>
                <a:rPr kumimoji="0" lang="ru-RU" sz="1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Другие телеграмм боты и сайты</a:t>
              </a: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47"/>
            <p:cNvSpPr/>
            <p:nvPr/>
          </p:nvSpPr>
          <p:spPr>
            <a:xfrm>
              <a:off x="3490590" y="1360651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47"/>
            <p:cNvSpPr txBox="1"/>
            <p:nvPr/>
          </p:nvSpPr>
          <p:spPr>
            <a:xfrm>
              <a:off x="3490590" y="1360651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Фирмы конкуренты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47"/>
            <p:cNvSpPr/>
            <p:nvPr/>
          </p:nvSpPr>
          <p:spPr>
            <a:xfrm>
              <a:off x="3490590" y="2257847"/>
              <a:ext cx="3059169" cy="1141920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47"/>
            <p:cNvSpPr txBox="1"/>
            <p:nvPr/>
          </p:nvSpPr>
          <p:spPr>
            <a:xfrm>
              <a:off x="3490587" y="2230065"/>
              <a:ext cx="3059100" cy="116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  <a:tabLst/>
                <a:defRPr/>
              </a:pPr>
              <a:r>
                <a:rPr kumimoji="0" lang="ru-RU" sz="1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Другие программисты создающие телеграмм ботов -</a:t>
              </a:r>
              <a:r>
                <a:rPr lang="ru-RU" sz="18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СтартБотс</a:t>
              </a:r>
              <a:r>
                <a:rPr lang="ru-RU" sz="1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, </a:t>
              </a:r>
              <a:r>
                <a:rPr lang="en-US" sz="18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Softrema</a:t>
              </a:r>
              <a:r>
                <a:rPr lang="ru-RU" sz="1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, В2В движение, </a:t>
              </a:r>
              <a:r>
                <a:rPr lang="en-US" sz="18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BestTrafik</a:t>
              </a:r>
              <a:r>
                <a:rPr lang="ru-RU" sz="1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, </a:t>
              </a:r>
              <a:r>
                <a:rPr lang="en-US" sz="18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Smartbot</a:t>
              </a: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47"/>
            <p:cNvSpPr/>
            <p:nvPr/>
          </p:nvSpPr>
          <p:spPr>
            <a:xfrm>
              <a:off x="6981180" y="1353222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47"/>
            <p:cNvSpPr txBox="1"/>
            <p:nvPr/>
          </p:nvSpPr>
          <p:spPr>
            <a:xfrm>
              <a:off x="6981180" y="1353222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Наши преимущества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47"/>
            <p:cNvSpPr/>
            <p:nvPr/>
          </p:nvSpPr>
          <p:spPr>
            <a:xfrm>
              <a:off x="6978043" y="2257847"/>
              <a:ext cx="3059169" cy="1141920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47"/>
            <p:cNvSpPr txBox="1"/>
            <p:nvPr/>
          </p:nvSpPr>
          <p:spPr>
            <a:xfrm>
              <a:off x="6978036" y="2123965"/>
              <a:ext cx="3059169" cy="11419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  <a:tabLst/>
                <a:defRPr/>
              </a:pPr>
              <a:r>
                <a:rPr lang="ru-RU" sz="1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Мы обеспечим клиентов необходимой информацией по химии с помощью нейросети </a:t>
              </a:r>
              <a:r>
                <a:rPr lang="en-US" sz="1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ChatGPT</a:t>
              </a:r>
              <a:r>
                <a:rPr lang="ru-RU" sz="1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3</a:t>
              </a:r>
              <a:endParaRPr kumimoji="0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marR="0" lvl="0" indent="-323640" algn="ctr" defTabSz="914400" rtl="0" eaLnBrk="1" fontAlgn="auto" latinLnBrk="0" hangingPunct="1">
              <a:lnSpc>
                <a:spcPct val="100000"/>
              </a:lnSpc>
              <a:spcBef>
                <a:spcPts val="1414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/>
              <a:defRPr/>
            </a:pPr>
            <a:endParaRPr kumimoji="0" lang="ru-RU" sz="32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/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64001" y="891058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rPr>
              <a:t>PAM (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YS Text"/>
              </a:rPr>
              <a:t>В </a:t>
            </a:r>
            <a:r>
              <a:rPr lang="ru-RU" sz="1200" b="0" i="0" dirty="0" err="1">
                <a:solidFill>
                  <a:srgbClr val="333333"/>
                </a:solidFill>
                <a:effectLst/>
                <a:latin typeface="YS Text"/>
              </a:rPr>
              <a:t>Удмуртстате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YS Text"/>
              </a:rPr>
              <a:t> подсчитали, что в нашей </a:t>
            </a:r>
            <a:r>
              <a:rPr lang="ru-RU" sz="1200" b="1" i="0" dirty="0">
                <a:solidFill>
                  <a:srgbClr val="333333"/>
                </a:solidFill>
                <a:effectLst/>
                <a:latin typeface="YS Text"/>
              </a:rPr>
              <a:t>республике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YS Text"/>
              </a:rPr>
              <a:t> к этой возрастной группе относится 149,1 тысяч человек. </a:t>
            </a:r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rPr>
              <a:t>TAM (</a:t>
            </a:r>
            <a:r>
              <a:rPr kumimoji="0" lang="ru-RU" sz="12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rPr>
              <a:t>Total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ru-RU" sz="12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rPr>
              <a:t>Addressable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ru-RU" sz="12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rPr>
              <a:t>Market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rPr>
              <a:t>) –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rPr>
              <a:t>Общий объем целевого рынка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rPr>
              <a:t>Это клиенты, имеющие потребность, но 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rPr>
              <a:t>не обязательно готовые платить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rPr>
              <a:t> за ваше или аналогичное решение. -70 000 чел.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rPr>
              <a:t>SAM (</a:t>
            </a:r>
            <a:r>
              <a:rPr kumimoji="0" lang="ru-RU" sz="12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rPr>
              <a:t>Serviceable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ru-RU" sz="12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rPr>
              <a:t>Available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rPr>
              <a:t> Market) –7000 чел.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rPr>
              <a:t>Доступный объем рынка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rPr>
              <a:t>Это та часть общего целевого рынка, которая уже пользуется вашим продуктом и продуктами конкурентов.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rPr>
              <a:t>SOM (</a:t>
            </a:r>
            <a:r>
              <a:rPr kumimoji="0" lang="ru-RU" sz="12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rPr>
              <a:t>Serviceable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rPr>
              <a:t> &amp; </a:t>
            </a:r>
            <a:r>
              <a:rPr kumimoji="0" lang="ru-RU" sz="12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rPr>
              <a:t>Obtainable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rPr>
              <a:t> Market) – 1400 чел.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rPr>
              <a:t>Реально достижимый объем рынка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оказания услуги</a:t>
            </a:r>
            <a:endParaRPr sz="4000" dirty="0">
              <a:ea typeface="MS Gothic" pitchFamily="49" charset="-128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00" y="1395115"/>
            <a:ext cx="9071634" cy="375546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982E5F-7E44-4847-8EAD-B519892D0C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8505" y="1611139"/>
            <a:ext cx="1538224" cy="654887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E52D31C-A8B1-4214-A5CF-9532B60D2D43}"/>
              </a:ext>
            </a:extLst>
          </p:cNvPr>
          <p:cNvSpPr/>
          <p:nvPr/>
        </p:nvSpPr>
        <p:spPr>
          <a:xfrm>
            <a:off x="2850895" y="3666801"/>
            <a:ext cx="1656184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Получение обратной связи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F7A1DDF2-4479-4D2E-8360-EE9F53247B9C}"/>
              </a:ext>
            </a:extLst>
          </p:cNvPr>
          <p:cNvSpPr/>
          <p:nvPr/>
        </p:nvSpPr>
        <p:spPr>
          <a:xfrm>
            <a:off x="4085862" y="1433924"/>
            <a:ext cx="1763509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Привлечение клиентов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474EE902-BA56-42B5-9E3A-F2248D69F6B7}"/>
              </a:ext>
            </a:extLst>
          </p:cNvPr>
          <p:cNvSpPr/>
          <p:nvPr/>
        </p:nvSpPr>
        <p:spPr>
          <a:xfrm>
            <a:off x="5342557" y="3666801"/>
            <a:ext cx="1930003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Предоставление продукта пользователю</a:t>
            </a:r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71759" y="239595"/>
            <a:ext cx="6840761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35856" y="2115195"/>
            <a:ext cx="799288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800" b="1" i="1" dirty="0">
                <a:ea typeface="MS Gothic" pitchFamily="49" charset="-128"/>
              </a:rPr>
              <a:t>К концу июля 2023 года создать </a:t>
            </a:r>
            <a:r>
              <a:rPr lang="ru-RU" sz="2800" b="1" i="1" dirty="0" err="1">
                <a:ea typeface="MS Gothic" pitchFamily="49" charset="-128"/>
              </a:rPr>
              <a:t>телеграм</a:t>
            </a:r>
            <a:r>
              <a:rPr lang="ru-RU" sz="2800" b="1" i="1" dirty="0">
                <a:ea typeface="MS Gothic" pitchFamily="49" charset="-128"/>
              </a:rPr>
              <a:t>-бота для помощи более чем 50 школьникам и студентам</a:t>
            </a:r>
            <a:endParaRPr lang="ru-RU" sz="2800" kern="0" dirty="0">
              <a:solidFill>
                <a:sysClr val="windowText" lastClr="000000"/>
              </a:solidFill>
              <a:ea typeface="MS Gothic" pitchFamily="49" charset="-128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2505288"/>
              </p:ext>
            </p:extLst>
          </p:nvPr>
        </p:nvGraphicFramePr>
        <p:xfrm>
          <a:off x="143768" y="1467123"/>
          <a:ext cx="9793089" cy="241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Курсы</a:t>
                      </a:r>
                      <a:r>
                        <a:rPr lang="ru-RU" sz="2300" baseline="0" dirty="0"/>
                        <a:t> по программированию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2000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</a:t>
                      </a:r>
                      <a:r>
                        <a:rPr lang="ru-RU" sz="2300" baseline="0" dirty="0"/>
                        <a:t> средства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Реклама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7</a:t>
                      </a:r>
                      <a:r>
                        <a:rPr lang="ru-RU" sz="2300" dirty="0"/>
                        <a:t>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9</a:t>
                      </a:r>
                      <a:r>
                        <a:rPr lang="ru-RU" sz="2300" dirty="0"/>
                        <a:t>000 руб.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44264" y="459011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684698" y="1999085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>
                <a:ea typeface="MS Gothic" pitchFamily="49" charset="-128"/>
              </a:rPr>
              <a:t>Выбранная организационно-правовая форма: Самозанятость </a:t>
            </a:r>
          </a:p>
          <a:p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Налогообложение 4% на физические лица,  6% - юридические лица</a:t>
            </a: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5725" y="0"/>
            <a:ext cx="1006489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>
                <a:latin typeface="+mn-lt"/>
              </a:rPr>
              <a:t>Финансовый план</a:t>
            </a:r>
            <a:endParaRPr lang="ru-RU"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944198"/>
              </p:ext>
            </p:extLst>
          </p:nvPr>
        </p:nvGraphicFramePr>
        <p:xfrm>
          <a:off x="79620" y="1323107"/>
          <a:ext cx="9937107" cy="4104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565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2818823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807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6571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436571">
                  <a:extLst>
                    <a:ext uri="{9D8B030D-6E8A-4147-A177-3AD203B41FA5}">
                      <a16:colId xmlns:a16="http://schemas.microsoft.com/office/drawing/2014/main" val="2033270267"/>
                    </a:ext>
                  </a:extLst>
                </a:gridCol>
                <a:gridCol w="436571">
                  <a:extLst>
                    <a:ext uri="{9D8B030D-6E8A-4147-A177-3AD203B41FA5}">
                      <a16:colId xmlns:a16="http://schemas.microsoft.com/office/drawing/2014/main" val="364882941"/>
                    </a:ext>
                  </a:extLst>
                </a:gridCol>
                <a:gridCol w="436571">
                  <a:extLst>
                    <a:ext uri="{9D8B030D-6E8A-4147-A177-3AD203B41FA5}">
                      <a16:colId xmlns:a16="http://schemas.microsoft.com/office/drawing/2014/main" val="4036779395"/>
                    </a:ext>
                  </a:extLst>
                </a:gridCol>
                <a:gridCol w="436571">
                  <a:extLst>
                    <a:ext uri="{9D8B030D-6E8A-4147-A177-3AD203B41FA5}">
                      <a16:colId xmlns:a16="http://schemas.microsoft.com/office/drawing/2014/main" val="1559097114"/>
                    </a:ext>
                  </a:extLst>
                </a:gridCol>
                <a:gridCol w="436571">
                  <a:extLst>
                    <a:ext uri="{9D8B030D-6E8A-4147-A177-3AD203B41FA5}">
                      <a16:colId xmlns:a16="http://schemas.microsoft.com/office/drawing/2014/main" val="3923037856"/>
                    </a:ext>
                  </a:extLst>
                </a:gridCol>
                <a:gridCol w="436571">
                  <a:extLst>
                    <a:ext uri="{9D8B030D-6E8A-4147-A177-3AD203B41FA5}">
                      <a16:colId xmlns:a16="http://schemas.microsoft.com/office/drawing/2014/main" val="3593925733"/>
                    </a:ext>
                  </a:extLst>
                </a:gridCol>
                <a:gridCol w="436571">
                  <a:extLst>
                    <a:ext uri="{9D8B030D-6E8A-4147-A177-3AD203B41FA5}">
                      <a16:colId xmlns:a16="http://schemas.microsoft.com/office/drawing/2014/main" val="1296668317"/>
                    </a:ext>
                  </a:extLst>
                </a:gridCol>
                <a:gridCol w="436571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436571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436571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436571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433967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1599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3156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159965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25014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3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u="none" strike="noStrike">
                          <a:effectLst/>
                          <a:latin typeface="+mn-lt"/>
                        </a:rPr>
                        <a:t> 5000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6000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16000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25014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3000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1000</a:t>
                      </a:r>
                      <a:endParaRPr lang="ru-RU" sz="11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9000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25014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endParaRPr lang="ru-RU" sz="11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endParaRPr lang="ru-RU" sz="11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endParaRPr lang="ru-RU" sz="11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endParaRPr lang="ru-RU" sz="11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endParaRPr lang="ru-RU" sz="11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endParaRPr lang="ru-RU" sz="11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  <a:endParaRPr lang="ru-RU" sz="11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7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37414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Реклама бота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endParaRPr lang="ru-RU" sz="11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7000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28396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1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2000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41954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Покупка курсов по программированию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31778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-300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-100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-100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4000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7000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15996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80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120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200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240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640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25014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-3000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-1000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-1000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920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1880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3800</a:t>
                      </a:r>
                      <a:endParaRPr lang="ru-RU" sz="11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4760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6360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159965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31778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3000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1000 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9000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1507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170979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721465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6360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13128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месяцев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70,66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70,66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4983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D03003-5D84-4ADA-A7C3-6BE7F3D420A6}"/>
              </a:ext>
            </a:extLst>
          </p:cNvPr>
          <p:cNvSpPr txBox="1"/>
          <p:nvPr/>
        </p:nvSpPr>
        <p:spPr>
          <a:xfrm>
            <a:off x="772140" y="1521565"/>
            <a:ext cx="13135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График </a:t>
            </a:r>
            <a:r>
              <a:rPr lang="ru-RU" sz="1400" dirty="0" err="1">
                <a:solidFill>
                  <a:schemeClr val="bg1">
                    <a:lumMod val="50000"/>
                  </a:schemeClr>
                </a:solidFill>
              </a:rPr>
              <a:t>Ганта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E7AA42F-442B-453E-9137-C1637FE1ED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8619670"/>
              </p:ext>
            </p:extLst>
          </p:nvPr>
        </p:nvGraphicFramePr>
        <p:xfrm>
          <a:off x="575816" y="1107083"/>
          <a:ext cx="9000999" cy="38267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5208">
                  <a:extLst>
                    <a:ext uri="{9D8B030D-6E8A-4147-A177-3AD203B41FA5}">
                      <a16:colId xmlns:a16="http://schemas.microsoft.com/office/drawing/2014/main" val="3174611365"/>
                    </a:ext>
                  </a:extLst>
                </a:gridCol>
                <a:gridCol w="1016879">
                  <a:extLst>
                    <a:ext uri="{9D8B030D-6E8A-4147-A177-3AD203B41FA5}">
                      <a16:colId xmlns:a16="http://schemas.microsoft.com/office/drawing/2014/main" val="327268300"/>
                    </a:ext>
                  </a:extLst>
                </a:gridCol>
                <a:gridCol w="1527228">
                  <a:extLst>
                    <a:ext uri="{9D8B030D-6E8A-4147-A177-3AD203B41FA5}">
                      <a16:colId xmlns:a16="http://schemas.microsoft.com/office/drawing/2014/main" val="2226782748"/>
                    </a:ext>
                  </a:extLst>
                </a:gridCol>
                <a:gridCol w="1527228">
                  <a:extLst>
                    <a:ext uri="{9D8B030D-6E8A-4147-A177-3AD203B41FA5}">
                      <a16:colId xmlns:a16="http://schemas.microsoft.com/office/drawing/2014/main" val="3723688033"/>
                    </a:ext>
                  </a:extLst>
                </a:gridCol>
                <a:gridCol w="1527228">
                  <a:extLst>
                    <a:ext uri="{9D8B030D-6E8A-4147-A177-3AD203B41FA5}">
                      <a16:colId xmlns:a16="http://schemas.microsoft.com/office/drawing/2014/main" val="50956713"/>
                    </a:ext>
                  </a:extLst>
                </a:gridCol>
                <a:gridCol w="1527228">
                  <a:extLst>
                    <a:ext uri="{9D8B030D-6E8A-4147-A177-3AD203B41FA5}">
                      <a16:colId xmlns:a16="http://schemas.microsoft.com/office/drawing/2014/main" val="2294471667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Март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Апрель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Май</a:t>
                      </a: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Июнь</a:t>
                      </a: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Июль</a:t>
                      </a: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0357109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Изучение курсов по программированию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974844"/>
                  </a:ext>
                </a:extLst>
              </a:tr>
              <a:tr h="763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Написание бота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0658150"/>
                  </a:ext>
                </a:extLst>
              </a:tr>
              <a:tr h="5701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 бота</a:t>
                      </a: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549870"/>
                  </a:ext>
                </a:extLst>
              </a:tr>
              <a:tr h="7653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Распространение продукта</a:t>
                      </a: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42" marR="497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9189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1341293" y="3699371"/>
            <a:ext cx="3014231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err="1">
                <a:solidFill>
                  <a:srgbClr val="1B1464"/>
                </a:solidFill>
                <a:latin typeface="Futura PT"/>
              </a:rPr>
              <a:t>Гульназ</a:t>
            </a:r>
            <a:r>
              <a:rPr lang="ru-RU" sz="1400" b="1" dirty="0">
                <a:solidFill>
                  <a:srgbClr val="1B1464"/>
                </a:solidFill>
                <a:latin typeface="Futura PT"/>
              </a:rPr>
              <a:t> </a:t>
            </a:r>
            <a:r>
              <a:rPr lang="ru-RU" sz="1400" b="1" dirty="0" err="1">
                <a:solidFill>
                  <a:srgbClr val="1B1464"/>
                </a:solidFill>
                <a:latin typeface="Futura PT"/>
              </a:rPr>
              <a:t>Шагабиева</a:t>
            </a:r>
            <a:r>
              <a:rPr lang="ru-RU" sz="1400" b="1" dirty="0">
                <a:solidFill>
                  <a:srgbClr val="1B1464"/>
                </a:solidFill>
                <a:latin typeface="Futura PT"/>
              </a:rPr>
              <a:t>,</a:t>
            </a:r>
          </a:p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rgbClr val="1B1464"/>
                </a:solidFill>
                <a:latin typeface="Futura PT"/>
              </a:rPr>
              <a:t>+7 965 604 97 33,</a:t>
            </a:r>
            <a:endParaRPr lang="en-US" sz="1400" b="1" dirty="0">
              <a:solidFill>
                <a:srgbClr val="1B1464"/>
              </a:solidFill>
              <a:latin typeface="Futura PT"/>
            </a:endParaRP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rgbClr val="1B1464"/>
                </a:solidFill>
                <a:latin typeface="Futura PT"/>
                <a:hlinkClick r:id="rId3"/>
              </a:rPr>
              <a:t>gulnazshagabieva@gmail.com</a:t>
            </a:r>
            <a:endParaRPr lang="en-US" sz="1400" b="1" dirty="0">
              <a:solidFill>
                <a:srgbClr val="1B1464"/>
              </a:solidFill>
              <a:latin typeface="Futura PT"/>
            </a:endParaRPr>
          </a:p>
          <a:p>
            <a:pPr algn="ctr">
              <a:lnSpc>
                <a:spcPct val="110000"/>
              </a:lnSpc>
            </a:pPr>
            <a:r>
              <a:rPr lang="en-US" sz="1400" dirty="0"/>
              <a:t>@</a:t>
            </a:r>
            <a:r>
              <a:rPr lang="en-US" sz="1400" dirty="0" err="1"/>
              <a:t>Lasy_seal</a:t>
            </a:r>
            <a:endParaRPr lang="ru-RU" sz="1400" dirty="0"/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5400352" y="3699371"/>
            <a:ext cx="3014231" cy="1457941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rgbClr val="1B1464"/>
                </a:solidFill>
                <a:latin typeface="Futura PT"/>
              </a:rPr>
              <a:t>Григорий Валеев,</a:t>
            </a:r>
          </a:p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rgbClr val="1B1464"/>
                </a:solidFill>
                <a:latin typeface="Futura PT"/>
              </a:rPr>
              <a:t>+7 982 117 80 64,</a:t>
            </a:r>
            <a:r>
              <a:rPr lang="en-US" sz="1400" b="1" dirty="0">
                <a:solidFill>
                  <a:srgbClr val="1B1464"/>
                </a:solidFill>
                <a:latin typeface="Futura PT"/>
              </a:rPr>
              <a:t> </a:t>
            </a:r>
            <a:r>
              <a:rPr lang="en-US" sz="1400" b="1" dirty="0">
                <a:solidFill>
                  <a:srgbClr val="1B1464"/>
                </a:solidFill>
                <a:latin typeface="Futura PT"/>
                <a:hlinkClick r:id="rId4"/>
              </a:rPr>
              <a:t>grisha.valeev@gmail.com</a:t>
            </a:r>
            <a:endParaRPr lang="en-US" sz="1400" b="1" dirty="0">
              <a:solidFill>
                <a:srgbClr val="1B1464"/>
              </a:solidFill>
              <a:latin typeface="Futura PT"/>
            </a:endParaRPr>
          </a:p>
          <a:p>
            <a:pPr algn="ctr">
              <a:lnSpc>
                <a:spcPct val="110000"/>
              </a:lnSpc>
            </a:pPr>
            <a:r>
              <a:rPr lang="en-US" sz="1400" dirty="0">
                <a:latin typeface="Futura PT"/>
              </a:rPr>
              <a:t>@</a:t>
            </a:r>
            <a:r>
              <a:rPr lang="en-US" sz="1400" dirty="0" err="1">
                <a:latin typeface="Futura PT"/>
                <a:hlinkClick r:id="rId5"/>
              </a:rPr>
              <a:t>wxrstperson</a:t>
            </a: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6274" y="1439026"/>
            <a:ext cx="2164268" cy="217036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2132" y="1368916"/>
            <a:ext cx="1810669" cy="23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1079872" y="2475235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 dirty="0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8264</TotalTime>
  <Words>943</Words>
  <Application>Microsoft Office PowerPoint</Application>
  <PresentationFormat>Произвольный</PresentationFormat>
  <Paragraphs>358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18</vt:i4>
      </vt:variant>
    </vt:vector>
  </HeadingPairs>
  <TitlesOfParts>
    <vt:vector size="32" baseType="lpstr">
      <vt:lpstr>MS Gothic</vt:lpstr>
      <vt:lpstr>Arial</vt:lpstr>
      <vt:lpstr>Calibri</vt:lpstr>
      <vt:lpstr>Futura PT</vt:lpstr>
      <vt:lpstr>Noto Sans Symbols</vt:lpstr>
      <vt:lpstr>Sitka Text</vt:lpstr>
      <vt:lpstr>Symbol</vt:lpstr>
      <vt:lpstr>Times New Roman</vt:lpstr>
      <vt:lpstr>Wingdings</vt:lpstr>
      <vt:lpstr>YS Text</vt:lpstr>
      <vt:lpstr>Office Theme</vt:lpstr>
      <vt:lpstr>Office Theme</vt:lpstr>
      <vt:lpstr>Office Theme</vt:lpstr>
      <vt:lpstr>1_Office Theme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Бизнес-модель</vt:lpstr>
      <vt:lpstr>Анализ конкурентов</vt:lpstr>
      <vt:lpstr>Потенциальный объем рынка</vt:lpstr>
      <vt:lpstr>Процесс оказания услуги</vt:lpstr>
      <vt:lpstr>Цель проекта по SMART</vt:lpstr>
      <vt:lpstr>Стартовые инвестиции</vt:lpstr>
      <vt:lpstr>Организационный план</vt:lpstr>
      <vt:lpstr>Презентация PowerPoint</vt:lpstr>
      <vt:lpstr>Экономика проекта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Александр Семенов</cp:lastModifiedBy>
  <cp:revision>59</cp:revision>
  <dcterms:created xsi:type="dcterms:W3CDTF">2022-10-14T10:42:52Z</dcterms:created>
  <dcterms:modified xsi:type="dcterms:W3CDTF">2023-07-29T15:22:14Z</dcterms:modified>
  <dc:language>ru-RU</dc:language>
</cp:coreProperties>
</file>