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1" r:id="rId6"/>
    <p:sldId id="274" r:id="rId7"/>
    <p:sldId id="262" r:id="rId8"/>
    <p:sldId id="263" r:id="rId9"/>
    <p:sldId id="277" r:id="rId10"/>
    <p:sldId id="264" r:id="rId11"/>
    <p:sldId id="265" r:id="rId12"/>
    <p:sldId id="276" r:id="rId13"/>
    <p:sldId id="270" r:id="rId14"/>
  </p:sldIdLst>
  <p:sldSz cx="15119350" cy="10691813"/>
  <p:notesSz cx="9928225" cy="14357350"/>
  <p:embeddedFontLst>
    <p:embeddedFont>
      <p:font typeface="Arial Black" pitchFamily="34" charset="0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Trebuchet MS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150" y="-174"/>
      </p:cViewPr>
      <p:guideLst>
        <p:guide orient="horz" pos="6556"/>
        <p:guide orient="horz" pos="266"/>
        <p:guide orient="horz" pos="1022"/>
        <p:guide orient="horz" pos="2234"/>
        <p:guide orient="horz" pos="2846"/>
        <p:guide pos="5146"/>
        <p:guide pos="9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64DAE5-7F4E-4D62-A2DB-F227A5FB2489}" type="doc">
      <dgm:prSet loTypeId="urn:microsoft.com/office/officeart/2005/8/layout/vList4#1" loCatId="list" qsTypeId="urn:microsoft.com/office/officeart/2005/8/quickstyle/simple5#1" qsCatId="simple" csTypeId="urn:microsoft.com/office/officeart/2005/8/colors/colorful4#1" csCatId="colorful" phldr="1"/>
      <dgm:spPr/>
    </dgm:pt>
    <dgm:pt modelId="{AE032689-08E1-4A8B-9149-3F3DABBB90AC}">
      <dgm:prSet/>
      <dgm:spPr/>
      <dgm:t>
        <a:bodyPr/>
        <a:lstStyle/>
        <a:p>
          <a:r>
            <a:rPr lang="ru-RU" dirty="0" smtClean="0"/>
            <a:t>Директор ИПГВЭ ОИВТ РАН профессор </a:t>
          </a:r>
          <a:r>
            <a:rPr lang="ru-RU" dirty="0" err="1" smtClean="0"/>
            <a:t>Алхасов</a:t>
          </a:r>
          <a:r>
            <a:rPr lang="ru-RU" dirty="0" smtClean="0"/>
            <a:t> А. Б.</a:t>
          </a:r>
          <a:endParaRPr lang="ru-RU" dirty="0"/>
        </a:p>
      </dgm:t>
    </dgm:pt>
    <dgm:pt modelId="{C6D36CB8-6A1F-42C5-B9CD-0F8918FF732C}" type="parTrans" cxnId="{165D2E6F-78AB-4047-9452-2514393DDF17}">
      <dgm:prSet/>
      <dgm:spPr/>
    </dgm:pt>
    <dgm:pt modelId="{85B5D999-D176-4358-9B6F-B7C35E1EF3D3}" type="sibTrans" cxnId="{165D2E6F-78AB-4047-9452-2514393DDF17}">
      <dgm:prSet/>
      <dgm:spPr/>
    </dgm:pt>
    <dgm:pt modelId="{FCA0A009-C2A8-41B9-AAC5-01743C56E0D0}" type="pres">
      <dgm:prSet presAssocID="{2164DAE5-7F4E-4D62-A2DB-F227A5FB2489}" presName="linear" presStyleCnt="0">
        <dgm:presLayoutVars>
          <dgm:dir/>
          <dgm:resizeHandles val="exact"/>
        </dgm:presLayoutVars>
      </dgm:prSet>
      <dgm:spPr/>
    </dgm:pt>
    <dgm:pt modelId="{B0A933B0-F227-48C9-8D20-1489969FDB87}" type="pres">
      <dgm:prSet presAssocID="{AE032689-08E1-4A8B-9149-3F3DABBB90AC}" presName="comp" presStyleCnt="0"/>
      <dgm:spPr/>
    </dgm:pt>
    <dgm:pt modelId="{FC4F2B60-E93F-4656-9011-04FD43FA293B}" type="pres">
      <dgm:prSet presAssocID="{AE032689-08E1-4A8B-9149-3F3DABBB90AC}" presName="box" presStyleLbl="node1" presStyleIdx="0" presStyleCnt="1"/>
      <dgm:spPr/>
      <dgm:t>
        <a:bodyPr/>
        <a:lstStyle/>
        <a:p>
          <a:endParaRPr lang="ru-RU"/>
        </a:p>
      </dgm:t>
    </dgm:pt>
    <dgm:pt modelId="{69E3D6AB-C816-47C2-8ADB-DF0400F7C8F4}" type="pres">
      <dgm:prSet presAssocID="{AE032689-08E1-4A8B-9149-3F3DABBB90AC}" presName="img" presStyleLbl="fgImgPlace1" presStyleIdx="0" presStyleCnt="1"/>
      <dgm:spPr/>
    </dgm:pt>
    <dgm:pt modelId="{847F6D00-FB64-4A1B-A07A-50A7223FA141}" type="pres">
      <dgm:prSet presAssocID="{AE032689-08E1-4A8B-9149-3F3DABBB90AC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CD39C5-032B-4C1E-A863-691ED1F67E7E}" type="presOf" srcId="{2164DAE5-7F4E-4D62-A2DB-F227A5FB2489}" destId="{FCA0A009-C2A8-41B9-AAC5-01743C56E0D0}" srcOrd="0" destOrd="0" presId="urn:microsoft.com/office/officeart/2005/8/layout/vList4#1"/>
    <dgm:cxn modelId="{165D2E6F-78AB-4047-9452-2514393DDF17}" srcId="{2164DAE5-7F4E-4D62-A2DB-F227A5FB2489}" destId="{AE032689-08E1-4A8B-9149-3F3DABBB90AC}" srcOrd="0" destOrd="0" parTransId="{C6D36CB8-6A1F-42C5-B9CD-0F8918FF732C}" sibTransId="{85B5D999-D176-4358-9B6F-B7C35E1EF3D3}"/>
    <dgm:cxn modelId="{91C15C86-CEF5-4AE1-9B26-15C2BF22396B}" type="presOf" srcId="{AE032689-08E1-4A8B-9149-3F3DABBB90AC}" destId="{847F6D00-FB64-4A1B-A07A-50A7223FA141}" srcOrd="1" destOrd="0" presId="urn:microsoft.com/office/officeart/2005/8/layout/vList4#1"/>
    <dgm:cxn modelId="{BC2F8A69-3DA1-4F30-A524-A5CC0BE10503}" type="presOf" srcId="{AE032689-08E1-4A8B-9149-3F3DABBB90AC}" destId="{FC4F2B60-E93F-4656-9011-04FD43FA293B}" srcOrd="0" destOrd="0" presId="urn:microsoft.com/office/officeart/2005/8/layout/vList4#1"/>
    <dgm:cxn modelId="{FC7C59E4-5AF0-44DE-B5B2-FEE729013E23}" type="presParOf" srcId="{FCA0A009-C2A8-41B9-AAC5-01743C56E0D0}" destId="{B0A933B0-F227-48C9-8D20-1489969FDB87}" srcOrd="0" destOrd="0" presId="urn:microsoft.com/office/officeart/2005/8/layout/vList4#1"/>
    <dgm:cxn modelId="{8F9295B5-D98D-4581-B937-F5162B79038E}" type="presParOf" srcId="{B0A933B0-F227-48C9-8D20-1489969FDB87}" destId="{FC4F2B60-E93F-4656-9011-04FD43FA293B}" srcOrd="0" destOrd="0" presId="urn:microsoft.com/office/officeart/2005/8/layout/vList4#1"/>
    <dgm:cxn modelId="{7511C77B-8016-4645-BA9C-931D73A87E05}" type="presParOf" srcId="{B0A933B0-F227-48C9-8D20-1489969FDB87}" destId="{69E3D6AB-C816-47C2-8ADB-DF0400F7C8F4}" srcOrd="1" destOrd="0" presId="urn:microsoft.com/office/officeart/2005/8/layout/vList4#1"/>
    <dgm:cxn modelId="{BC0A5B22-BF1F-45A5-A303-BEB4E4C2B52A}" type="presParOf" srcId="{B0A933B0-F227-48C9-8D20-1489969FDB87}" destId="{847F6D00-FB64-4A1B-A07A-50A7223FA14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068429-AEAA-4EF8-B4C2-49B3EEE9CD77}" type="doc">
      <dgm:prSet loTypeId="urn:microsoft.com/office/officeart/2005/8/layout/hList7#1" loCatId="picture" qsTypeId="urn:microsoft.com/office/officeart/2005/8/quickstyle/simple5#2" qsCatId="simple" csTypeId="urn:microsoft.com/office/officeart/2005/8/colors/colorful4#2" csCatId="colorful" phldr="1"/>
      <dgm:spPr/>
    </dgm:pt>
    <dgm:pt modelId="{4B40F037-4E51-4466-818B-A9BB37E53034}" type="pres">
      <dgm:prSet presAssocID="{A3068429-AEAA-4EF8-B4C2-49B3EEE9CD77}" presName="Name0" presStyleCnt="0">
        <dgm:presLayoutVars>
          <dgm:dir/>
          <dgm:resizeHandles val="exact"/>
        </dgm:presLayoutVars>
      </dgm:prSet>
      <dgm:spPr/>
    </dgm:pt>
    <dgm:pt modelId="{1227D0B1-3FF3-4D5F-AB21-0859DE0DCBA5}" type="pres">
      <dgm:prSet presAssocID="{A3068429-AEAA-4EF8-B4C2-49B3EEE9CD77}" presName="fgShape" presStyleLbl="fgShp" presStyleIdx="0" presStyleCnt="1" custFlipVert="1" custScaleY="83404" custLinFactY="-100000" custLinFactNeighborX="240" custLinFactNeighborY="-150437"/>
      <dgm:spPr/>
    </dgm:pt>
    <dgm:pt modelId="{B9C52E5E-649D-440A-8F3B-4D3D1C8C6CF2}" type="pres">
      <dgm:prSet presAssocID="{A3068429-AEAA-4EF8-B4C2-49B3EEE9CD77}" presName="linComp" presStyleCnt="0"/>
      <dgm:spPr/>
    </dgm:pt>
  </dgm:ptLst>
  <dgm:cxnLst>
    <dgm:cxn modelId="{6FEC26B0-981E-400A-A08E-5ABF22CAF876}" type="presOf" srcId="{A3068429-AEAA-4EF8-B4C2-49B3EEE9CD77}" destId="{4B40F037-4E51-4466-818B-A9BB37E53034}" srcOrd="0" destOrd="0" presId="urn:microsoft.com/office/officeart/2005/8/layout/hList7#1"/>
    <dgm:cxn modelId="{08EAD2F2-758D-416A-931B-F3A578CBE546}" type="presParOf" srcId="{4B40F037-4E51-4466-818B-A9BB37E53034}" destId="{1227D0B1-3FF3-4D5F-AB21-0859DE0DCBA5}" srcOrd="0" destOrd="0" presId="urn:microsoft.com/office/officeart/2005/8/layout/hList7#1"/>
    <dgm:cxn modelId="{A9B57586-0BBD-4340-8777-9DF65450547C}" type="presParOf" srcId="{4B40F037-4E51-4466-818B-A9BB37E53034}" destId="{B9C52E5E-649D-440A-8F3B-4D3D1C8C6CF2}" srcOrd="1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64DAE5-7F4E-4D62-A2DB-F227A5FB2489}" type="doc">
      <dgm:prSet loTypeId="urn:microsoft.com/office/officeart/2005/8/layout/vList4#2" loCatId="list" qsTypeId="urn:microsoft.com/office/officeart/2005/8/quickstyle/simple5#3" qsCatId="simple" csTypeId="urn:microsoft.com/office/officeart/2005/8/colors/colorful4#3" csCatId="colorful" phldr="1"/>
      <dgm:spPr/>
    </dgm:pt>
    <dgm:pt modelId="{175CEA1F-7204-472E-BE7C-0175C248FE3A}">
      <dgm:prSet/>
      <dgm:spPr/>
      <dgm:t>
        <a:bodyPr/>
        <a:lstStyle/>
        <a:p>
          <a:r>
            <a:rPr lang="ru-RU" dirty="0" smtClean="0"/>
            <a:t>Зав. лабораторией ИПГВЭ ОИВТ РАН, зав. каф. ДГУ, проф. Рамазанов А. Ш.</a:t>
          </a:r>
          <a:endParaRPr lang="ru-RU" dirty="0"/>
        </a:p>
      </dgm:t>
    </dgm:pt>
    <dgm:pt modelId="{8A7678FA-CC04-497E-A4AB-D4C63BF4765E}" type="parTrans" cxnId="{3A4CE212-30B8-41F4-9837-3FDC17B14173}">
      <dgm:prSet/>
      <dgm:spPr/>
    </dgm:pt>
    <dgm:pt modelId="{91F46CDD-0B1B-45F3-87DA-1D3D6B8D8B9E}" type="sibTrans" cxnId="{3A4CE212-30B8-41F4-9837-3FDC17B14173}">
      <dgm:prSet/>
      <dgm:spPr/>
    </dgm:pt>
    <dgm:pt modelId="{FCA0A009-C2A8-41B9-AAC5-01743C56E0D0}" type="pres">
      <dgm:prSet presAssocID="{2164DAE5-7F4E-4D62-A2DB-F227A5FB2489}" presName="linear" presStyleCnt="0">
        <dgm:presLayoutVars>
          <dgm:dir/>
          <dgm:resizeHandles val="exact"/>
        </dgm:presLayoutVars>
      </dgm:prSet>
      <dgm:spPr/>
    </dgm:pt>
    <dgm:pt modelId="{BC7B796D-E753-4F0E-9B7D-901EE96AABA2}" type="pres">
      <dgm:prSet presAssocID="{175CEA1F-7204-472E-BE7C-0175C248FE3A}" presName="comp" presStyleCnt="0"/>
      <dgm:spPr/>
    </dgm:pt>
    <dgm:pt modelId="{4EEDD534-37BA-44C5-9F10-71F01D449072}" type="pres">
      <dgm:prSet presAssocID="{175CEA1F-7204-472E-BE7C-0175C248FE3A}" presName="box" presStyleLbl="node1" presStyleIdx="0" presStyleCnt="1"/>
      <dgm:spPr/>
      <dgm:t>
        <a:bodyPr/>
        <a:lstStyle/>
        <a:p>
          <a:endParaRPr lang="ru-RU"/>
        </a:p>
      </dgm:t>
    </dgm:pt>
    <dgm:pt modelId="{F87581E6-191F-49A5-8D5D-5A9CCD8C8205}" type="pres">
      <dgm:prSet presAssocID="{175CEA1F-7204-472E-BE7C-0175C248FE3A}" presName="img" presStyleLbl="fgImgPlace1" presStyleIdx="0" presStyleCnt="1"/>
      <dgm:spPr/>
    </dgm:pt>
    <dgm:pt modelId="{A892968D-E610-44BA-869F-4AE016AC2A1C}" type="pres">
      <dgm:prSet presAssocID="{175CEA1F-7204-472E-BE7C-0175C248FE3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0B5683-1C00-476A-80FD-32AAAB784284}" type="presOf" srcId="{175CEA1F-7204-472E-BE7C-0175C248FE3A}" destId="{4EEDD534-37BA-44C5-9F10-71F01D449072}" srcOrd="0" destOrd="0" presId="urn:microsoft.com/office/officeart/2005/8/layout/vList4#2"/>
    <dgm:cxn modelId="{83B71CA1-B9C8-4883-88ED-EFEA37F0965E}" type="presOf" srcId="{2164DAE5-7F4E-4D62-A2DB-F227A5FB2489}" destId="{FCA0A009-C2A8-41B9-AAC5-01743C56E0D0}" srcOrd="0" destOrd="0" presId="urn:microsoft.com/office/officeart/2005/8/layout/vList4#2"/>
    <dgm:cxn modelId="{3A4CE212-30B8-41F4-9837-3FDC17B14173}" srcId="{2164DAE5-7F4E-4D62-A2DB-F227A5FB2489}" destId="{175CEA1F-7204-472E-BE7C-0175C248FE3A}" srcOrd="0" destOrd="0" parTransId="{8A7678FA-CC04-497E-A4AB-D4C63BF4765E}" sibTransId="{91F46CDD-0B1B-45F3-87DA-1D3D6B8D8B9E}"/>
    <dgm:cxn modelId="{90F12E86-0AD5-44B7-99F2-C484ABB56033}" type="presOf" srcId="{175CEA1F-7204-472E-BE7C-0175C248FE3A}" destId="{A892968D-E610-44BA-869F-4AE016AC2A1C}" srcOrd="1" destOrd="0" presId="urn:microsoft.com/office/officeart/2005/8/layout/vList4#2"/>
    <dgm:cxn modelId="{09FFAD79-8638-450A-B267-BDF98E221ABE}" type="presParOf" srcId="{FCA0A009-C2A8-41B9-AAC5-01743C56E0D0}" destId="{BC7B796D-E753-4F0E-9B7D-901EE96AABA2}" srcOrd="0" destOrd="0" presId="urn:microsoft.com/office/officeart/2005/8/layout/vList4#2"/>
    <dgm:cxn modelId="{9FE15115-BF95-4FA8-8E41-E4C760497843}" type="presParOf" srcId="{BC7B796D-E753-4F0E-9B7D-901EE96AABA2}" destId="{4EEDD534-37BA-44C5-9F10-71F01D449072}" srcOrd="0" destOrd="0" presId="urn:microsoft.com/office/officeart/2005/8/layout/vList4#2"/>
    <dgm:cxn modelId="{11ACDEDB-4FFE-42FC-8B2F-05330742CD05}" type="presParOf" srcId="{BC7B796D-E753-4F0E-9B7D-901EE96AABA2}" destId="{F87581E6-191F-49A5-8D5D-5A9CCD8C8205}" srcOrd="1" destOrd="0" presId="urn:microsoft.com/office/officeart/2005/8/layout/vList4#2"/>
    <dgm:cxn modelId="{013BCA4B-4811-4647-ADDE-E884D03F2D27}" type="presParOf" srcId="{BC7B796D-E753-4F0E-9B7D-901EE96AABA2}" destId="{A892968D-E610-44BA-869F-4AE016AC2A1C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4F2B60-E93F-4656-9011-04FD43FA293B}">
      <dsp:nvSpPr>
        <dsp:cNvPr id="0" name=""/>
        <dsp:cNvSpPr/>
      </dsp:nvSpPr>
      <dsp:spPr>
        <a:xfrm>
          <a:off x="0" y="0"/>
          <a:ext cx="6846412" cy="1419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Директор ИПГВЭ ОИВТ РАН профессор </a:t>
          </a:r>
          <a:r>
            <a:rPr lang="ru-RU" sz="3000" kern="1200" dirty="0" err="1" smtClean="0"/>
            <a:t>Алхасов</a:t>
          </a:r>
          <a:r>
            <a:rPr lang="ru-RU" sz="3000" kern="1200" dirty="0" smtClean="0"/>
            <a:t> А. Б.</a:t>
          </a:r>
          <a:endParaRPr lang="ru-RU" sz="3000" kern="1200" dirty="0"/>
        </a:p>
      </dsp:txBody>
      <dsp:txXfrm>
        <a:off x="1511237" y="0"/>
        <a:ext cx="5335174" cy="1419547"/>
      </dsp:txXfrm>
    </dsp:sp>
    <dsp:sp modelId="{69E3D6AB-C816-47C2-8ADB-DF0400F7C8F4}">
      <dsp:nvSpPr>
        <dsp:cNvPr id="0" name=""/>
        <dsp:cNvSpPr/>
      </dsp:nvSpPr>
      <dsp:spPr>
        <a:xfrm>
          <a:off x="141954" y="141954"/>
          <a:ext cx="1369282" cy="1135637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27D0B1-3FF3-4D5F-AB21-0859DE0DCBA5}">
      <dsp:nvSpPr>
        <dsp:cNvPr id="0" name=""/>
        <dsp:cNvSpPr/>
      </dsp:nvSpPr>
      <dsp:spPr>
        <a:xfrm flipV="1">
          <a:off x="573663" y="189861"/>
          <a:ext cx="12504039" cy="384402"/>
        </a:xfrm>
        <a:prstGeom prst="left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EDD534-37BA-44C5-9F10-71F01D449072}">
      <dsp:nvSpPr>
        <dsp:cNvPr id="0" name=""/>
        <dsp:cNvSpPr/>
      </dsp:nvSpPr>
      <dsp:spPr>
        <a:xfrm>
          <a:off x="0" y="0"/>
          <a:ext cx="6641008" cy="1450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Зав. лабораторией ИПГВЭ ОИВТ РАН, зав. каф. ДГУ, проф. Рамазанов А. Ш.</a:t>
          </a:r>
          <a:endParaRPr lang="ru-RU" sz="3000" kern="1200" dirty="0"/>
        </a:p>
      </dsp:txBody>
      <dsp:txXfrm>
        <a:off x="1473268" y="0"/>
        <a:ext cx="5167739" cy="1450669"/>
      </dsp:txXfrm>
    </dsp:sp>
    <dsp:sp modelId="{F87581E6-191F-49A5-8D5D-5A9CCD8C8205}">
      <dsp:nvSpPr>
        <dsp:cNvPr id="0" name=""/>
        <dsp:cNvSpPr/>
      </dsp:nvSpPr>
      <dsp:spPr>
        <a:xfrm>
          <a:off x="145066" y="145066"/>
          <a:ext cx="1328201" cy="1160535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stBulletLvl" val="2"/>
              <dgm:param type="txAnchorHorzCh" val="ctr"/>
              <dgm:param type="txAnchorVert" val="mid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10.png"/><Relationship Id="rId4" Type="http://schemas.microsoft.com/office/2007/relationships/hdphoto" Target="../media/image13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20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5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>
              <a:fillRect/>
            </a:stretch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/>
            <a:srcRect/>
            <a:stretch>
              <a:fillRect/>
            </a:stretch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0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20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5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0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20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5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 panose="020B0604020202020204"/>
              <a:buNone/>
              <a:defRPr sz="499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65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90"/>
            </a:lvl1pPr>
            <a:lvl2pPr marL="914400" lvl="1" indent="-50546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09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0"/>
            </a:lvl3pPr>
            <a:lvl4pPr marL="1828800" lvl="3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4pPr>
            <a:lvl5pPr marL="2286000" lvl="4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5pPr>
            <a:lvl6pPr marL="2743200" lvl="5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6pPr>
            <a:lvl7pPr marL="3200400" lvl="6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7pPr>
            <a:lvl8pPr marL="3657600" lvl="7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8pPr>
            <a:lvl9pPr marL="4114800" lvl="8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5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 panose="020B0604020202020204"/>
              <a:buNone/>
              <a:defRPr sz="499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5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3692" y="468728"/>
            <a:ext cx="4495189" cy="497674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089561" y="432920"/>
            <a:ext cx="1439533" cy="672948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1057539" y="10166176"/>
            <a:ext cx="3477450" cy="37412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672778" y="1713767"/>
            <a:ext cx="6612925" cy="860832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buNone/>
              <a:defRPr sz="21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672779" y="486946"/>
            <a:ext cx="7325912" cy="8608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672778" y="2780088"/>
            <a:ext cx="6612925" cy="7138163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buNone/>
              <a:defRPr sz="15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16"/>
          </p:nvPr>
        </p:nvSpPr>
        <p:spPr>
          <a:xfrm>
            <a:off x="7929923" y="2780088"/>
            <a:ext cx="6612925" cy="7138163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buNone/>
              <a:defRPr sz="15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7" hasCustomPrompt="1"/>
          </p:nvPr>
        </p:nvSpPr>
        <p:spPr>
          <a:xfrm>
            <a:off x="7893390" y="1713767"/>
            <a:ext cx="6649457" cy="860832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buNone/>
              <a:defRPr sz="21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pPr/>
              <a:t>05.07.2022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/>
          </p:cNvGraphicFramePr>
          <p:nvPr userDrawn="1"/>
        </p:nvGraphicFramePr>
        <p:xfrm>
          <a:off x="1969" y="2476"/>
          <a:ext cx="1969" cy="2476"/>
        </p:xfrm>
        <a:graphic>
          <a:graphicData uri="http://schemas.openxmlformats.org/presentationml/2006/ole">
            <p:oleObj spid="_x0000_s1038" name="Слайд think-cell" r:id="rId4" imgW="360" imgH="360" progId="">
              <p:embed/>
            </p:oleObj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96867" cy="247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4465" b="1" i="0" baseline="0" dirty="0">
              <a:latin typeface="Trebuchet MS" panose="020B0603020202020204"/>
              <a:sym typeface="Trebuchet MS" panose="020B0603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34" y="1011993"/>
            <a:ext cx="13953823" cy="690937"/>
          </a:xfrm>
        </p:spPr>
        <p:txBody>
          <a:bodyPr/>
          <a:lstStyle>
            <a:lvl1pPr>
              <a:defRPr sz="4465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834" y="2435283"/>
            <a:ext cx="13953900" cy="634312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580834" y="1832874"/>
            <a:ext cx="64737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580834" y="605861"/>
            <a:ext cx="13953823" cy="2591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sz="1490" cap="all" baseline="0">
                <a:solidFill>
                  <a:schemeClr val="accent1"/>
                </a:solidFill>
              </a:defRPr>
            </a:lvl1pPr>
            <a:lvl2pPr marL="567055" indent="0">
              <a:buFont typeface="Arial" panose="020B0604020202020204" pitchFamily="34" charset="0"/>
              <a:buNone/>
              <a:defRPr/>
            </a:lvl2pPr>
            <a:lvl3pPr marL="1134110" indent="0">
              <a:buFont typeface="Arial" panose="020B0604020202020204" pitchFamily="34" charset="0"/>
              <a:buNone/>
              <a:defRPr/>
            </a:lvl3pPr>
            <a:lvl4pPr marL="1701165" indent="0">
              <a:buFont typeface="Arial" panose="020B0604020202020204" pitchFamily="34" charset="0"/>
              <a:buNone/>
              <a:defRPr/>
            </a:lvl4pPr>
            <a:lvl5pPr marL="226822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13586744" y="10168067"/>
            <a:ext cx="55221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/>
          </p:cNvGraphicFramePr>
          <p:nvPr userDrawn="1"/>
        </p:nvGraphicFramePr>
        <p:xfrm>
          <a:off x="1969" y="2476"/>
          <a:ext cx="1969" cy="2476"/>
        </p:xfrm>
        <a:graphic>
          <a:graphicData uri="http://schemas.openxmlformats.org/presentationml/2006/ole">
            <p:oleObj spid="_x0000_s15361" name="Слайд think-cell" r:id="rId4" imgW="360" imgH="360" progId="">
              <p:embed/>
            </p:oleObj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96867" cy="247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970" b="1" i="0" baseline="0" dirty="0"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834" y="2435283"/>
            <a:ext cx="13953900" cy="6343126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580834" y="1832874"/>
            <a:ext cx="64737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580834" y="605861"/>
            <a:ext cx="13953823" cy="2591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sz="1490" cap="all" baseline="0">
                <a:solidFill>
                  <a:schemeClr val="accent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567055" indent="0">
              <a:buFont typeface="Arial" panose="020B0604020202020204" pitchFamily="34" charset="0"/>
              <a:buNone/>
              <a:defRPr/>
            </a:lvl2pPr>
            <a:lvl3pPr marL="1134110" indent="0">
              <a:buFont typeface="Arial" panose="020B0604020202020204" pitchFamily="34" charset="0"/>
              <a:buNone/>
              <a:defRPr/>
            </a:lvl3pPr>
            <a:lvl4pPr marL="1701165" indent="0">
              <a:buFont typeface="Arial" panose="020B0604020202020204" pitchFamily="34" charset="0"/>
              <a:buNone/>
              <a:defRPr/>
            </a:lvl4pPr>
            <a:lvl5pPr marL="226822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13586744" y="10168067"/>
            <a:ext cx="55221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 panose="020B0604020202020204"/>
              <a:buNone/>
              <a:defRPr sz="68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460" algn="l" rtl="0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 panose="020B0604020202020204"/>
              <a:buChar char="•"/>
              <a:defRPr sz="436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66090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 panose="020B0604020202020204"/>
              <a:buChar char="•"/>
              <a:defRPr sz="374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426720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 panose="020B0604020202020204"/>
              <a:buChar char="•"/>
              <a:defRPr sz="31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40948-019-00129-w" TargetMode="External"/><Relationship Id="rId5" Type="http://schemas.openxmlformats.org/officeDocument/2006/relationships/hyperlink" Target="https://link.springer.com/journal/40948" TargetMode="Externa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32.jpe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slideLayout" Target="../slideLayouts/slideLayout14.xml"/><Relationship Id="rId16" Type="http://schemas.openxmlformats.org/officeDocument/2006/relationships/diagramLayout" Target="../diagrams/layout3.xml"/><Relationship Id="rId20" Type="http://schemas.openxmlformats.org/officeDocument/2006/relationships/image" Target="../media/image21.png"/><Relationship Id="rId1" Type="http://schemas.openxmlformats.org/officeDocument/2006/relationships/vmlDrawing" Target="../drawings/vmlDrawing3.v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oleObject" Target="../embeddings/oleObject3.bin"/><Relationship Id="rId9" Type="http://schemas.microsoft.com/office/2007/relationships/diagramDrawing" Target="../diagrams/drawing1.xml"/><Relationship Id="rId14" Type="http://schemas.microsoft.com/office/2007/relationships/diagramDrawing" Target="../diagrams/drawing2.xml"/><Relationship Id="rId22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 panose="020B0604020202020204"/>
              <a:buNone/>
            </a:pPr>
            <a:r>
              <a:rPr lang="ru-RU" sz="5700" i="0" u="none" strike="noStrike" cap="none" dirty="0">
                <a:solidFill>
                  <a:srgbClr val="05031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Архипелаг 2022: #</a:t>
            </a:r>
            <a:r>
              <a:rPr lang="ru-RU" sz="5700" i="0" u="none" strike="noStrike" cap="none" dirty="0" err="1">
                <a:solidFill>
                  <a:srgbClr val="05031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НастоящееБудущее</a:t>
            </a:r>
            <a:endParaRPr sz="8500" i="0" u="none" strike="noStrike" cap="none" dirty="0">
              <a:solidFill>
                <a:srgbClr val="050313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>
            <a:fillRect/>
          </a:stretch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29084"/>
            <a:ext cx="7821000" cy="499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 smtClean="0">
                <a:solidFill>
                  <a:schemeClr val="dk1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Дагестанский литий для всей России</a:t>
            </a:r>
            <a:endParaRPr lang="en-US" sz="5000" dirty="0">
              <a:solidFill>
                <a:schemeClr val="dk1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7500135" y="250331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 lang="ru-RU"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316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solidFill>
                  <a:schemeClr val="lt1"/>
                </a:solidFill>
              </a:rPr>
              <a:t>Самый важный слайд вашей презентации!</a:t>
            </a:r>
            <a:r>
              <a:rPr lang="ru-RU" sz="2500">
                <a:solidFill>
                  <a:schemeClr val="lt1"/>
                </a:solidFill>
              </a:rPr>
              <a:t> В чём заключается проблема, которую вы собираетесь решить с помощью своего проекта? Если нет интересной проблемы – то и решать её не интересно, а значит дальше можно не слушать. Плохо заполнить этот слайд – слить все возможности которые открывает перед вами Архипелаг 2122 в целом и его Интенсив в частности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Проблема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819150" y="2088515"/>
            <a:ext cx="13886180" cy="79098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3200" dirty="0" smtClean="0"/>
              <a:t>	Мировые </a:t>
            </a:r>
            <a:r>
              <a:rPr lang="ru-RU" sz="3200" dirty="0" smtClean="0"/>
              <a:t>цены на этот металл выросли в среднем на 50% за последние годы, виной тому — растущая индустрия электромобилей и альтернативная энергетика, а в Китае из-за проблем с логистикой — на 300%, до $20 000. Сложный и долгий процесс добычи лития вызывает его острый дефицит.</a:t>
            </a:r>
          </a:p>
          <a:p>
            <a:r>
              <a:rPr lang="ru-RU" sz="3200" dirty="0" smtClean="0"/>
              <a:t>	Несмотря </a:t>
            </a:r>
            <a:r>
              <a:rPr lang="ru-RU" sz="3200" dirty="0" smtClean="0"/>
              <a:t>на то, что в России разведаны огромные запасы лития, основным поставщиком лития в Россию является Чили. Собственное производство лития в России незначительное. Ежегодное потребление лития в России составляет около 2 500 тонн. В связи с санкциями, объявленными Западом, поставки лития в Россию из Чили будут приостановлены.</a:t>
            </a:r>
          </a:p>
          <a:p>
            <a:r>
              <a:rPr lang="ru-RU" sz="3200" dirty="0" smtClean="0"/>
              <a:t>	По </a:t>
            </a:r>
            <a:r>
              <a:rPr lang="ru-RU" sz="3200" dirty="0" smtClean="0"/>
              <a:t>этой же причине в России возникает необходимость разрабатывать и производить электронное оборудование, собственные </a:t>
            </a:r>
            <a:r>
              <a:rPr lang="ru-RU" sz="3200" dirty="0" err="1" smtClean="0"/>
              <a:t>гаджеты</a:t>
            </a:r>
            <a:r>
              <a:rPr lang="ru-RU" sz="3200" dirty="0" smtClean="0"/>
              <a:t>, для которых необходимы </a:t>
            </a:r>
            <a:r>
              <a:rPr lang="ru-RU" sz="3200" dirty="0" err="1" smtClean="0"/>
              <a:t>литий-ионные</a:t>
            </a:r>
            <a:r>
              <a:rPr lang="ru-RU" sz="3200" dirty="0" smtClean="0"/>
              <a:t> батареи, и потребление лития в стране, несомненно, будет расти.</a:t>
            </a:r>
          </a:p>
          <a:p>
            <a:endParaRPr lang="ru-RU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 lang="ru-RU"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Решение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818515" y="2116455"/>
            <a:ext cx="13886815" cy="6494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ru-RU" sz="3200" dirty="0" smtClean="0"/>
              <a:t>	Особенностью </a:t>
            </a:r>
            <a:r>
              <a:rPr lang="ru-RU" sz="3200" dirty="0" smtClean="0"/>
              <a:t>геотермальных вод Дагестана является повышенное содержание в них лития и других редких элементов, что делает их комплексным сырьем для геотермальной энергетики, химической и оборонной промышленности. Из геотермальных вод также есть возможность добывать пищевую соль.</a:t>
            </a:r>
          </a:p>
          <a:p>
            <a:pPr algn="just"/>
            <a:r>
              <a:rPr lang="ru-RU" sz="3200" dirty="0" smtClean="0"/>
              <a:t>	Суть </a:t>
            </a:r>
            <a:r>
              <a:rPr lang="ru-RU" sz="3200" dirty="0" smtClean="0"/>
              <a:t>идеи заключается в том, что на месторождении высокоминерализованных термальных вод строится химический завод по выработке карбоната лития, поваренной соли, магнезии жженной и др. Для снабжения этого завода электроэнергией строится геотермальная тепловая электростанция. Для получения электричества станция использует тепло горячей подземной воды, которая, отдав тепло, поступает на завод, который выводит из воды ценные элементы.</a:t>
            </a:r>
            <a:endParaRPr lang="ru-RU" sz="32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 lang="ru-RU"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Как ваше РЕШЕНИЕ озвученной проблемы выглядит в виде продукта (или услуги), который продаётся (или будет продаваться)? Кто ЦА для этого продукта? </a:t>
            </a:r>
            <a:r>
              <a:rPr lang="ru-RU" sz="2500" b="1">
                <a:solidFill>
                  <a:schemeClr val="lt1"/>
                </a:solidFill>
              </a:rPr>
              <a:t>Продукт это НЕ решение проблемы.</a:t>
            </a:r>
            <a:r>
              <a:rPr lang="ru-RU" sz="2500">
                <a:solidFill>
                  <a:schemeClr val="lt1"/>
                </a:solidFill>
              </a:rPr>
              <a:t> Это разные слайды. Решение – это то, зачем покупают продукт, а тут про сам этот продукт – что это? Как это выглядит? Как работает? И так далее…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Продукт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666750" y="2004695"/>
            <a:ext cx="13886815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ru-RU" altLang="ru-RU" sz="2800" dirty="0" smtClean="0">
                <a:cs typeface="Times New Roman" pitchFamily="18" charset="0"/>
              </a:rPr>
              <a:t>Разработаны перспективные технологии комплексного освоения высокотемпературных гидротермальных рассолов с получением электроэнергии и извлечением минеральных солей и ценных микрокомпонентов</a:t>
            </a:r>
            <a:r>
              <a:rPr lang="ru-RU" altLang="ru-RU" sz="2800" dirty="0" smtClean="0">
                <a:latin typeface="Calibri" pitchFamily="34" charset="0"/>
                <a:cs typeface="Times New Roman" pitchFamily="18" charset="0"/>
              </a:rPr>
              <a:t>.</a:t>
            </a:r>
            <a:r>
              <a:rPr lang="ru-RU" altLang="ru-RU" sz="2800" dirty="0" smtClean="0"/>
              <a:t> Предложены селективные способы извлечения лития из природных рассолов и способы переработки полученного </a:t>
            </a:r>
            <a:r>
              <a:rPr lang="ru-RU" altLang="ru-RU" sz="2800" dirty="0" err="1" smtClean="0"/>
              <a:t>литийалюминиевого</a:t>
            </a:r>
            <a:r>
              <a:rPr lang="ru-RU" altLang="ru-RU" sz="2800" dirty="0" smtClean="0"/>
              <a:t> концентрата на карбонат лития на основе использования экстракционного процесса в замкнутом цикле</a:t>
            </a:r>
            <a:r>
              <a:rPr lang="ru-RU" altLang="ru-RU" sz="2800" dirty="0" smtClean="0"/>
              <a:t>.</a:t>
            </a:r>
          </a:p>
          <a:p>
            <a:pPr algn="just"/>
            <a:endParaRPr lang="ru-RU" altLang="ru-RU" sz="2800" dirty="0" smtClean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0" name="Рисунок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6425" y="5306701"/>
            <a:ext cx="3550664" cy="221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5" descr="Изображение выглядит как текст, часы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99661" y="4916775"/>
            <a:ext cx="3614555" cy="277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818557" y="5291527"/>
            <a:ext cx="4002374" cy="21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59174" y="7794885"/>
            <a:ext cx="128165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/>
              <a:t>Схемы комплексного освоения высокотемпературных геотермальных рассолов</a:t>
            </a:r>
          </a:p>
          <a:p>
            <a:r>
              <a:rPr lang="ru-RU" altLang="ru-RU" sz="2400" dirty="0" smtClean="0"/>
              <a:t>1 – эксплуатируемый коллектор;    2 – добычная скважина;  3 – бинарная </a:t>
            </a:r>
            <a:r>
              <a:rPr lang="ru-RU" altLang="ru-RU" sz="2400" dirty="0" err="1" smtClean="0"/>
              <a:t>ГеоЭС</a:t>
            </a:r>
            <a:r>
              <a:rPr lang="ru-RU" altLang="ru-RU" sz="2400" dirty="0" smtClean="0"/>
              <a:t>;  4 – завод по извлечению химических компонентов;  5 – использование отработанной воды на водохозяйственные цели; 6 – насосная станция закачки; 7 – нагнетательная скважина.</a:t>
            </a:r>
            <a:endParaRPr lang="ru-RU" alt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72779" y="1480776"/>
            <a:ext cx="7426873" cy="975884"/>
          </a:xfrm>
        </p:spPr>
        <p:txBody>
          <a:bodyPr>
            <a:normAutofit fontScale="90000"/>
          </a:bodyPr>
          <a:lstStyle/>
          <a:p>
            <a:r>
              <a:rPr lang="ru-RU" sz="3845" b="1" dirty="0" smtClean="0"/>
              <a:t>За счет чего решается проблема</a:t>
            </a:r>
            <a:r>
              <a:rPr lang="ru-RU" sz="3845" dirty="0" smtClean="0"/>
              <a:t>?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>
          <a:xfrm>
            <a:off x="582838" y="2068643"/>
            <a:ext cx="13957622" cy="7849608"/>
          </a:xfrm>
        </p:spPr>
        <p:txBody>
          <a:bodyPr>
            <a:normAutofit fontScale="92500" lnSpcReduction="1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Технологическая схема комплексной </a:t>
            </a:r>
            <a:r>
              <a:rPr lang="ru-RU" sz="3200" b="1" dirty="0" smtClean="0">
                <a:solidFill>
                  <a:srgbClr val="FF0000"/>
                </a:solidFill>
              </a:rPr>
              <a:t>переработки геотермальных рассолов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КБ-4 </a:t>
            </a:r>
            <a:r>
              <a:rPr lang="ru-RU" sz="3200" dirty="0" smtClean="0"/>
              <a:t>– слабокислотный карбоксильный катионит; АУ – активированный уголь; СБ-1 – марка слабоосновного анионита.</a:t>
            </a:r>
          </a:p>
          <a:p>
            <a:endParaRPr lang="ru-RU" sz="2975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466725" indent="-457200">
              <a:buAutoNum type="arabicPeriod"/>
            </a:pPr>
            <a:endParaRPr lang="ru-RU" sz="2705" dirty="0" smtClean="0"/>
          </a:p>
          <a:p>
            <a:pPr marL="466725" indent="-457200">
              <a:buAutoNum type="arabicPeriod"/>
            </a:pPr>
            <a:endParaRPr lang="ru-RU" sz="2705" dirty="0" smtClean="0"/>
          </a:p>
          <a:p>
            <a:pPr marL="466725" indent="-457200">
              <a:buAutoNum type="arabicPeriod"/>
            </a:pPr>
            <a:endParaRPr lang="ru-RU" sz="2705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7"/>
          </p:nvPr>
        </p:nvSpPr>
        <p:spPr>
          <a:xfrm>
            <a:off x="7893390" y="1713767"/>
            <a:ext cx="6649457" cy="219964"/>
          </a:xfrm>
        </p:spPr>
        <p:txBody>
          <a:bodyPr>
            <a:noAutofit/>
          </a:bodyPr>
          <a:lstStyle/>
          <a:p>
            <a:endParaRPr lang="ru-RU" sz="2975" dirty="0"/>
          </a:p>
        </p:txBody>
      </p:sp>
      <p:pic>
        <p:nvPicPr>
          <p:cNvPr id="7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9801" y="2733425"/>
            <a:ext cx="8427595" cy="600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1400" y="474980"/>
            <a:ext cx="4528820" cy="695325"/>
          </a:xfrm>
        </p:spPr>
        <p:txBody>
          <a:bodyPr/>
          <a:lstStyle/>
          <a:p>
            <a:r>
              <a:rPr lang="ru-RU" altLang="en-US" sz="4000" b="1" dirty="0">
                <a:solidFill>
                  <a:schemeClr val="bg2"/>
                </a:solidFill>
              </a:rPr>
              <a:t>РЫНОК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041425" y="2263515"/>
            <a:ext cx="12599624" cy="6886401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Литий — один из критически важных элементов для всей нашей цивилизации. </a:t>
            </a:r>
            <a:endParaRPr lang="ru-RU" sz="2800" dirty="0" smtClean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Л</a:t>
            </a:r>
            <a:r>
              <a:rPr lang="ru-RU" sz="2800" dirty="0" smtClean="0"/>
              <a:t>ьвиная </a:t>
            </a:r>
            <a:r>
              <a:rPr lang="ru-RU" sz="2800" dirty="0" smtClean="0"/>
              <a:t>доля добываемого лития уходит на нужды производителей </a:t>
            </a:r>
            <a:r>
              <a:rPr lang="ru-RU" sz="2800" dirty="0" err="1" smtClean="0"/>
              <a:t>Li-ion</a:t>
            </a:r>
            <a:r>
              <a:rPr lang="ru-RU" sz="2800" dirty="0" smtClean="0"/>
              <a:t> </a:t>
            </a:r>
            <a:r>
              <a:rPr lang="ru-RU" sz="2800" dirty="0" smtClean="0"/>
              <a:t>аккумуляторов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Литий используется в </a:t>
            </a:r>
            <a:r>
              <a:rPr lang="ru-RU" sz="2800" dirty="0" smtClean="0"/>
              <a:t>металлургии, как черной, так и цветной, </a:t>
            </a:r>
            <a:r>
              <a:rPr lang="ru-RU" sz="2800" dirty="0" smtClean="0"/>
              <a:t>—применяется </a:t>
            </a:r>
            <a:r>
              <a:rPr lang="ru-RU" sz="2800" dirty="0" smtClean="0"/>
              <a:t>для </a:t>
            </a:r>
            <a:r>
              <a:rPr lang="ru-RU" sz="2800" dirty="0" err="1" smtClean="0"/>
              <a:t>раскисления</a:t>
            </a:r>
            <a:r>
              <a:rPr lang="ru-RU" sz="2800" dirty="0" smtClean="0"/>
              <a:t> и повышения пластичности и прочности сплавов. </a:t>
            </a:r>
            <a:endParaRPr lang="ru-RU" sz="2800" dirty="0" smtClean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С помощью лития производят </a:t>
            </a:r>
            <a:r>
              <a:rPr lang="ru-RU" sz="2800" dirty="0" smtClean="0"/>
              <a:t>стекла, которые частично пропускают ультрафиолет, он применяется в керамике. </a:t>
            </a:r>
            <a:endParaRPr lang="ru-RU" sz="2800" dirty="0" smtClean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Литий используют </a:t>
            </a:r>
            <a:r>
              <a:rPr lang="ru-RU" sz="2800" dirty="0" smtClean="0"/>
              <a:t>для получения трития. </a:t>
            </a:r>
            <a:endParaRPr lang="ru-RU" sz="2800" dirty="0" smtClean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Мировое потребление лития – более 160 тыс. тонн, России требуется 2 500 тонн в год. Только одно </a:t>
            </a:r>
            <a:r>
              <a:rPr lang="ru-RU" sz="2800" dirty="0" err="1" smtClean="0"/>
              <a:t>тарумовское</a:t>
            </a:r>
            <a:r>
              <a:rPr lang="ru-RU" sz="2800" dirty="0" smtClean="0"/>
              <a:t> месторождение может поставлять лития достаточно для потребностей страны. Всё остальной литий с месторождений Дагестана можно поставлять на экспорт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dirty="0" smtClean="0"/>
              <a:t>Поваренная (пищевая) соль – объемы добычи из термальных скважин достаточны для потребностей всего Северного Кавказа.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630692" y="1541151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/>
          <p:cNvPicPr preferRelativeResize="0">
            <a:picLocks noGrp="1" noChangeAspect="1"/>
          </p:cNvPicPr>
          <p:nvPr>
            <p:ph type="pic" idx="2"/>
          </p:nvPr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6579235" y="9291955"/>
            <a:ext cx="7654290" cy="722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 lang="ru-RU"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А теперь нужно чётко и внятно рассказать как среди всех этих конкурентов, прекрасных действующих и потенциальных потребителей вы планируете зарабатывать? Кто вам платит? Сколько платит, какой чек? Какова себестоимость? Из чего она обычно складывается?</a:t>
            </a:r>
            <a:r>
              <a:rPr lang="ru-RU" sz="2500" b="1">
                <a:solidFill>
                  <a:schemeClr val="lt1"/>
                </a:solidFill>
              </a:rPr>
              <a:t> 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Бизнес-модель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991870" y="2068195"/>
            <a:ext cx="13686155" cy="5692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800" dirty="0"/>
              <a:t>Мы применяем две бизнес модели </a:t>
            </a:r>
            <a:r>
              <a:rPr lang="ru-RU" altLang="en-US" sz="2800" dirty="0">
                <a:sym typeface="+mn-ea"/>
              </a:rPr>
              <a:t>B2В  и B2C  </a:t>
            </a:r>
          </a:p>
          <a:p>
            <a:endParaRPr lang="ru-RU" altLang="en-US" sz="2800" dirty="0">
              <a:sym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2800" dirty="0"/>
              <a:t>Для реализации модели  B2C  мы используем </a:t>
            </a:r>
            <a:r>
              <a:rPr lang="ru-RU" altLang="en-US" sz="2800" dirty="0" err="1"/>
              <a:t>маркетплейс</a:t>
            </a:r>
            <a:r>
              <a:rPr lang="ru-RU" altLang="en-US" sz="2800" dirty="0"/>
              <a:t> </a:t>
            </a:r>
            <a:r>
              <a:rPr lang="ru-RU" altLang="en-US" sz="2800" dirty="0" err="1"/>
              <a:t>market.iplab.su</a:t>
            </a:r>
            <a:r>
              <a:rPr lang="ru-RU" altLang="en-US" sz="2800" dirty="0"/>
              <a:t> предлагая более привлекательные цены чем конкуренты.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2800" dirty="0"/>
              <a:t>Для B2В мы  предлагаем  клиентам  работать или через договора или сотрудничество через механизм  простого товарищества (Консорциума).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2800" dirty="0"/>
              <a:t>Создание РИД - 1000 </a:t>
            </a:r>
            <a:r>
              <a:rPr lang="ru-RU" altLang="en-US" sz="2800" dirty="0" err="1"/>
              <a:t>руб</a:t>
            </a:r>
            <a:r>
              <a:rPr lang="ru-RU" altLang="en-US" sz="2800" dirty="0"/>
              <a:t>, Создание патента ФИПС - 5-25 тыс. р. Создание и Депонирование  </a:t>
            </a:r>
            <a:r>
              <a:rPr lang="ru-RU" altLang="en-US" sz="2800" dirty="0" err="1"/>
              <a:t>предпатента</a:t>
            </a:r>
            <a:r>
              <a:rPr lang="ru-RU" altLang="en-US" sz="2800" dirty="0"/>
              <a:t> 20 тыс. р. Перевод РИД в НМА - 20 тыс. р.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sz="2800" dirty="0"/>
              <a:t>Эмиссия </a:t>
            </a:r>
            <a:r>
              <a:rPr lang="en-US" altLang="en-US" sz="2800" dirty="0">
                <a:sym typeface="+mn-ea"/>
              </a:rPr>
              <a:t>startup token</a:t>
            </a:r>
            <a:r>
              <a:rPr lang="ru-RU" altLang="en-US" sz="2800" dirty="0">
                <a:sym typeface="+mn-ea"/>
              </a:rPr>
              <a:t> 7 тыс. р., Франшиза 5-7% от оборота.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en-US" sz="2800" dirty="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 lang="ru-RU"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Текущие результаты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991870" y="1838325"/>
            <a:ext cx="1368552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ru-RU" sz="2400" dirty="0" smtClean="0"/>
              <a:t>В рамках Федеральной целевой программы </a:t>
            </a:r>
            <a:r>
              <a:rPr lang="ru-RU" sz="2400" dirty="0" smtClean="0"/>
              <a:t>"Исследования и разработки по приоритетным направлениям развития </a:t>
            </a:r>
            <a:r>
              <a:rPr lang="ru-RU" sz="2400" dirty="0" err="1" smtClean="0"/>
              <a:t>научно-технологогического</a:t>
            </a:r>
            <a:r>
              <a:rPr lang="ru-RU" sz="2400" dirty="0" smtClean="0"/>
              <a:t> комплекса России на 2014-2020 годы". </a:t>
            </a:r>
            <a:r>
              <a:rPr lang="ru-RU" sz="2400" dirty="0" smtClean="0"/>
              <a:t>В соответствии с соглашением </a:t>
            </a:r>
            <a:r>
              <a:rPr lang="ru-RU" sz="2400" dirty="0" smtClean="0"/>
              <a:t>14.604.21.0120 "Разработка эффективной технологии комплексного освоения </a:t>
            </a:r>
            <a:r>
              <a:rPr lang="ru-RU" sz="2400" dirty="0" err="1" smtClean="0"/>
              <a:t>высокопараметричеких</a:t>
            </a:r>
            <a:r>
              <a:rPr lang="ru-RU" sz="2400" dirty="0" smtClean="0"/>
              <a:t> минерализованных </a:t>
            </a:r>
            <a:r>
              <a:rPr lang="ru-RU" sz="2400" dirty="0" err="1" smtClean="0"/>
              <a:t>гидрогеотермальных</a:t>
            </a:r>
            <a:r>
              <a:rPr lang="ru-RU" sz="2400" dirty="0" smtClean="0"/>
              <a:t> ресурсов" </a:t>
            </a:r>
            <a:r>
              <a:rPr lang="ru-RU" sz="2400" dirty="0" smtClean="0"/>
              <a:t>2014-2016 г.г. проведены исследования запасов ценных материалов в термальных водах Дагестана. Изготовлены опытные образцы установок по выработке ценных компонентов из термальных вод.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         Узел водоподготовки                                        Вакуум-выпарная система</a:t>
            </a:r>
          </a:p>
          <a:p>
            <a:pPr marL="0" indent="0">
              <a:buNone/>
            </a:pPr>
            <a:endParaRPr lang="ru-RU" altLang="en-US" sz="2400" dirty="0" smtClean="0">
              <a:sym typeface="+mn-ea"/>
            </a:endParaRPr>
          </a:p>
        </p:txBody>
      </p:sp>
      <p:pic>
        <p:nvPicPr>
          <p:cNvPr id="10" name="Рисунок 1" descr="C:\Users\DVD\Desktop\из отчета 07.2016г\вся установка.jpg"/>
          <p:cNvPicPr>
            <a:picLocks noChangeAspect="1" noChangeArrowheads="1"/>
          </p:cNvPicPr>
          <p:nvPr/>
        </p:nvPicPr>
        <p:blipFill>
          <a:blip r:embed="rId5"/>
          <a:srcRect l="2591"/>
          <a:stretch>
            <a:fillRect/>
          </a:stretch>
        </p:blipFill>
        <p:spPr bwMode="auto">
          <a:xfrm>
            <a:off x="1562490" y="5426439"/>
            <a:ext cx="4808330" cy="412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2" descr="C:\Users\DVD\Desktop\из отчета 07.2016г\image-08-07-16-03-21-4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69640" y="5543576"/>
            <a:ext cx="4946754" cy="382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 lang="ru-RU"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Текущие результаты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991870" y="1838325"/>
            <a:ext cx="13685520" cy="41549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400" dirty="0" smtClean="0"/>
              <a:t>В рамках Федеральной целевой программы </a:t>
            </a:r>
            <a:r>
              <a:rPr lang="ru-RU" sz="2400" dirty="0" smtClean="0"/>
              <a:t>"Исследования и разработки по приоритетным направлениям развития </a:t>
            </a:r>
            <a:r>
              <a:rPr lang="ru-RU" sz="2400" dirty="0" err="1" smtClean="0"/>
              <a:t>научно-технологогического</a:t>
            </a:r>
            <a:r>
              <a:rPr lang="ru-RU" sz="2400" dirty="0" smtClean="0"/>
              <a:t> комплекса России на 2014-2020 годы". </a:t>
            </a:r>
            <a:r>
              <a:rPr lang="ru-RU" sz="2400" dirty="0" smtClean="0"/>
              <a:t>В соответствии с соглашением </a:t>
            </a:r>
            <a:r>
              <a:rPr lang="ru-RU" sz="2400" dirty="0" smtClean="0"/>
              <a:t>14.604.21.0120 "Разработка эффективной технологии комплексного освоения </a:t>
            </a:r>
            <a:r>
              <a:rPr lang="ru-RU" sz="2400" dirty="0" err="1" smtClean="0"/>
              <a:t>высокопараметричеких</a:t>
            </a:r>
            <a:r>
              <a:rPr lang="ru-RU" sz="2400" dirty="0" smtClean="0"/>
              <a:t> минерализованных </a:t>
            </a:r>
            <a:r>
              <a:rPr lang="ru-RU" sz="2400" dirty="0" err="1" smtClean="0"/>
              <a:t>гидрогеотермальных</a:t>
            </a:r>
            <a:r>
              <a:rPr lang="ru-RU" sz="2400" dirty="0" smtClean="0"/>
              <a:t> ресурсов" </a:t>
            </a:r>
            <a:r>
              <a:rPr lang="ru-RU" sz="2400" dirty="0" smtClean="0"/>
              <a:t>2014-2016 г.г. </a:t>
            </a:r>
            <a:r>
              <a:rPr lang="ru-RU" altLang="ru-RU" sz="2400" dirty="0" smtClean="0"/>
              <a:t>создана </a:t>
            </a:r>
            <a:r>
              <a:rPr lang="ru-RU" altLang="ru-RU" sz="2400" dirty="0" err="1" smtClean="0"/>
              <a:t>лаборатоная</a:t>
            </a:r>
            <a:r>
              <a:rPr lang="ru-RU" altLang="ru-RU" sz="2400" dirty="0" smtClean="0"/>
              <a:t> установка </a:t>
            </a:r>
            <a:r>
              <a:rPr lang="ru-RU" altLang="ru-RU" sz="2400" dirty="0" smtClean="0"/>
              <a:t>и </a:t>
            </a:r>
            <a:r>
              <a:rPr lang="ru-RU" altLang="ru-RU" sz="2400" dirty="0" err="1" smtClean="0"/>
              <a:t>пилотная</a:t>
            </a:r>
            <a:r>
              <a:rPr lang="ru-RU" altLang="ru-RU" sz="2400" dirty="0" smtClean="0"/>
              <a:t> установка на </a:t>
            </a:r>
            <a:r>
              <a:rPr lang="ru-RU" altLang="ru-RU" sz="2400" dirty="0" err="1" smtClean="0"/>
              <a:t>Берикейском</a:t>
            </a:r>
            <a:r>
              <a:rPr lang="ru-RU" altLang="ru-RU" sz="2400" dirty="0" smtClean="0"/>
              <a:t> месторождении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r>
              <a:rPr lang="ru-RU" sz="2400" dirty="0" smtClean="0"/>
              <a:t>     </a:t>
            </a:r>
            <a:r>
              <a:rPr lang="ru-RU" altLang="ru-RU" sz="2400" dirty="0" smtClean="0"/>
              <a:t>Узел </a:t>
            </a:r>
            <a:r>
              <a:rPr lang="ru-RU" altLang="ru-RU" sz="2400" dirty="0" smtClean="0"/>
              <a:t>для разделения и </a:t>
            </a:r>
            <a:r>
              <a:rPr lang="ru-RU" altLang="ru-RU" sz="2400" dirty="0" smtClean="0"/>
              <a:t>				</a:t>
            </a:r>
            <a:r>
              <a:rPr lang="ru-RU" altLang="ru-RU" sz="2400" dirty="0" err="1" smtClean="0"/>
              <a:t>Пилотная</a:t>
            </a:r>
            <a:r>
              <a:rPr lang="ru-RU" altLang="ru-RU" sz="2400" dirty="0" smtClean="0"/>
              <a:t> установка на </a:t>
            </a:r>
            <a:r>
              <a:rPr lang="ru-RU" altLang="ru-RU" sz="2400" dirty="0" err="1" smtClean="0"/>
              <a:t>Берикейском</a:t>
            </a:r>
            <a:endParaRPr lang="ru-RU" altLang="ru-RU" sz="2400" dirty="0" smtClean="0"/>
          </a:p>
          <a:p>
            <a:r>
              <a:rPr lang="ru-RU" altLang="ru-RU" sz="2400" dirty="0" smtClean="0"/>
              <a:t> </a:t>
            </a:r>
            <a:r>
              <a:rPr lang="ru-RU" altLang="ru-RU" sz="2400" dirty="0" smtClean="0"/>
              <a:t>    концентрирования </a:t>
            </a:r>
            <a:r>
              <a:rPr lang="ru-RU" altLang="ru-RU" sz="2400" dirty="0" smtClean="0"/>
              <a:t>лития </a:t>
            </a:r>
            <a:r>
              <a:rPr lang="ru-RU" altLang="ru-RU" sz="2400" dirty="0" smtClean="0"/>
              <a:t>				месторождении</a:t>
            </a:r>
            <a:endParaRPr lang="ru-RU" altLang="ru-RU" sz="2400" dirty="0" smtClean="0"/>
          </a:p>
          <a:p>
            <a:pPr marL="0" indent="0">
              <a:buNone/>
            </a:pPr>
            <a:endParaRPr lang="ru-RU" altLang="en-US" sz="2400" dirty="0" smtClean="0">
              <a:sym typeface="+mn-ea"/>
            </a:endParaRPr>
          </a:p>
        </p:txBody>
      </p:sp>
      <p:pic>
        <p:nvPicPr>
          <p:cNvPr id="13" name="Рисунок 3" descr="C:\Users\Арсен\AppData\Local\Temp\Temp1_Фото ИПГ29-12-2016_11-46-47.zip\IMG_0715.JPG"/>
          <p:cNvPicPr>
            <a:picLocks noChangeAspect="1" noChangeArrowheads="1"/>
          </p:cNvPicPr>
          <p:nvPr/>
        </p:nvPicPr>
        <p:blipFill>
          <a:blip r:embed="rId5"/>
          <a:srcRect r="36867"/>
          <a:stretch>
            <a:fillRect/>
          </a:stretch>
        </p:blipFill>
        <p:spPr bwMode="auto">
          <a:xfrm>
            <a:off x="1084444" y="5816184"/>
            <a:ext cx="4210365" cy="4212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7"/>
          <p:cNvPicPr>
            <a:picLocks noChangeAspect="1" noChangeArrowheads="1"/>
          </p:cNvPicPr>
          <p:nvPr/>
        </p:nvPicPr>
        <p:blipFill>
          <a:blip r:embed="rId6"/>
          <a:srcRect t="33971" b="7738"/>
          <a:stretch>
            <a:fillRect/>
          </a:stretch>
        </p:blipFill>
        <p:spPr bwMode="auto">
          <a:xfrm>
            <a:off x="6832730" y="5726243"/>
            <a:ext cx="6883269" cy="359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 lang="ru-RU"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780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2022 г. Поиск организации, которая разработает бизнес-план на основе наших научных разработок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 smtClean="0">
                <a:solidFill>
                  <a:schemeClr val="tx1"/>
                </a:solidFill>
              </a:rPr>
              <a:t>2022 г.-2023 г. Поиск и отбор инвесторов, которые построят </a:t>
            </a:r>
            <a:r>
              <a:rPr lang="ru-RU" sz="2800" i="0" u="none" strike="noStrike" cap="none" dirty="0" err="1" smtClean="0">
                <a:solidFill>
                  <a:schemeClr val="tx1"/>
                </a:solidFill>
              </a:rPr>
              <a:t>ГеоТЭС</a:t>
            </a:r>
            <a:r>
              <a:rPr lang="ru-RU" sz="2800" i="0" u="none" strike="noStrike" cap="none" dirty="0" smtClean="0">
                <a:solidFill>
                  <a:schemeClr val="tx1"/>
                </a:solidFill>
              </a:rPr>
              <a:t> и химические заводы на месте нахождения месторождений лития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2023-2024 г. </a:t>
            </a:r>
            <a:r>
              <a:rPr lang="ru-RU" sz="2800" dirty="0" smtClean="0">
                <a:solidFill>
                  <a:schemeClr val="tx1"/>
                </a:solidFill>
              </a:rPr>
              <a:t>Строительство предприятий по выработке карбоната лития и других ценных элементов из термальных вод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2024 -2027 г. Научное сопровождение работы предприятий, достижение окупаемости проекта, выход на прибыль.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800" b="1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Конкуренты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Литиевые месторождения есть в Иркутской и в </a:t>
            </a:r>
            <a:r>
              <a:rPr lang="ru-RU" sz="2800" dirty="0" smtClean="0">
                <a:solidFill>
                  <a:schemeClr val="tx1"/>
                </a:solidFill>
              </a:rPr>
              <a:t>М</a:t>
            </a:r>
            <a:r>
              <a:rPr lang="ru-RU" sz="2800" dirty="0" smtClean="0">
                <a:solidFill>
                  <a:schemeClr val="tx1"/>
                </a:solidFill>
              </a:rPr>
              <a:t>урманской областях. В Дагестане гораздо ниже стоимость разработки месторождений и гораздо удобнее логистика.</a:t>
            </a:r>
            <a:endParaRPr sz="2800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 dirty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Планы развития </a:t>
            </a:r>
            <a:r>
              <a:rPr lang="ru-RU" sz="3500" b="0" dirty="0" smtClean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2022-2027</a:t>
            </a:r>
            <a:endParaRPr sz="3500" b="0" dirty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313160" y="1588957"/>
            <a:ext cx="5437802" cy="5696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 lang="ru-RU"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929758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 dirty="0" smtClean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Публикации по теме (интеллектуальная собственность)</a:t>
            </a:r>
            <a:endParaRPr sz="3500" b="0" dirty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Текстовое поле 99"/>
          <p:cNvSpPr txBox="1"/>
          <p:nvPr/>
        </p:nvSpPr>
        <p:spPr>
          <a:xfrm>
            <a:off x="657225" y="1927860"/>
            <a:ext cx="14048105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449580"/>
            <a:endParaRPr lang="ru-RU" altLang="en-US" sz="2800" b="1" dirty="0">
              <a:latin typeface="Times New Roman" panose="02020603050405020304" charset="0"/>
            </a:endParaRPr>
          </a:p>
          <a:p>
            <a:pPr marL="0" indent="449580"/>
            <a:endParaRPr lang="ru-RU" altLang="en-US" sz="2800" b="1" dirty="0">
              <a:latin typeface="Times New Roman" panose="0202060305040502030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9311" y="2308485"/>
            <a:ext cx="13086413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AutoNum type="arabicPeriod"/>
            </a:pP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 Геотермальная энергетика: проблемы, ресурсы, технологии /Под ред. </a:t>
            </a:r>
            <a:r>
              <a:rPr lang="ru-RU" altLang="ru-RU" sz="2000" dirty="0" err="1" smtClean="0"/>
              <a:t>чл-корр</a:t>
            </a:r>
            <a:r>
              <a:rPr lang="ru-RU" altLang="ru-RU" sz="2000" dirty="0" smtClean="0"/>
              <a:t>. РАН Э.Э. </a:t>
            </a:r>
            <a:r>
              <a:rPr lang="ru-RU" altLang="ru-RU" sz="2000" dirty="0" err="1" smtClean="0"/>
              <a:t>Шпильрайна,М</a:t>
            </a:r>
            <a:r>
              <a:rPr lang="ru-RU" altLang="ru-RU" sz="2000" dirty="0" smtClean="0"/>
              <a:t>., </a:t>
            </a:r>
            <a:r>
              <a:rPr lang="ru-RU" altLang="ru-RU" sz="2000" dirty="0" err="1" smtClean="0"/>
              <a:t>Физматлит</a:t>
            </a:r>
            <a:r>
              <a:rPr lang="ru-RU" altLang="ru-RU" sz="2000" dirty="0" smtClean="0"/>
              <a:t>, 2008. 376с.</a:t>
            </a:r>
          </a:p>
          <a:p>
            <a:pPr>
              <a:buFontTx/>
              <a:buAutoNum type="arabicPeriod"/>
            </a:pPr>
            <a:r>
              <a:rPr lang="ru-RU" altLang="ru-RU" sz="2000" dirty="0" smtClean="0"/>
              <a:t> </a:t>
            </a: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 Возобновляемая энергетика / Под ред. Академика В.Е. </a:t>
            </a:r>
            <a:r>
              <a:rPr lang="ru-RU" altLang="ru-RU" sz="2000" dirty="0" err="1" smtClean="0"/>
              <a:t>Фортова</a:t>
            </a:r>
            <a:r>
              <a:rPr lang="ru-RU" altLang="ru-RU" sz="2000" dirty="0" smtClean="0"/>
              <a:t>, М., </a:t>
            </a:r>
            <a:r>
              <a:rPr lang="ru-RU" altLang="ru-RU" sz="2000" dirty="0" err="1" smtClean="0"/>
              <a:t>Физматлит</a:t>
            </a:r>
            <a:r>
              <a:rPr lang="ru-RU" altLang="ru-RU" sz="2000" dirty="0" smtClean="0"/>
              <a:t>, 2010, 255 с.</a:t>
            </a:r>
          </a:p>
          <a:p>
            <a:pPr>
              <a:buFontTx/>
              <a:buAutoNum type="arabicPeriod"/>
            </a:pPr>
            <a:r>
              <a:rPr lang="ru-RU" altLang="ru-RU" sz="2000" dirty="0" smtClean="0"/>
              <a:t> </a:t>
            </a: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А.Б., </a:t>
            </a:r>
            <a:r>
              <a:rPr lang="ru-RU" altLang="ru-RU" sz="2000" dirty="0" err="1" smtClean="0"/>
              <a:t>Алишаев</a:t>
            </a:r>
            <a:r>
              <a:rPr lang="ru-RU" altLang="ru-RU" sz="2000" dirty="0" smtClean="0"/>
              <a:t> М.Г, </a:t>
            </a:r>
            <a:r>
              <a:rPr lang="ru-RU" altLang="ru-RU" sz="2000" dirty="0" err="1" smtClean="0"/>
              <a:t>Алхасова</a:t>
            </a:r>
            <a:r>
              <a:rPr lang="ru-RU" altLang="ru-RU" sz="2000" dirty="0" smtClean="0"/>
              <a:t> Д.А., </a:t>
            </a:r>
            <a:r>
              <a:rPr lang="ru-RU" altLang="ru-RU" sz="2000" dirty="0" err="1" smtClean="0"/>
              <a:t>Каймаразов</a:t>
            </a:r>
            <a:r>
              <a:rPr lang="ru-RU" altLang="ru-RU" sz="2000" dirty="0" smtClean="0"/>
              <a:t> А.Г. Освоение </a:t>
            </a:r>
            <a:r>
              <a:rPr lang="ru-RU" altLang="ru-RU" sz="2000" dirty="0" err="1" smtClean="0"/>
              <a:t>низкопотенциального</a:t>
            </a:r>
            <a:r>
              <a:rPr lang="ru-RU" altLang="ru-RU" sz="2000" dirty="0" smtClean="0"/>
              <a:t> геотермального тепла/ Под ред. Академика В.Е. </a:t>
            </a:r>
            <a:r>
              <a:rPr lang="ru-RU" altLang="ru-RU" sz="2000" dirty="0" err="1" smtClean="0"/>
              <a:t>Фортова</a:t>
            </a:r>
            <a:r>
              <a:rPr lang="ru-RU" altLang="ru-RU" sz="2000" dirty="0" smtClean="0"/>
              <a:t>, М., </a:t>
            </a:r>
            <a:r>
              <a:rPr lang="ru-RU" altLang="ru-RU" sz="2000" dirty="0" err="1" smtClean="0"/>
              <a:t>Физматлит</a:t>
            </a:r>
            <a:r>
              <a:rPr lang="ru-RU" altLang="ru-RU" sz="2000" dirty="0" smtClean="0"/>
              <a:t>, 2012, 280 с.</a:t>
            </a:r>
          </a:p>
          <a:p>
            <a:pPr>
              <a:buFontTx/>
              <a:buAutoNum type="arabicPeriod"/>
            </a:pP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А.Б., </a:t>
            </a:r>
            <a:r>
              <a:rPr lang="ru-RU" altLang="ru-RU" sz="2000" dirty="0" err="1" smtClean="0"/>
              <a:t>Алхасова</a:t>
            </a:r>
            <a:r>
              <a:rPr lang="ru-RU" altLang="ru-RU" sz="2000" dirty="0" smtClean="0"/>
              <a:t> Д.А., </a:t>
            </a:r>
            <a:r>
              <a:rPr lang="ru-RU" altLang="ru-RU" sz="2000" dirty="0" err="1" smtClean="0"/>
              <a:t>Алишаев</a:t>
            </a:r>
            <a:r>
              <a:rPr lang="ru-RU" altLang="ru-RU" sz="2000" dirty="0" smtClean="0"/>
              <a:t> М.М., Рамазанов А.Ш., Рамазанов М.М. Освоение геотермальной энергии / Под ред. Академика В.Е. </a:t>
            </a:r>
            <a:r>
              <a:rPr lang="ru-RU" altLang="ru-RU" sz="2000" dirty="0" err="1" smtClean="0"/>
              <a:t>Фортова</a:t>
            </a:r>
            <a:r>
              <a:rPr lang="ru-RU" altLang="ru-RU" sz="2000" dirty="0" smtClean="0"/>
              <a:t>, М., </a:t>
            </a:r>
            <a:r>
              <a:rPr lang="ru-RU" altLang="ru-RU" sz="2000" dirty="0" err="1" smtClean="0"/>
              <a:t>Физматлит</a:t>
            </a:r>
            <a:r>
              <a:rPr lang="ru-RU" altLang="ru-RU" sz="2000" dirty="0" smtClean="0"/>
              <a:t>, 2022, 318 с.</a:t>
            </a:r>
          </a:p>
          <a:p>
            <a:pPr>
              <a:buFontTx/>
              <a:buAutoNum type="arabicPeriod"/>
            </a:pP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А.Б., </a:t>
            </a:r>
            <a:r>
              <a:rPr lang="ru-RU" altLang="ru-RU" sz="2000" dirty="0" err="1" smtClean="0"/>
              <a:t>Алхасова</a:t>
            </a:r>
            <a:r>
              <a:rPr lang="ru-RU" altLang="ru-RU" sz="2000" dirty="0" smtClean="0"/>
              <a:t> Д. А. Современное состояние и перспективы освоения геотермальных ресурсов Северокавказского региона //Теплоэнергетика. 2014, №6. с. 28- 34. </a:t>
            </a:r>
          </a:p>
          <a:p>
            <a:pPr>
              <a:buFontTx/>
              <a:buAutoNum type="arabicPeriod"/>
            </a:pPr>
            <a:r>
              <a:rPr lang="ru-RU" altLang="ru-RU" sz="2000" dirty="0" smtClean="0"/>
              <a:t> </a:t>
            </a: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А.Б., </a:t>
            </a:r>
            <a:r>
              <a:rPr lang="ru-RU" altLang="ru-RU" sz="2000" dirty="0" err="1" smtClean="0"/>
              <a:t>Алхасова</a:t>
            </a:r>
            <a:r>
              <a:rPr lang="ru-RU" altLang="ru-RU" sz="2000" dirty="0" smtClean="0"/>
              <a:t> Д.А., Рамазанов А.Ш., Каспарова М.А. Перспективы комплексного освоения </a:t>
            </a:r>
            <a:r>
              <a:rPr lang="ru-RU" altLang="ru-RU" sz="2000" dirty="0" err="1" smtClean="0"/>
              <a:t>высокопараметрических</a:t>
            </a:r>
            <a:r>
              <a:rPr lang="ru-RU" altLang="ru-RU" sz="2000" dirty="0" smtClean="0"/>
              <a:t> геотермальных рассолов //Теплоэнергетика. 2015, №6. с. 11- 17. </a:t>
            </a:r>
          </a:p>
          <a:p>
            <a:pPr>
              <a:buFontTx/>
              <a:buAutoNum type="arabicPeriod"/>
            </a:pPr>
            <a:r>
              <a:rPr lang="ru-RU" altLang="ru-RU" sz="2000" dirty="0" smtClean="0"/>
              <a:t> </a:t>
            </a: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А.Б., </a:t>
            </a:r>
            <a:r>
              <a:rPr lang="ru-RU" altLang="ru-RU" sz="2000" dirty="0" err="1" smtClean="0"/>
              <a:t>Алхасова</a:t>
            </a:r>
            <a:r>
              <a:rPr lang="ru-RU" altLang="ru-RU" sz="2000" dirty="0" smtClean="0"/>
              <a:t> Д.А., Рамазанов А.Ш., Каспарова М.А. Технологии освоения высокоминерализованных геотермальных ресурсов //Теплоэнергетика. 2017, № 9.   с. 17- 24</a:t>
            </a:r>
          </a:p>
          <a:p>
            <a:pPr>
              <a:buFontTx/>
              <a:buAutoNum type="arabicPeriod"/>
            </a:pPr>
            <a:r>
              <a:rPr lang="ru-RU" altLang="ru-RU" sz="2000" dirty="0" err="1" smtClean="0"/>
              <a:t>Алхасов</a:t>
            </a:r>
            <a:r>
              <a:rPr lang="ru-RU" altLang="ru-RU" sz="2000" dirty="0" smtClean="0"/>
              <a:t> А.Б., </a:t>
            </a:r>
            <a:r>
              <a:rPr lang="ru-RU" altLang="ru-RU" sz="2000" dirty="0" err="1" smtClean="0"/>
              <a:t>Алхасова</a:t>
            </a:r>
            <a:r>
              <a:rPr lang="ru-RU" altLang="ru-RU" sz="2000" dirty="0" smtClean="0"/>
              <a:t> Д.А. Оценка эффективности создания бинарных энергоустановок с использованием отработанных нефтяных и газовых скважин на юге России //Теплоэнергетика. 2018, №2.   с. 24- </a:t>
            </a:r>
            <a:r>
              <a:rPr lang="ru-RU" altLang="ru-RU" sz="2000" dirty="0" smtClean="0"/>
              <a:t>32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Алхасов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А.Б., Рамазанов А.Ш. Комплексная переработка минерализованных геотермальных вод // Экология и промышленность России, 2016, т. 20, № 2. С.14-17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Алхасов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А.Б.,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Алхасова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Д.А., Рамазанов А.Ш. Комплексное освоение геотермальных ресурсов // Юг России: экология, развитие, 2016, №1, с.149-158.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/>
              <a:t>11. </a:t>
            </a:r>
            <a:r>
              <a:rPr lang="ru-RU" sz="2000" dirty="0" err="1" smtClean="0"/>
              <a:t>Alkhasov</a:t>
            </a:r>
            <a:r>
              <a:rPr lang="ru-RU" sz="2000" dirty="0" smtClean="0"/>
              <a:t> </a:t>
            </a:r>
            <a:r>
              <a:rPr lang="en-US" sz="2000" dirty="0" smtClean="0"/>
              <a:t> A.B.,</a:t>
            </a:r>
            <a:r>
              <a:rPr lang="ru-RU" sz="2000" dirty="0" smtClean="0"/>
              <a:t> </a:t>
            </a:r>
            <a:r>
              <a:rPr lang="ru-RU" sz="2000" dirty="0" err="1" smtClean="0"/>
              <a:t>Alkhasova</a:t>
            </a:r>
            <a:r>
              <a:rPr lang="ru-RU" sz="2000" dirty="0" smtClean="0"/>
              <a:t> D. A.</a:t>
            </a:r>
            <a:r>
              <a:rPr lang="en-US" sz="2000" dirty="0" smtClean="0"/>
              <a:t>Technologies of geothermal resources development in South of Russia </a:t>
            </a:r>
            <a:r>
              <a:rPr lang="ru-RU" sz="2000" dirty="0" smtClean="0"/>
              <a:t>//</a:t>
            </a:r>
            <a:r>
              <a:rPr lang="en-US" sz="2000" dirty="0" err="1" smtClean="0">
                <a:hlinkClick r:id="rId5"/>
              </a:rPr>
              <a:t>Geomechanics</a:t>
            </a:r>
            <a:r>
              <a:rPr lang="en-US" sz="2000" dirty="0" smtClean="0">
                <a:hlinkClick r:id="rId5"/>
              </a:rPr>
              <a:t> and Geophysics for Geo-Energy and Geo-Resources</a:t>
            </a:r>
            <a:r>
              <a:rPr lang="en-US" sz="2000" dirty="0" smtClean="0"/>
              <a:t>. 2020. Volume 6, Issue 1. </a:t>
            </a:r>
            <a:r>
              <a:rPr lang="en-US" sz="2000" dirty="0" smtClean="0">
                <a:hlinkClick r:id="rId6"/>
              </a:rPr>
              <a:t>DOI: </a:t>
            </a:r>
            <a:r>
              <a:rPr lang="ru-RU" sz="2000" dirty="0" smtClean="0">
                <a:hlinkClick r:id="rId6"/>
              </a:rPr>
              <a:t>10.1007/ s40948-019-00129-w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Алхасов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А.Б. Перспективы освоения геотермальных ресурсов Северокавказского региона // Энергия: экономика, техника, экология, 2022, №4. С. 50-63.</a:t>
            </a:r>
            <a:endParaRPr 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AutoNum type="arabicPeriod"/>
            </a:pPr>
            <a:endParaRPr lang="ru-RU" alt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/>
          </p:cNvGraphicFramePr>
          <p:nvPr/>
        </p:nvGraphicFramePr>
        <p:xfrm>
          <a:off x="1969" y="1095400"/>
          <a:ext cx="1969" cy="1969"/>
        </p:xfrm>
        <a:graphic>
          <a:graphicData uri="http://schemas.openxmlformats.org/presentationml/2006/ole">
            <p:oleObj spid="_x0000_s16385" name="Слайд think-cell" r:id="rId4" imgW="360" imgH="360" progId="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834" y="6550702"/>
            <a:ext cx="13953823" cy="2379190"/>
          </a:xfrm>
        </p:spPr>
        <p:txBody>
          <a:bodyPr>
            <a:noAutofit/>
          </a:bodyPr>
          <a:lstStyle/>
          <a:p>
            <a:pPr algn="ctr"/>
            <a:r>
              <a:rPr lang="ru-RU" sz="2975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Институт проблем геотермии и возобновляемой энергетики – филиал Объединенного института высоких температур Российской Академии наук,</a:t>
            </a:r>
            <a:br>
              <a:rPr lang="ru-RU" sz="2975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</a:br>
            <a:r>
              <a:rPr lang="ru-RU" sz="2975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Дагестанский государственный университет</a:t>
            </a:r>
            <a:br>
              <a:rPr lang="ru-RU" sz="2975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</a:br>
            <a:r>
              <a:rPr lang="ru-RU" sz="2975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(7 научных сотрудников)</a:t>
            </a:r>
            <a:endParaRPr lang="ru-RU" sz="2975" dirty="0">
              <a:solidFill>
                <a:srgbClr val="00B0F0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11334" y="2952576"/>
          <a:ext cx="6846412" cy="141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705909" y="4816855"/>
          <a:ext cx="13591347" cy="3072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7708456" y="2926324"/>
          <a:ext cx="6641008" cy="145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7" name="Текст 3"/>
          <p:cNvSpPr>
            <a:spLocks noGrp="1"/>
          </p:cNvSpPr>
          <p:nvPr>
            <p:ph type="body" sz="quarter" idx="10"/>
          </p:nvPr>
        </p:nvSpPr>
        <p:spPr>
          <a:xfrm>
            <a:off x="705929" y="423056"/>
            <a:ext cx="13953823" cy="10361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00B0F0"/>
                </a:solidFill>
              </a:rPr>
              <a:t>Команда </a:t>
            </a:r>
            <a:r>
              <a:rPr lang="ru-RU" sz="3600" b="1" dirty="0" smtClean="0">
                <a:solidFill>
                  <a:srgbClr val="00B0F0"/>
                </a:solidFill>
              </a:rPr>
              <a:t>«Дагестанский литий для всей России»</a:t>
            </a:r>
            <a:endParaRPr lang="ru-RU" sz="3600" b="1" dirty="0">
              <a:solidFill>
                <a:srgbClr val="00B0F0"/>
              </a:solidFill>
            </a:endParaRPr>
          </a:p>
        </p:txBody>
      </p:sp>
      <p:pic>
        <p:nvPicPr>
          <p:cNvPr id="265" name="Google Shape;265;p25"/>
          <p:cNvPicPr preferRelativeResize="0"/>
          <p:nvPr/>
        </p:nvPicPr>
        <p:blipFill rotWithShape="1">
          <a:blip r:embed="rId20"/>
          <a:srcRect/>
          <a:stretch>
            <a:fillRect/>
          </a:stretch>
        </p:blipFill>
        <p:spPr>
          <a:xfrm flipH="1">
            <a:off x="581162" y="159766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6" name="Picture 2" descr="C:\Users\user\Downloads\Алхасов А_Б.jpg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89549" y="2966595"/>
            <a:ext cx="1543986" cy="1350572"/>
          </a:xfrm>
          <a:prstGeom prst="rect">
            <a:avLst/>
          </a:prstGeom>
          <a:noFill/>
        </p:spPr>
      </p:pic>
      <p:pic>
        <p:nvPicPr>
          <p:cNvPr id="16387" name="Picture 3" descr="C:\Users\user\Downloads\02.jpg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869836" y="2923083"/>
            <a:ext cx="1304144" cy="14240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</a:pPr>
              <a:t>13</a:t>
            </a:fld>
            <a:endParaRPr lang="ru-RU"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591768" y="3698572"/>
            <a:ext cx="13289124" cy="288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>
              <a:buSzPts val="3900"/>
            </a:pPr>
            <a:r>
              <a:rPr lang="ru-RU" sz="5400" b="1" dirty="0" smtClean="0">
                <a:solidFill>
                  <a:srgbClr val="00B0F0"/>
                </a:solidFill>
              </a:rPr>
              <a:t>Дагестанский </a:t>
            </a:r>
            <a:r>
              <a:rPr lang="ru-RU" sz="5400" b="1" dirty="0" smtClean="0">
                <a:solidFill>
                  <a:srgbClr val="00B0F0"/>
                </a:solidFill>
              </a:rPr>
              <a:t>литий для всей </a:t>
            </a:r>
            <a:r>
              <a:rPr lang="ru-RU" sz="5400" b="1" dirty="0" smtClean="0">
                <a:solidFill>
                  <a:srgbClr val="00B0F0"/>
                </a:solidFill>
              </a:rPr>
              <a:t>России</a:t>
            </a:r>
            <a:br>
              <a:rPr lang="ru-RU" sz="5400" b="1" dirty="0" smtClean="0">
                <a:solidFill>
                  <a:srgbClr val="00B0F0"/>
                </a:solidFill>
              </a:rPr>
            </a:br>
            <a:r>
              <a:rPr lang="ru-RU" sz="5400" b="1" dirty="0" smtClean="0">
                <a:solidFill>
                  <a:srgbClr val="00B0F0"/>
                </a:solidFill>
              </a:rPr>
              <a:t/>
            </a:r>
            <a:br>
              <a:rPr lang="ru-RU" sz="5400" b="1" dirty="0" smtClean="0">
                <a:solidFill>
                  <a:srgbClr val="00B0F0"/>
                </a:solidFill>
              </a:rPr>
            </a:br>
            <a:r>
              <a:rPr lang="ru-RU" sz="4400" b="1" dirty="0" smtClean="0">
                <a:solidFill>
                  <a:srgbClr val="00B0F0"/>
                </a:solidFill>
              </a:rPr>
              <a:t/>
            </a:r>
            <a:br>
              <a:rPr lang="ru-RU" sz="4400" b="1" dirty="0" smtClean="0">
                <a:solidFill>
                  <a:srgbClr val="00B0F0"/>
                </a:solidFill>
              </a:rPr>
            </a:br>
            <a:r>
              <a:rPr lang="ru-RU" sz="4400" b="1" dirty="0" smtClean="0">
                <a:solidFill>
                  <a:srgbClr val="00B0F0"/>
                </a:solidFill>
              </a:rPr>
              <a:t>	</a:t>
            </a:r>
            <a:r>
              <a:rPr lang="ru-RU" sz="4400" b="1" dirty="0" smtClean="0">
                <a:solidFill>
                  <a:schemeClr val="tx1"/>
                </a:solidFill>
              </a:rPr>
              <a:t>К</a:t>
            </a:r>
            <a:r>
              <a:rPr lang="ru-RU" sz="4400" b="1" dirty="0" smtClean="0"/>
              <a:t>онтакты</a:t>
            </a:r>
            <a:endParaRPr lang="ru-RU" sz="4400" b="1" dirty="0"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 panose="020B0604020202020204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238173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 panose="020B0604020202020204"/>
                        <a:buNone/>
                      </a:pPr>
                      <a:r>
                        <a:rPr lang="ru-RU" sz="2000" b="1" dirty="0">
                          <a:solidFill>
                            <a:schemeClr val="dk1"/>
                          </a:solidFill>
                        </a:rPr>
                        <a:t>Сайт 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 panose="020B0604020202020204"/>
                        <a:buNone/>
                      </a:pPr>
                      <a:r>
                        <a:rPr lang="en-US" sz="2800" dirty="0" smtClean="0">
                          <a:solidFill>
                            <a:schemeClr val="dk1"/>
                          </a:solidFill>
                        </a:rPr>
                        <a:t>Ipgdncran.ru</a:t>
                      </a:r>
                      <a:r>
                        <a:rPr lang="ru-RU" sz="280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endParaRPr lang="ru-RU" sz="2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chemeClr val="dk1"/>
                          </a:solidFill>
                        </a:rPr>
                        <a:t>+7 (</a:t>
                      </a:r>
                      <a:r>
                        <a:rPr lang="en-US" altLang="ru-RU" sz="2800" dirty="0" smtClean="0">
                          <a:solidFill>
                            <a:schemeClr val="dk1"/>
                          </a:solidFill>
                        </a:rPr>
                        <a:t>963</a:t>
                      </a:r>
                      <a:r>
                        <a:rPr lang="ru-RU" sz="2800" dirty="0" smtClean="0">
                          <a:solidFill>
                            <a:schemeClr val="dk1"/>
                          </a:solidFill>
                        </a:rPr>
                        <a:t>)</a:t>
                      </a:r>
                      <a:r>
                        <a:rPr lang="en-US" altLang="ru-RU" sz="2800" dirty="0" smtClean="0">
                          <a:solidFill>
                            <a:schemeClr val="dk1"/>
                          </a:solidFill>
                        </a:rPr>
                        <a:t> 4239685</a:t>
                      </a:r>
                      <a:endParaRPr lang="en-US" altLang="ru-RU" sz="2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>
                          <a:solidFill>
                            <a:schemeClr val="dk1"/>
                          </a:solidFill>
                        </a:rPr>
                        <a:t>email</a:t>
                      </a:r>
                      <a:endParaRPr lang="ru-RU" sz="200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ru-RU" sz="2800" dirty="0" smtClean="0">
                          <a:solidFill>
                            <a:schemeClr val="dk1"/>
                          </a:solidFill>
                        </a:rPr>
                        <a:t>said2706</a:t>
                      </a:r>
                      <a:r>
                        <a:rPr lang="ru-RU" sz="28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altLang="ru-RU" sz="2800" dirty="0">
                          <a:solidFill>
                            <a:schemeClr val="dk1"/>
                          </a:solidFill>
                        </a:rPr>
                        <a:t>gmail.com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Z4tYyORtm6KuGgf2dyK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doEKL.2RgQHQalDTXZnA"/>
</p:tagLst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1226</Words>
  <Application>Microsoft Office PowerPoint</Application>
  <PresentationFormat>Произвольный</PresentationFormat>
  <Paragraphs>107</Paragraphs>
  <Slides>13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Times New Roman</vt:lpstr>
      <vt:lpstr>Calibri</vt:lpstr>
      <vt:lpstr>Trebuchet MS</vt:lpstr>
      <vt:lpstr>2_Тема Office</vt:lpstr>
      <vt:lpstr>Слайд think-cell</vt:lpstr>
      <vt:lpstr>Архипелаг 2022: #НастоящееБудущее</vt:lpstr>
      <vt:lpstr>Проблема</vt:lpstr>
      <vt:lpstr>Решение</vt:lpstr>
      <vt:lpstr>Продукт</vt:lpstr>
      <vt:lpstr>За счет чего решается проблема?  </vt:lpstr>
      <vt:lpstr>РЫНОК</vt:lpstr>
      <vt:lpstr>Бизнес-модель</vt:lpstr>
      <vt:lpstr>Текущие результаты</vt:lpstr>
      <vt:lpstr>Текущие результаты</vt:lpstr>
      <vt:lpstr>Планы развития 2022-2027</vt:lpstr>
      <vt:lpstr>Публикации по теме (интеллектуальная собственность)</vt:lpstr>
      <vt:lpstr>Институт проблем геотермии и возобновляемой энергетики – филиал Объединенного института высоких температур Российской Академии наук, Дагестанский государственный университет (7 научных сотрудников)</vt:lpstr>
      <vt:lpstr>Дагестанский литий для всей России    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user</dc:creator>
  <cp:lastModifiedBy>user</cp:lastModifiedBy>
  <cp:revision>21</cp:revision>
  <dcterms:created xsi:type="dcterms:W3CDTF">2022-07-03T12:47:23Z</dcterms:created>
  <dcterms:modified xsi:type="dcterms:W3CDTF">2022-07-05T18:36:19Z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EDD151A5A41C47E5909BB2FCAD73B999</vt:lpwstr>
  </property>
  <property fmtid="{D5CDD505-2E9C-101B-9397-08002B2CF9AE}" pid="3" name="KSOProductBuildVer">
    <vt:lpwstr>1049-11.2.0.11191</vt:lpwstr>
  </property>
</Properties>
</file>