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49" d="100"/>
          <a:sy n="49" d="100"/>
        </p:scale>
        <p:origin x="-1572" y="-88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78083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Способы борьбы с зимней скользкостью 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626485"/>
            <a:ext cx="7400004" cy="210400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>
                <a:latin typeface="Arial Black" pitchFamily="34" charset="0"/>
              </a:rPr>
              <a:t>ФГБОУ ВО Пермский ГАТУ имени Академика </a:t>
            </a:r>
            <a:r>
              <a:rPr lang="ru-RU" sz="3200" dirty="0" err="1" smtClean="0">
                <a:latin typeface="Arial Black" pitchFamily="34" charset="0"/>
              </a:rPr>
              <a:t>Д.Н.Прянишникова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Скользкость на дорогах и её последствия 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96118"/>
            <a:ext cx="18113259" cy="750119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dirty="0"/>
              <a:t>В Российской Федерации вопрос зимнего содержания автомобильных дорог является актуальным в связи с особенностями климата. Пренебрежение этим вопросом может привести к дополнительным расходам бюджетных средств. Каждый зимний период в России обходится государству в миллиарды рублей из-за увеличения количества дорожно-транспортных происшествий и травматизма</a:t>
            </a:r>
            <a:r>
              <a:rPr lang="ru-RU" sz="3200" dirty="0" smtClean="0"/>
              <a:t>.</a:t>
            </a:r>
            <a:endParaRPr lang="ru-RU" sz="3200" dirty="0"/>
          </a:p>
          <a:p>
            <a:pPr>
              <a:lnSpc>
                <a:spcPct val="150000"/>
              </a:lnSpc>
            </a:pPr>
            <a:r>
              <a:rPr lang="ru-RU" sz="3200" dirty="0"/>
              <a:t>В связи с этим мы решили изучить </a:t>
            </a:r>
            <a:r>
              <a:rPr lang="ru-RU" sz="3200" dirty="0" smtClean="0"/>
              <a:t>варианты применения</a:t>
            </a:r>
            <a:br>
              <a:rPr lang="ru-RU" sz="3200" dirty="0" smtClean="0"/>
            </a:br>
            <a:r>
              <a:rPr lang="ru-RU" sz="3200" dirty="0" smtClean="0"/>
              <a:t>метода </a:t>
            </a:r>
            <a:r>
              <a:rPr lang="ru-RU" sz="3200" dirty="0" err="1"/>
              <a:t>Тойгера</a:t>
            </a:r>
            <a:r>
              <a:rPr lang="ru-RU" sz="3200" dirty="0"/>
              <a:t> </a:t>
            </a:r>
            <a:r>
              <a:rPr lang="ru-RU" sz="3200" dirty="0" err="1"/>
              <a:t>Ваа</a:t>
            </a:r>
            <a:r>
              <a:rPr lang="ru-RU" sz="3200" dirty="0"/>
              <a:t>, который позволяет эффективно </a:t>
            </a:r>
            <a:r>
              <a:rPr lang="ru-RU" sz="3200" dirty="0" err="1" smtClean="0"/>
              <a:t>бо</a:t>
            </a:r>
            <a:r>
              <a:rPr lang="ru-RU" sz="3200" dirty="0" smtClean="0"/>
              <a:t>-</a:t>
            </a:r>
            <a:br>
              <a:rPr lang="ru-RU" sz="3200" dirty="0" smtClean="0"/>
            </a:br>
            <a:r>
              <a:rPr lang="ru-RU" sz="3200" dirty="0" err="1" smtClean="0"/>
              <a:t>роться</a:t>
            </a:r>
            <a:r>
              <a:rPr lang="ru-RU" sz="3200" dirty="0" smtClean="0"/>
              <a:t> </a:t>
            </a:r>
            <a:r>
              <a:rPr lang="ru-RU" sz="3200" dirty="0"/>
              <a:t>со скользкостью в </a:t>
            </a:r>
            <a:r>
              <a:rPr lang="ru-RU" sz="3200" dirty="0" smtClean="0"/>
              <a:t>зимнее время и </a:t>
            </a:r>
            <a:r>
              <a:rPr lang="ru-RU" sz="3200" dirty="0"/>
              <a:t>имеет ряд </a:t>
            </a:r>
            <a:br>
              <a:rPr lang="ru-RU" sz="3200" dirty="0"/>
            </a:br>
            <a:r>
              <a:rPr lang="ru-RU" sz="3200" dirty="0" smtClean="0"/>
              <a:t>преимуществ </a:t>
            </a:r>
            <a:r>
              <a:rPr lang="ru-RU" sz="3200" dirty="0"/>
              <a:t>по сравнению с традиционными методами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9923" y="6394220"/>
            <a:ext cx="8314177" cy="4131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200" dirty="0"/>
              <a:t>Проблема </a:t>
            </a:r>
            <a:r>
              <a:rPr lang="ru-RU" sz="3200" dirty="0" smtClean="0"/>
              <a:t>клиента</a:t>
            </a:r>
            <a:endParaRPr lang="ru-RU" sz="3200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2800" dirty="0"/>
              <a:t>В России ежегодно в зимний период возникает серьёзная проблема в виде образований снежных накатов, рыхлых снежных отложений, стекловидного льда и прочих видов зимних </a:t>
            </a:r>
            <a:r>
              <a:rPr lang="ru-RU" sz="2800" dirty="0" smtClean="0"/>
              <a:t>скользкости </a:t>
            </a:r>
            <a:r>
              <a:rPr lang="ru-RU" sz="2800" dirty="0"/>
              <a:t>на автомобильных дорогах, которые зачастую могут привести к ДТП или к «гололёдному» травматизму из-за которого наша страна приблизительно теряет 30 млрд рублей в </a:t>
            </a:r>
            <a:r>
              <a:rPr lang="ru-RU" sz="2800" dirty="0" smtClean="0"/>
              <a:t>год.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ru-RU" sz="2800" dirty="0"/>
              <a:t>В Российской Федерации </a:t>
            </a:r>
            <a:r>
              <a:rPr lang="ru-RU" sz="2800" dirty="0" smtClean="0"/>
              <a:t>зачастую </a:t>
            </a:r>
            <a:r>
              <a:rPr lang="ru-RU" sz="2800" dirty="0"/>
              <a:t>используются комбинированные </a:t>
            </a:r>
            <a:r>
              <a:rPr lang="ru-RU" sz="2800" dirty="0" smtClean="0"/>
              <a:t>и химические методы </a:t>
            </a:r>
            <a:r>
              <a:rPr lang="ru-RU" sz="2800" dirty="0"/>
              <a:t>борьбы со </a:t>
            </a:r>
            <a:r>
              <a:rPr lang="ru-RU" sz="2800" dirty="0" smtClean="0"/>
              <a:t>скользкостью. </a:t>
            </a:r>
            <a:r>
              <a:rPr lang="ru-RU" sz="2800" dirty="0"/>
              <a:t>Однако эти методы имеют ряд серьёзных недостатков, таких как негативное воздействие на окружающую среду, коррозия металлических элементов кузова автомобилей и дорожных конструкций, а также </a:t>
            </a:r>
            <a:r>
              <a:rPr lang="ru-RU" sz="2800" dirty="0" smtClean="0"/>
              <a:t>загрязнение проезжей части. </a:t>
            </a:r>
          </a:p>
          <a:p>
            <a:pPr algn="just"/>
            <a:r>
              <a:rPr lang="ru-RU" sz="2800" dirty="0" smtClean="0"/>
              <a:t>Метод </a:t>
            </a:r>
            <a:r>
              <a:rPr lang="ru-RU" sz="2800" dirty="0" err="1" smtClean="0"/>
              <a:t>Тойгера</a:t>
            </a:r>
            <a:r>
              <a:rPr lang="ru-RU" sz="2800" dirty="0" smtClean="0"/>
              <a:t> </a:t>
            </a:r>
            <a:r>
              <a:rPr lang="ru-RU" sz="2800" dirty="0" err="1" smtClean="0"/>
              <a:t>Ваа</a:t>
            </a:r>
            <a:r>
              <a:rPr lang="ru-RU" sz="2800" dirty="0" smtClean="0"/>
              <a:t> имеет ряд преимуществ перед классическими способами, а так же при его реализации образуется защитное покрытие из оледенелого снега и абразивного материала, которое защищает слой износа асфальтобетона от негативного воздействия шипов колёс автомобилей. </a:t>
            </a:r>
            <a:endParaRPr lang="ru-RU" sz="28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sz="3200" dirty="0" smtClean="0"/>
              <a:t>Недостатки классических методов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13" y="7101191"/>
            <a:ext cx="6318536" cy="421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57" y="6264613"/>
            <a:ext cx="4405921" cy="2385100"/>
          </a:xfrm>
          <a:prstGeom prst="rect">
            <a:avLst/>
          </a:prstGeom>
        </p:spPr>
      </p:pic>
      <p:pic>
        <p:nvPicPr>
          <p:cNvPr id="9" name="Picture 4" descr="https://ic.pics.livejournal.com/tema/339052/575404/575404_origina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77" y="8649713"/>
            <a:ext cx="4343517" cy="2665987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 smtClean="0"/>
              <a:t>Преимущества метода </a:t>
            </a:r>
            <a:r>
              <a:rPr lang="ru-RU" sz="3600" dirty="0" err="1" smtClean="0"/>
              <a:t>Тойгера</a:t>
            </a:r>
            <a:r>
              <a:rPr lang="ru-RU" sz="3600" dirty="0" smtClean="0"/>
              <a:t> </a:t>
            </a:r>
            <a:r>
              <a:rPr lang="ru-RU" sz="3600" dirty="0" err="1" smtClean="0"/>
              <a:t>Ваа</a:t>
            </a:r>
            <a:endParaRPr lang="ru-RU" sz="3600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944" y="3112850"/>
            <a:ext cx="18443751" cy="73844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/>
              <a:t>Предлагаемый нами метод может существенно повысить коэффициент сцепления колес транспортных средств на длительный срок. Его химическая нейтральность позволит избежать частых замен ржавых металлических конструкций, что положительно скажется на бюджете страны, а также на семейных сбережениях россиян, поскольку позволит избежать дорогостоящего ремонта кузовов автомобилей, подверженных коррозии</a:t>
            </a:r>
            <a:r>
              <a:rPr lang="ru-RU" sz="2800" dirty="0" smtClean="0"/>
              <a:t>.</a:t>
            </a:r>
            <a:endParaRPr lang="ru-RU" sz="2800" dirty="0"/>
          </a:p>
          <a:p>
            <a:pPr>
              <a:lnSpc>
                <a:spcPct val="100000"/>
              </a:lnSpc>
            </a:pPr>
            <a:r>
              <a:rPr lang="ru-RU" sz="2800" dirty="0"/>
              <a:t>Кроме того, метод является защитным для дорожного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покрытия</a:t>
            </a:r>
            <a:r>
              <a:rPr lang="ru-RU" sz="2800" dirty="0"/>
              <a:t>, поскольку основной причиной быстрого </a:t>
            </a:r>
            <a:r>
              <a:rPr lang="ru-RU" sz="2800" dirty="0" smtClean="0"/>
              <a:t>износа </a:t>
            </a:r>
            <a:br>
              <a:rPr lang="ru-RU" sz="2800" dirty="0" smtClean="0"/>
            </a:br>
            <a:r>
              <a:rPr lang="ru-RU" sz="2800" dirty="0" smtClean="0"/>
              <a:t>верхнего </a:t>
            </a:r>
            <a:r>
              <a:rPr lang="ru-RU" sz="2800" dirty="0"/>
              <a:t>слоя асфальтобетонного покрытия в России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является </a:t>
            </a:r>
            <a:r>
              <a:rPr lang="ru-RU" sz="2800" dirty="0"/>
              <a:t>длительное использование шипованных колес в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течение </a:t>
            </a:r>
            <a:r>
              <a:rPr lang="ru-RU" sz="2800" dirty="0"/>
              <a:t>года. Борьба с гололедом предлагаемым </a:t>
            </a:r>
            <a:r>
              <a:rPr lang="ru-RU" sz="2800" dirty="0" smtClean="0"/>
              <a:t>способом</a:t>
            </a:r>
            <a:br>
              <a:rPr lang="ru-RU" sz="2800" dirty="0" smtClean="0"/>
            </a:br>
            <a:r>
              <a:rPr lang="ru-RU" sz="2800" dirty="0" smtClean="0"/>
              <a:t>позволит </a:t>
            </a:r>
            <a:r>
              <a:rPr lang="ru-RU" sz="2800" dirty="0"/>
              <a:t>исключить негативное воздействие этого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фактора.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368" y="5149597"/>
            <a:ext cx="9260732" cy="616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198451"/>
            <a:ext cx="18432491" cy="82988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Мы предлагаем использовать метод </a:t>
            </a:r>
            <a:r>
              <a:rPr lang="ru-RU" sz="2400" dirty="0" err="1"/>
              <a:t>Тойгера</a:t>
            </a:r>
            <a:r>
              <a:rPr lang="ru-RU" sz="2400" dirty="0"/>
              <a:t> </a:t>
            </a:r>
            <a:r>
              <a:rPr lang="ru-RU" sz="2400" dirty="0" err="1"/>
              <a:t>Ваа</a:t>
            </a:r>
            <a:r>
              <a:rPr lang="ru-RU" sz="2400" dirty="0"/>
              <a:t> на дорогах общего пользования муниципального и местного значения. Это связано с тем, что организации, ответственные за содержание данных дорог, часто сталкиваются с нехваткой средств и ресурсов для поддержания высокого уровня обслуживания.</a:t>
            </a:r>
            <a:br>
              <a:rPr lang="ru-RU" sz="2400" dirty="0"/>
            </a:br>
            <a:endParaRPr lang="ru-RU" sz="2400" dirty="0"/>
          </a:p>
          <a:p>
            <a:pPr>
              <a:lnSpc>
                <a:spcPct val="100000"/>
              </a:lnSpc>
            </a:pPr>
            <a:r>
              <a:rPr lang="ru-RU" sz="2400" dirty="0"/>
              <a:t>Наш метод не требует большого количества техники и дорогостоящих материалов, а также обеспечивает защиту дорожного покрытия. Это делает его удобным и универсальным решением для небольших районов с ограниченными бюджетами</a:t>
            </a:r>
            <a:r>
              <a:rPr lang="ru-RU" dirty="0" smtClean="0"/>
              <a:t>.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025" y="4930980"/>
            <a:ext cx="9338553" cy="6219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213" y="1614792"/>
            <a:ext cx="18502117" cy="9299642"/>
          </a:xfrm>
        </p:spPr>
        <p:txBody>
          <a:bodyPr/>
          <a:lstStyle/>
          <a:p>
            <a:r>
              <a:rPr lang="ru-RU" sz="2400" b="1" dirty="0" smtClean="0"/>
              <a:t>Заинтересованные лица:</a:t>
            </a:r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Дорожные службы, поскольку применение нашей методики может повысить безопасность движения на обслуживаемых ими дорогах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b="1" dirty="0"/>
              <a:t>Ключевые ресурсы</a:t>
            </a:r>
            <a:r>
              <a:rPr lang="ru-RU" sz="2400" b="1" dirty="0" smtClean="0"/>
              <a:t>:</a:t>
            </a:r>
            <a:endParaRPr lang="ru-RU" sz="2400" dirty="0"/>
          </a:p>
          <a:p>
            <a:pPr marL="358775" indent="342900">
              <a:buFont typeface="Arial" pitchFamily="34" charset="0"/>
              <a:buChar char="•"/>
            </a:pPr>
            <a:r>
              <a:rPr lang="ru-RU" sz="2400" dirty="0" smtClean="0"/>
              <a:t>Лабораторное </a:t>
            </a:r>
            <a:r>
              <a:rPr lang="ru-RU" sz="2400" dirty="0"/>
              <a:t>оборудование для проведения </a:t>
            </a:r>
            <a:r>
              <a:rPr lang="ru-RU" sz="2400" dirty="0" smtClean="0"/>
              <a:t>испытаний (на базе Пермского ГАТУ).</a:t>
            </a:r>
            <a:endParaRPr lang="ru-RU" sz="2400" dirty="0"/>
          </a:p>
          <a:p>
            <a:pPr marL="358775" indent="342900">
              <a:buFont typeface="Arial" pitchFamily="34" charset="0"/>
              <a:buChar char="•"/>
            </a:pPr>
            <a:r>
              <a:rPr lang="ru-RU" sz="2400" dirty="0" smtClean="0"/>
              <a:t>Образцы </a:t>
            </a:r>
            <a:r>
              <a:rPr lang="ru-RU" sz="2400" dirty="0"/>
              <a:t>фрикционных материалов (песок, ПГС, щебёночная мелочь, </a:t>
            </a:r>
            <a:r>
              <a:rPr lang="ru-RU" sz="2400" dirty="0" err="1"/>
              <a:t>асфальтогранулят</a:t>
            </a:r>
            <a:r>
              <a:rPr lang="ru-RU" sz="2400" dirty="0" smtClean="0"/>
              <a:t>).</a:t>
            </a:r>
          </a:p>
          <a:p>
            <a:r>
              <a:rPr lang="ru-RU" sz="2400" b="1" dirty="0"/>
              <a:t>Ключевые виды </a:t>
            </a:r>
            <a:r>
              <a:rPr lang="ru-RU" sz="2400" b="1" dirty="0" smtClean="0"/>
              <a:t>деятельности:</a:t>
            </a:r>
            <a:endParaRPr lang="ru-RU" sz="2400" dirty="0"/>
          </a:p>
          <a:p>
            <a:pPr marL="358775" indent="342900">
              <a:buFont typeface="Arial" pitchFamily="34" charset="0"/>
              <a:buChar char="•"/>
            </a:pPr>
            <a:r>
              <a:rPr lang="ru-RU" sz="2400" dirty="0"/>
              <a:t>Подготовка образцов фрикционных материалов.</a:t>
            </a:r>
          </a:p>
          <a:p>
            <a:pPr marL="358775" indent="342900">
              <a:buFont typeface="Arial" pitchFamily="34" charset="0"/>
              <a:buChar char="•"/>
            </a:pPr>
            <a:r>
              <a:rPr lang="ru-RU" sz="2400" dirty="0"/>
              <a:t>Проведение испытаний на определение коэффициента сцепления.</a:t>
            </a:r>
          </a:p>
          <a:p>
            <a:pPr marL="358775" indent="342900">
              <a:buFont typeface="Arial" pitchFamily="34" charset="0"/>
              <a:buChar char="•"/>
            </a:pPr>
            <a:r>
              <a:rPr lang="ru-RU" sz="2400" dirty="0"/>
              <a:t>Анализ результатов и подготовка отчётов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b="1" dirty="0"/>
              <a:t>Ключевые партнёры</a:t>
            </a:r>
            <a:r>
              <a:rPr lang="ru-RU" sz="2400" b="1" dirty="0" smtClean="0"/>
              <a:t>:</a:t>
            </a:r>
            <a:endParaRPr lang="ru-RU" sz="2400" dirty="0" smtClean="0"/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/>
              <a:t>Научные организации, специализирующиеся на проблемах дорожного строительства и безопасности движения.</a:t>
            </a:r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/>
              <a:t>Дорожные службы, заинтересованные в обеспечении безопасности на дорогах.</a:t>
            </a:r>
          </a:p>
          <a:p>
            <a:r>
              <a:rPr lang="ru-RU" sz="2400" b="1" dirty="0"/>
              <a:t>Структура </a:t>
            </a:r>
            <a:r>
              <a:rPr lang="ru-RU" sz="2400" b="1" dirty="0" smtClean="0"/>
              <a:t>издержек:</a:t>
            </a:r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приобретение образцов фрикционных материалов.</a:t>
            </a:r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/>
              <a:t>Расходы на проведение испытаний и анализ результатов</a:t>
            </a:r>
            <a:r>
              <a:rPr lang="ru-RU" sz="2400" dirty="0" smtClean="0"/>
              <a:t>.</a:t>
            </a:r>
          </a:p>
          <a:p>
            <a:r>
              <a:rPr lang="ru-RU" sz="2400" b="1" dirty="0"/>
              <a:t>Источники </a:t>
            </a:r>
            <a:r>
              <a:rPr lang="ru-RU" sz="2400" b="1" dirty="0" smtClean="0"/>
              <a:t>доходов:</a:t>
            </a:r>
            <a:endParaRPr lang="ru-RU" sz="2400" dirty="0"/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 smtClean="0"/>
              <a:t>Гранты </a:t>
            </a:r>
            <a:r>
              <a:rPr lang="ru-RU" sz="2400" dirty="0"/>
              <a:t>от научных фондов и организаций.</a:t>
            </a:r>
          </a:p>
          <a:p>
            <a:pPr marL="358775" indent="342900">
              <a:buFont typeface="Arial" panose="020B0604020202020204" pitchFamily="34" charset="0"/>
              <a:buChar char="•"/>
            </a:pPr>
            <a:r>
              <a:rPr lang="ru-RU" sz="2400" dirty="0"/>
              <a:t>Платное предоставление отчётов и консультаций дорожным службам.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6035" y="1595336"/>
            <a:ext cx="18471044" cy="8901976"/>
          </a:xfrm>
        </p:spPr>
        <p:txBody>
          <a:bodyPr/>
          <a:lstStyle/>
          <a:p>
            <a:pPr indent="457200">
              <a:lnSpc>
                <a:spcPct val="150000"/>
              </a:lnSpc>
            </a:pPr>
            <a:r>
              <a:rPr lang="ru-RU" sz="2800" dirty="0"/>
              <a:t>В настоящее время мы планируем провести исследование зависимости коэффициента сцепления от применяемого фрикционного материала в условиях зимнего периода и наличия снежных отложений на базе лаборатории Пермского ГАТУ. Результаты исследования будут представлены в виде научной статьи. Для проведения исследования нам потребуется приобрести следующие материалы:</a:t>
            </a:r>
          </a:p>
          <a:p>
            <a:pPr marL="473075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smtClean="0"/>
              <a:t>Песок</a:t>
            </a:r>
            <a:r>
              <a:rPr lang="ru-RU" sz="2800" dirty="0"/>
              <a:t>;</a:t>
            </a:r>
          </a:p>
          <a:p>
            <a:pPr marL="473075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ПГС;</a:t>
            </a:r>
          </a:p>
          <a:p>
            <a:pPr marL="473075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smtClean="0"/>
              <a:t>Щебёночная </a:t>
            </a:r>
            <a:r>
              <a:rPr lang="ru-RU" sz="2800" dirty="0"/>
              <a:t>мелочь;</a:t>
            </a:r>
          </a:p>
          <a:p>
            <a:pPr marL="473075" indent="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err="1" smtClean="0"/>
              <a:t>Асфальтогранулят</a:t>
            </a:r>
            <a:r>
              <a:rPr lang="ru-RU" sz="2800" dirty="0"/>
              <a:t>.</a:t>
            </a:r>
          </a:p>
          <a:p>
            <a:pPr indent="457200">
              <a:lnSpc>
                <a:spcPct val="150000"/>
              </a:lnSpc>
            </a:pPr>
            <a:r>
              <a:rPr lang="ru-RU" sz="2800" dirty="0"/>
              <a:t>В дальнейшем мы планируем предложить компаниям, осуществляющим организацию зимнего содержания дорог, наилучший вариант рационального применения метода </a:t>
            </a:r>
            <a:r>
              <a:rPr lang="ru-RU" sz="2800" dirty="0" err="1"/>
              <a:t>Тойгера</a:t>
            </a:r>
            <a:r>
              <a:rPr lang="ru-RU" sz="2800" dirty="0"/>
              <a:t> </a:t>
            </a:r>
            <a:r>
              <a:rPr lang="ru-RU" sz="2800" dirty="0" err="1"/>
              <a:t>Ваа</a:t>
            </a:r>
            <a:r>
              <a:rPr lang="ru-RU" sz="2800" dirty="0"/>
              <a:t> в условиях малых муниципальных образований Российской Федерации.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Студент группы Сб-21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Якимов Николай 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Студент группы Сб-22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 smtClean="0"/>
              <a:t>Шарлаимов</a:t>
            </a:r>
            <a:r>
              <a:rPr lang="ru-RU" dirty="0" smtClean="0"/>
              <a:t> </a:t>
            </a:r>
            <a:r>
              <a:rPr lang="ru-RU" dirty="0"/>
              <a:t>А</a:t>
            </a:r>
            <a:r>
              <a:rPr lang="ru-RU" dirty="0" smtClean="0"/>
              <a:t>ндрей 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Научный </a:t>
            </a:r>
            <a:r>
              <a:rPr lang="ru-RU" dirty="0"/>
              <a:t>руководитель, ассистент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Крюкова Ольга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Picture background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276272"/>
            <a:ext cx="8793162" cy="82210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На основе проведённого исследования мы планируем разработать рекомендации по выбору оптимальных материалов для борьбы с зимней скользкостью с учётом климатических условий и особенностей дорожного покрытия. Рекомендации будут основаны на полученных данных о </a:t>
            </a:r>
            <a:r>
              <a:rPr lang="ru-RU" sz="2400" dirty="0" smtClean="0"/>
              <a:t>зависимости улучшения коэффициента сцепления колёс автомобиля со скользкой поверхностью, свойствах </a:t>
            </a:r>
            <a:r>
              <a:rPr lang="ru-RU" sz="2400" dirty="0"/>
              <a:t>и характеристиках предлагаемых </a:t>
            </a:r>
            <a:r>
              <a:rPr lang="ru-RU" sz="2400" dirty="0" smtClean="0"/>
              <a:t>материалов а так же их эффективности.</a:t>
            </a:r>
            <a:endParaRPr lang="ru-RU" sz="2400" dirty="0"/>
          </a:p>
          <a:p>
            <a:pPr>
              <a:lnSpc>
                <a:spcPct val="100000"/>
              </a:lnSpc>
            </a:pPr>
            <a:r>
              <a:rPr lang="ru-RU" sz="2400" dirty="0"/>
              <a:t>Также мы планируем провести дополнительные исследования для сравнения эффективности различных методов применения предлагаемых материалов. Это позволит определить оптимальные условия и методы использования материалов для достижения наилучших результатов.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256816"/>
            <a:ext cx="8793162" cy="824049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В дальнейшем мы планируем разработать рекомендации по внедрению предлагаемых материалов в практику борьбы с зимней скользкостью. Рекомендации будут включать в себя описание оптимальных условий применения, методы контроля качества и эффективности, а также меры по обеспечению безопасности и снижению негативного воздействия на окружающую среду.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 smtClean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922) 350-51-12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DerivatDeliriya@yandex.ru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schemas.microsoft.com/office/2006/documentManagement/types"/>
    <ds:schemaRef ds:uri="http://purl.org/dc/dcmitype/"/>
    <ds:schemaRef ds:uri="dae585fd-f7dc-4d5a-b1b8-e5742ef77c8f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3941</TotalTime>
  <Words>699</Words>
  <Application>Microsoft Office PowerPoint</Application>
  <PresentationFormat>Произвольный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Способы борьбы с зимней скользкостью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Оператор Архстрой1</cp:lastModifiedBy>
  <cp:revision>232</cp:revision>
  <dcterms:created xsi:type="dcterms:W3CDTF">2021-03-01T12:07:13Z</dcterms:created>
  <dcterms:modified xsi:type="dcterms:W3CDTF">2024-10-30T05:45:04Z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