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3.bin"/>
  <Override ContentType="application/vnd.openxmlformats-officedocument.oleObject" PartName="/ppt/embeddings/oleObject9.bin"/>
  <Override ContentType="application/vnd.openxmlformats-officedocument.oleObject" PartName="/ppt/embeddings/oleObject6.bin"/>
  <Override ContentType="application/vnd.openxmlformats-officedocument.oleObject" PartName="/ppt/embeddings/oleObject15.bin"/>
  <Override ContentType="application/vnd.openxmlformats-officedocument.oleObject" PartName="/ppt/embeddings/oleObject4.bin"/>
  <Override ContentType="application/vnd.openxmlformats-officedocument.oleObject" PartName="/ppt/embeddings/oleObject1.bin"/>
  <Override ContentType="application/vnd.openxmlformats-officedocument.oleObject" PartName="/ppt/embeddings/oleObject11.bin"/>
  <Override ContentType="application/vnd.openxmlformats-officedocument.oleObject" PartName="/ppt/embeddings/oleObject8.bin"/>
  <Override ContentType="application/vnd.openxmlformats-officedocument.oleObject" PartName="/ppt/embeddings/oleObject14.bin"/>
  <Override ContentType="application/vnd.openxmlformats-officedocument.oleObject" PartName="/ppt/embeddings/oleObject12.bin"/>
  <Override ContentType="application/vnd.openxmlformats-officedocument.oleObject" PartName="/ppt/embeddings/oleObject3.bin"/>
  <Override ContentType="application/vnd.openxmlformats-officedocument.oleObject" PartName="/ppt/embeddings/oleObject5.bin"/>
  <Override ContentType="application/vnd.openxmlformats-officedocument.oleObject" PartName="/ppt/embeddings/oleObject7.bin"/>
  <Override ContentType="application/vnd.openxmlformats-officedocument.oleObject" PartName="/ppt/embeddings/oleObject16.bin"/>
  <Override ContentType="application/vnd.openxmlformats-officedocument.oleObject" PartName="/ppt/embeddings/oleObject2.bin"/>
  <Override ContentType="application/vnd.openxmlformats-officedocument.oleObject" PartName="/ppt/embeddings/oleObject10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T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f8JCj53R6+6AhusYzvVOVRkAq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PTSans-bold.fntdata"/><Relationship Id="rId21" Type="http://schemas.openxmlformats.org/officeDocument/2006/relationships/font" Target="fonts/PTSans-regular.fntdata"/><Relationship Id="rId24" Type="http://schemas.openxmlformats.org/officeDocument/2006/relationships/font" Target="fonts/PTSans-boldItalic.fntdata"/><Relationship Id="rId23" Type="http://schemas.openxmlformats.org/officeDocument/2006/relationships/font" Target="fonts/PT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2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3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4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5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6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2.jp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4.vml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oleObject4.bin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vmlDrawing" Target="../drawings/vmlDrawing5.v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oleObject5.bin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vmlDrawing" Target="../drawings/vmlDrawing6.v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7.vml"/><Relationship Id="rId4" Type="http://schemas.openxmlformats.org/officeDocument/2006/relationships/oleObject" Target="../embeddings/oleObject7.bin"/><Relationship Id="rId5" Type="http://schemas.openxmlformats.org/officeDocument/2006/relationships/oleObject" Target="../embeddings/oleObject7.bin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vmlDrawing" Target="../drawings/vmlDrawing8.vml"/><Relationship Id="rId4" Type="http://schemas.openxmlformats.org/officeDocument/2006/relationships/oleObject" Target="../embeddings/oleObject8.bin"/><Relationship Id="rId5" Type="http://schemas.openxmlformats.org/officeDocument/2006/relationships/oleObject" Target="../embeddings/oleObject8.bin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vmlDrawing" Target="../drawings/vmlDrawing9.vml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9.bin"/><Relationship Id="rId6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vmlDrawing" Target="../drawings/vmlDrawing10.vml"/><Relationship Id="rId4" Type="http://schemas.openxmlformats.org/officeDocument/2006/relationships/oleObject" Target="../embeddings/oleObject10.bin"/><Relationship Id="rId5" Type="http://schemas.openxmlformats.org/officeDocument/2006/relationships/oleObject" Target="../embeddings/oleObject10.bin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vmlDrawing" Target="../drawings/vmlDrawing11.vml"/><Relationship Id="rId4" Type="http://schemas.openxmlformats.org/officeDocument/2006/relationships/oleObject" Target="../embeddings/oleObject11.bin"/><Relationship Id="rId5" Type="http://schemas.openxmlformats.org/officeDocument/2006/relationships/oleObject" Target="../embeddings/oleObject11.bin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vmlDrawing" Target="../drawings/vmlDrawing12.vml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vmlDrawing" Target="../drawings/vmlDrawing13.vml"/><Relationship Id="rId4" Type="http://schemas.openxmlformats.org/officeDocument/2006/relationships/oleObject" Target="../embeddings/oleObject13.bin"/><Relationship Id="rId5" Type="http://schemas.openxmlformats.org/officeDocument/2006/relationships/oleObject" Target="../embeddings/oleObject13.bin"/><Relationship Id="rId6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14.vml"/><Relationship Id="rId4" Type="http://schemas.openxmlformats.org/officeDocument/2006/relationships/oleObject" Target="../embeddings/oleObject14.bin"/><Relationship Id="rId5" Type="http://schemas.openxmlformats.org/officeDocument/2006/relationships/oleObject" Target="../embeddings/oleObject14.bin"/><Relationship Id="rId6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vmlDrawing" Target="../drawings/vmlDrawing15.vml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vmlDrawing" Target="../drawings/vmlDrawing16.vml"/><Relationship Id="rId4" Type="http://schemas.openxmlformats.org/officeDocument/2006/relationships/oleObject" Target="../embeddings/oleObject16.bin"/><Relationship Id="rId5" Type="http://schemas.openxmlformats.org/officeDocument/2006/relationships/oleObject" Target="../embeddings/oleObject16.bin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7486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802099" y="1900424"/>
            <a:ext cx="9661250" cy="381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</a:pPr>
            <a:r>
              <a:rPr b="1" lang="ru-RU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Технология определения холестерина для людей с определенной группой риска для мониторинга своего состояния и оценки эффективности принимаемых медицинских мер и лекарственных препаратов</a:t>
            </a:r>
            <a:endParaRPr b="1" i="0" sz="4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86" name="Google Shape;86;p1"/>
          <p:cNvGraphicFramePr/>
          <p:nvPr/>
        </p:nvGraphicFramePr>
        <p:xfrm>
          <a:off x="1112947" y="638256"/>
          <a:ext cx="1750514" cy="792862"/>
        </p:xfrm>
        <a:graphic>
          <a:graphicData uri="http://schemas.openxmlformats.org/presentationml/2006/ole">
            <mc:AlternateContent>
              <mc:Choice Requires="v">
                <p:oleObj r:id="rId5" imgH="792862" imgW="1750514" progId="CorelDraw.Graphic.22" spid="_x0000_s1">
                  <p:embed/>
                </p:oleObj>
              </mc:Choice>
              <mc:Fallback>
                <p:oleObj r:id="rId6" imgH="792862" imgW="1750514" progId="CorelDraw.Graphic.22">
                  <p:embed/>
                  <p:pic>
                    <p:nvPicPr>
                      <p:cNvPr id="86" name="Google Shape;86;p1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12947" y="638256"/>
                        <a:ext cx="1750514" cy="79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2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91" name="Google Shape;91;p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Google Shape;92;p2"/>
          <p:cNvSpPr/>
          <p:nvPr/>
        </p:nvSpPr>
        <p:spPr>
          <a:xfrm>
            <a:off x="419979" y="1102025"/>
            <a:ext cx="32530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Цель выполнения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19979" y="1632981"/>
            <a:ext cx="1095776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проекта состоит в разработке и внедрении инновационного способа определения уровня холестерина в крови, который будет доступен и удобен для людей с повышенным риском развития сердечно-сосудистых заболеваний.</a:t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419979" y="2810268"/>
            <a:ext cx="78202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Задачи по проекту в рамках договора по программе «УМНИК»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419978" y="3179600"/>
            <a:ext cx="927266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Анализ подходов и формирование концепции исследования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Взаимодействие с партнерами и ресурсное обеспечение проекта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Проведение исследования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Подведение итогов и формирование задачи на создание прототипов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3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00" name="Google Shape;100;p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Google Shape;101;p3"/>
          <p:cNvSpPr/>
          <p:nvPr/>
        </p:nvSpPr>
        <p:spPr>
          <a:xfrm>
            <a:off x="1581302" y="1081922"/>
            <a:ext cx="93385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Назначение научно-технического продукта (изделия и т.п.)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783771" y="1685109"/>
            <a:ext cx="10933612" cy="4022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Изобретение относится к области электрохимических методов анализа, в частности к определению содержания свободного холестерина в образце сыворотки или плазмы крови с использованием платинового электрода и растворенного в апротонном растворителе катализатора электрохимического окисления холестерина. Изобретение может быть использовано в медицине, в частности при диагностике заболеваний сердца, сосудов, почек, печени и обмена веществ.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Google Shape;107;p4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07" name="Google Shape;107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Google Shape;108;p4"/>
          <p:cNvSpPr/>
          <p:nvPr/>
        </p:nvSpPr>
        <p:spPr>
          <a:xfrm>
            <a:off x="3505199" y="1045029"/>
            <a:ext cx="71802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Научная новизна предлагаемых в проекте решений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705394" y="1711235"/>
            <a:ext cx="1109036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прототипов способ отличается тем, что в качестве электрокатализатора используют неорганические соединения, растворенные в апротонных средах (например, ацетонитрил и диметилформамид). При этом в качестве катализатора может быть использован хлорид кобальта (II) или хлорид никеля (И) или тиоцианат калия, а в качестве рабочего электрода - платиновый дисковый электрод или платиновая проволока.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магнитных наночастиц или наночастиц оксида кремния, покрытых полимером с молекулярными отпечатками, обеспечивает за счет наноразмеров частиц и высокой специфичности высокую селективность анализа. При этом обеспечивается полное отделение магнитных наночастиц или наночастиц оксида кремния, покрытых полимером с молекулярными отпечатками, от пробы сыворотки или плазмы крови за счет воздействия магнитного поля или центробежной силы, что исключает влияние других компонентов крови на точность и достоверность результатов анализа.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Преимущество заявляемого способа состоит в том, что использование неорганических электрокатализаторов и полимеров с молекулярными отпечатками позволяет значительно упростить и улучшить правильность определения аналита.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Google Shape;114;p5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14" name="Google Shape;114;p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" name="Google Shape;115;p5"/>
          <p:cNvSpPr/>
          <p:nvPr/>
        </p:nvSpPr>
        <p:spPr>
          <a:xfrm>
            <a:off x="3304038" y="1036711"/>
            <a:ext cx="55780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Обоснование необходимости проведения НИР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09452" y="1502353"/>
            <a:ext cx="11403874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проведения НИР в данном проекте обусловлена необходимостью разработки нового способа определения холестерина для людей с определенной группой риска. Высокий уровень холестерина в крови является одним из основных факторов риска развития сердечно-сосудистых заболеваний, таких как атеросклероз, инфаркт миокарда и инсульт. Люди с повышенным риском развития этих заболеваний должны регулярно контролировать свой уровень холестерина и принимать меры для его снижения.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решения задач проекта будут использованы научные подходы, такие как анализ литературы и существующих методов определения холестерина, разработка нового метода на основе существующих научных данных и проведение тестирования на группе людей с высоким риском развития проблем с холестерином. Также будет проведен анализ полученных результатов и формирование рекомендаций на основе этих данных.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Научный задел для данного проекта может включать публикации и исследования, связанные с разработкой новых методов определения холестерина, оценкой эффективности медицинских мер и лекарственных препаратов, а также контролем уровня холестерина у пациентов с высоким риском развития проблем с холестерином.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6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21" name="Google Shape;121;p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Google Shape;122;p6"/>
          <p:cNvSpPr/>
          <p:nvPr/>
        </p:nvSpPr>
        <p:spPr>
          <a:xfrm>
            <a:off x="600891" y="1345474"/>
            <a:ext cx="11220995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достижения поставленных задач проекта  будут использованы следующие научные подходы: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Будет проведен обзор литературы, изучены существующие методы определения холестерина и оценены их эффективность. На основе этого анализа будет разработана концепция нового метода определения холестерина, учитывающая особенности людей с высоким риском развития проблем с холестерином.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Будет осуществлено сотрудничество с медицинскими учреждениями, лабораториями и специалистами в области кардиологии. Это позволит получить доступ к необходимому оборудованию и ресурсам для проведения исследования.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Будет организовано тестирование нового метода определения холестерина на группе людей с высоким риском развития проблем с холестерином. Будут собраны данные о точности и надежности нового метода, а также о его удобстве использования.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На основе полученных результатов будет проведен анализ эффективности нового метода определения холестерина. Будут сформулированы рекомендации по его использованию и разработке прототипов для дальнейшего внедрения в практику.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27" name="Google Shape;127;p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" name="Google Shape;128;p7"/>
          <p:cNvSpPr/>
          <p:nvPr/>
        </p:nvSpPr>
        <p:spPr>
          <a:xfrm>
            <a:off x="1058091" y="940401"/>
            <a:ext cx="1058091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Основные технические параметры, определяющие количественные, качественные и стоимостные характеристики продукции (в сопоставлении с существующими аналогами, в т.ч. мировыми)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391579" y="1823659"/>
            <a:ext cx="11456431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Селективность: Исследуемая проба инкубируется с наночастицами, покрытыми полимерами с молекулярными отпечатками (ПМО) холестерина. ПМО представляют собой матрицы с частицами, специфически разработанными для ловли и селективной сорбции холестерина. Это позволяет исключить влияние других компонентов пробы и сосредоточиться только на холестерине.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Десорбция: После селективной сорбции холестерина на ПМО происходит десорбция холестерина из матрицы в органический апротонный растворитель. Это позволяет освободить холестерин для последующего анализа.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Электрохимическое окисление: Десорбированный холестерин подвергается электрохимическому окислению на поверхности электрода. Для этого используется электрокатализатор, такой как хлорид кобальта (II), хлорид никеля (II) или тиоцианат калия, растворенные в ацетонитриле или диметилформамиде. Электрокатализатор обеспечивает эффективное окисление холестерина, что приводит к образованию электрического тока.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Измерение тока окисления катализатора: При наложении на рабочий электрод потенциала в отсутствие и в присутствии холестерина, измеряется ток окисления электрокатализатора. Значение тока окисления напрямую связано с концентрацией холестерина в пробе, позволяя определить его количество.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Сравнивая существующие аналоги, в том числе мировые, основные отличия могут быть связаны с использованием наночастиц с молекулярными отпечатками холестерина, селективной сорбцией холестерина на них и электрохимическим методом измерения содержания холестерина. Это может привести к более высокой точности, чувствительности и/или скорости определения холестерина в плазме или сыворотке крови. Также использование указанных электрокатализаторов может влиять на эффективность и стоимость продукции.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Google Shape;134;p8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34" name="Google Shape;134;p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Google Shape;135;p8"/>
          <p:cNvSpPr/>
          <p:nvPr/>
        </p:nvSpPr>
        <p:spPr>
          <a:xfrm>
            <a:off x="1018903" y="940401"/>
            <a:ext cx="1041109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Конструктивные требования (включая технологические требования, требования по надежности, эксплуатации, техническому обслуживанию, ремонту, хранению, упаковке, маркировке и транспортировке)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731520" y="1911138"/>
            <a:ext cx="11090366" cy="46130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Анализируемую пробу сыворотки крови инкубируют в течение 20 минут с магнитными наночастицами, покрытыми полимером с молекулярными отпечатками холестерина. После инкубации наночастицы с сорбированным на них холестерином отделяют с использованием внешнего магнитного поля и диспергируют с применением ультразвукового облучения в растворе хлорида кобальта (II) в ацетонитриле. В полученный раствор помещают платиновый дисковый электрод, электрод сравнения и вспомогательный электрод и накладывают на рабочий электрод потенциал, при котором происходит электрохимическое окисление хлорида кобальта (II). В качестве сигнала, характеризующего содержание холестерина в анализируемой пробе, используют прирост тока окисления хлорида кобальта (II) в присутствии холестерина относительно тока окисления хлорида кобальта (II) в отсутствии холестерина (фиг.1). В пробе обнаружено 6.1 мМ холестерина. Технический результат, достигаемый при реализации изобретения -упрощение метода анализа, повышение его чувствительности, достоверности, универсальности.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Google Shape;141;p9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41" name="Google Shape;141;p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" name="Google Shape;142;p9"/>
          <p:cNvSpPr/>
          <p:nvPr/>
        </p:nvSpPr>
        <p:spPr>
          <a:xfrm>
            <a:off x="862149" y="940401"/>
            <a:ext cx="1067235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Требования по патентной защите (наличие патентов), существенные отличительные признаки создаваемого продукта (технологии) от имеющихся, обеспечивающие ожидаемый эффект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365760" y="1863731"/>
            <a:ext cx="11612880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обеспечения патентной защиты данного способа в 2023 году будет подана заявка на патент "способ определения свободного холестерина в образце сыворотки или плазмы крови с использованием платинового электрода и растворенного в апротонном растворителе катализатора электрохимического окисления холестерина"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обеспечения защиты, полученной в результате работы над данным проектом, необходимо учесть следующие существенные отличительные признаки предложенных решений: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необходимости вводить в организм пациента дополнительные вещества для определения уровня холестерина. Методика основана на анализе наночастиц, покрытых полимерами с молекулярными отпечатками холестерина, что позволяет получить результаты исследования без воздействия на организм.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выборочной сорбции холестерина на полимерах с молекулярными отпечатками. Это позволяет улучшить точность и чувствительность метода, так как селективная сорбция обеспечивает выделение только холестерина для последующего измерения.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Применение электрохимического окисления холестерина с использованием электрокатализатора на поверхности электрода. Такая методика позволяет получать достоверные результаты с высокой скоростью, что потенциально может быть применено для массового скрининга или диагностики населения.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хлорида кобальта (II), хлорида никеля (II) или тиоцианата калия в качестве электрокатализатора. Эти соединения обладают высокой активностью и стабильностью при электрохимическом окислении холестерина, что обеспечивает достоверность результатов их измерения.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10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48" name="Google Shape;148;p1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Google Shape;149;p10"/>
          <p:cNvSpPr/>
          <p:nvPr/>
        </p:nvSpPr>
        <p:spPr>
          <a:xfrm>
            <a:off x="1741713" y="940401"/>
            <a:ext cx="98972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ПРОЕКТА В РАМКАХ ДОГОВОРА ПО ПРОГРАММЕ «УМНИК»</a:t>
            </a:r>
            <a:endParaRPr b="1" i="0" sz="18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50" name="Google Shape;150;p10"/>
          <p:cNvSpPr/>
          <p:nvPr/>
        </p:nvSpPr>
        <p:spPr>
          <a:xfrm>
            <a:off x="329617" y="1309733"/>
            <a:ext cx="16740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Первый этап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444137" y="1679065"/>
            <a:ext cx="11194867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Анализ подходов и формирование концепции исследования: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1-2: Изучение существующих методов и технологий для определения холестерина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3-4: Анализ преимуществ и недостатков каждого подхода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5-6: Формирование концепции нового метода определения холестерина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Взаимодействие с партнерами и ресурсное обеспечение проекта: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7-8: Поиск и установление контактов с потенциальными партнерами (медицинскими учреждениями, лабораториями и т.д.)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9-10: Обсуждение с партнерами возможности сотрудничества и ресурсного обеспечения проекта</a:t>
            </a:r>
            <a:endParaRPr/>
          </a:p>
        </p:txBody>
      </p:sp>
      <p:sp>
        <p:nvSpPr>
          <p:cNvPr id="152" name="Google Shape;152;p10"/>
          <p:cNvSpPr/>
          <p:nvPr/>
        </p:nvSpPr>
        <p:spPr>
          <a:xfrm>
            <a:off x="368698" y="3987389"/>
            <a:ext cx="15958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Второй этап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444137" y="4356721"/>
            <a:ext cx="1113608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Проведение исследования: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11-15: Разработка и создание прототипа устройства для определения холестерина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16-18: Тестирование прототипа на модельных образцах и пациентах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19-20: Анализ результатов исследования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Подведение итогов и формирование задачи на создание прототипов: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21-22: Анализ полученных данных и оценка эффективности нового метода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Неделя 23-24: Формирование задачи на создание прототипов устройства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" name="Google Shape;158;p11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58" name="Google Shape;158;p1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" name="Google Shape;159;p11"/>
          <p:cNvSpPr/>
          <p:nvPr/>
        </p:nvSpPr>
        <p:spPr>
          <a:xfrm>
            <a:off x="4777294" y="940401"/>
            <a:ext cx="26314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Область применения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378823" y="1476103"/>
            <a:ext cx="1136468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Медицина: Разработанный способ может быть использован в медицинской практике для определения уровня холестерина у пациентов с определенной группой риска, таких как пациенты с семейной историей сердечно-сосудистых заболеваний, лиц с повышенным давлением и диабетом. Это позволяет им отслеживать состояние своего здоровья и эффективность принимаемых медицинских мер, таких как прием лекарственных препаратов для снижения холестерина.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Фармацевтическая промышленность: Разработанный способ может быть полезным для фармацевтических компаний и лабораторий при разработке и тестировании новых лекарственных препаратов для снижения уровня холестерина. Он позволяет оценить эффективность этих препаратов и установить необходимую дозировку для пациентов с определенной группой риска.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Исследования и научные исследования: Разработанный способ может быть использован исследователями и учеными для изучения связи между уровнем холестерина и различными заболеваниями, такими как атеросклероз, сердечно-сосудистые заболевания и другие. Это помогает в понимании механизмов возникновения и прогрессирования этих заболеваний и способствует разработке новых методов и мер для их профилактики и лечения.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Google Shape;165;p12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65" name="Google Shape;165;p1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" name="Google Shape;166;p12"/>
          <p:cNvSpPr/>
          <p:nvPr/>
        </p:nvSpPr>
        <p:spPr>
          <a:xfrm>
            <a:off x="482542" y="1554480"/>
            <a:ext cx="11220994" cy="3831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Здоровый образ жизни и профилактика: Разработанный способ может быть использован в программе по поддержанию здоровой жизни и профилактике сердечно-сосудистых заболеваний. Он позволяет людям с определенной группой риска отслеживать свой уровень холестерина и принимать меры для его снижения, такие как изменение питания, физическая активность и отказ от вредных привычек.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 и информирование: Разработанный способ может быть использован для образовательных целей, предоставляя людям информацию о важности контроля уровня холестерина и его влиянии на здоровье. Это помогает повысить осведомленность и мотивацию пациентов, снизить риск развития сердечно-сосудистых заболеваний и повысить качество их жизни.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13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71" name="Google Shape;171;p1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" name="Google Shape;172;p13"/>
          <p:cNvSpPr/>
          <p:nvPr/>
        </p:nvSpPr>
        <p:spPr>
          <a:xfrm>
            <a:off x="4490680" y="940401"/>
            <a:ext cx="25574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Имеющиеся аналоги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457201" y="1492614"/>
            <a:ext cx="1124712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Наиболее близким техническим решением, выбранным в качестве прототипа, служит способ определения холестерина, при котором в качестве чувствительного и селективного элемента используют фермент -оксидазу, селективно катализирующую реакцию окисления холестерина кислородом с образованием пероксида водорода,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превращающимся в свою очередь в воду под действием фермента пероксидазы.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Концентрацию холестерина определяют, измеряя электрохимический сигнал от пероксидазы после ее реакции с пероксидом водорода в присутствии холестерина. Для определения концентрации холестерина используют зависимость тока окисления пероксидазы от концентрации холестерина в растворе.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Недостатками известного метода являются необходимость использования нестойких, дорогостоящих ферментов, требующих особых условий хранения и необходимость предварительных операций по модификации ферментами рабочего электрода.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Google Shape;178;p14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78" name="Google Shape;178;p1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" name="Google Shape;179;p14"/>
          <p:cNvSpPr/>
          <p:nvPr/>
        </p:nvSpPr>
        <p:spPr>
          <a:xfrm>
            <a:off x="247410" y="948690"/>
            <a:ext cx="11691257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Известен способ определения холестерина, при котором используют растворенный в диметилформамиде бромид калия, выступающий в качестве электрокатализатора, и платиновый дисковый рабочий электрод. В результате наложения на рабочий электрод потенциала в приэлектродном пространстве протекает электрохимическая реакция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окисления бромида калия с образованием химически активного иона Вr+, который окисляет растворенный холестерин. Концентрацию холестерина определяют, измеряя ток окисления электрокатализатора в отсутствии и в присутствии холестерина в раствор.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Недостатком известного способа является неселективность определения холестерина вследствие высокой реакционной способности электрокатализатора, способного окислять не только холестерин, но и другие компоненты сыворотки или плазмы крови.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Известен способ определения холестерина, при котором используют полимеры с молекулярными отпечатками (ПМО) в виде самоорганизующихсямонослоев, селективно сорбирующие холестерин, в качестве неподвижной фазы в ВЭЖХ.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Недостатками известного способа являются использование дорогого и сложного в эксплуатации оборудования, большое время анализа.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" name="Google Shape;184;p15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84" name="Google Shape;184;p1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5" name="Google Shape;185;p15"/>
          <p:cNvSpPr/>
          <p:nvPr/>
        </p:nvSpPr>
        <p:spPr>
          <a:xfrm>
            <a:off x="4076012" y="940401"/>
            <a:ext cx="40340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План коммерциализации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/>
          <p:nvPr/>
        </p:nvSpPr>
        <p:spPr>
          <a:xfrm>
            <a:off x="274320" y="1309733"/>
            <a:ext cx="11769634" cy="5028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методологии Остервальдера, планируемая бизнес-модель проекта может быть описана через следующие ключевые элементы: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Ключевые партнеры: фармацевтические компании, медицинские организации, лаборатории, врачи и специалисты по сердечно-сосудистым заболеваниям.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Ключевые активности: исследования и разработка новых методов и технологий для определения холестерина, разработка мобильного приложения или веб-платформы для доступа и анализа данных, установка партнерских отношений с фармацевтическими компаниями и медицинскими организациями, маркетинг и продвижение продукта.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Ключевые ресурсы: технические и научные знания для разработки способа определения холестерина, разработчики программного обеспечения и инженеры для создания приложения или платформы, специалисты по маркетингу и продвижению, партнерские отношения с фармацевтическими компаниями и медицинскими организациями.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Предложение ценности: предоставление способа определения холестерина для мониторинга состояния здоровья и оценки эффективности медицинских мер и лекарственных препаратов.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16"/>
          <p:cNvGraphicFramePr/>
          <p:nvPr/>
        </p:nvGraphicFramePr>
        <p:xfrm>
          <a:off x="-27997" y="-30336"/>
          <a:ext cx="12242073" cy="970737"/>
        </p:xfrm>
        <a:graphic>
          <a:graphicData uri="http://schemas.openxmlformats.org/presentationml/2006/ole">
            <mc:AlternateContent>
              <mc:Choice Requires="v">
                <p:oleObj r:id="rId4" imgH="970737" imgW="12242073" progId="CorelDraw.Graphic.22" spid="_x0000_s1">
                  <p:embed/>
                </p:oleObj>
              </mc:Choice>
              <mc:Fallback>
                <p:oleObj r:id="rId5" imgH="970737" imgW="12242073" progId="CorelDraw.Graphic.22">
                  <p:embed/>
                  <p:pic>
                    <p:nvPicPr>
                      <p:cNvPr id="191" name="Google Shape;191;p1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-27997" y="-30336"/>
                        <a:ext cx="12242073" cy="97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" name="Google Shape;192;p16"/>
          <p:cNvSpPr/>
          <p:nvPr/>
        </p:nvSpPr>
        <p:spPr>
          <a:xfrm>
            <a:off x="587044" y="1149531"/>
            <a:ext cx="11011989" cy="5493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Каналы распределения: мобильное приложение или веб-платформа для доступа и анализа данных о холестерине.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Отношения с клиентами: обеспечение удобного и надежного способа определения холестерина, предоставление анализа данных и рекомендаций для управления холестерином и здоровьем.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Сегменты клиентов: люди с определенной группой риска, связанной с повышенным уровнем холестерина, такие как лица с семейной историей сердечно-сосудистых заболеваний, высоким уровнем стресса, плохой диетой, низким уровнем физической активности и возрастом старше 40 лет.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Источники дохода: приобретение приложения или подписка на его использование для конечных пользователей, партнерские отношения с фармацевтическими компаниями, рекламные партнерства с медицинскими организациями и врачами.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 Структура затрат: исследования и разработка новых методов и технологий, разработка программного обеспечения, маркетинг и продвижение продукта, поддержка разработки и поддержки приложения или платформы.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2019-05-31T06:38:44Z</dcterms:created>
  <dc:creator>Design</dc:creator>
</cp:coreProperties>
</file>