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5" r:id="rId5"/>
    <p:sldId id="266" r:id="rId6"/>
    <p:sldId id="268" r:id="rId7"/>
    <p:sldId id="270" r:id="rId8"/>
    <p:sldId id="271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5" r:id="rId20"/>
    <p:sldId id="28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A062"/>
    <a:srgbClr val="59491A"/>
    <a:srgbClr val="F29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BD08AC-E9A4-43B6-9B3A-C8B276325F43}" v="448" dt="2023-11-29T18:01:06.2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5.jpe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spreadsheets/d/1ThAEJB1Db5X_gep4gvxx1nT01Q9ja2Ifyf2m9yXL9t4/edit#gid=47830706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spreadsheets/d/1ThAEJB1Db5X_gep4gvxx1nT01Q9ja2Ifyf2m9yXL9t4/edit#gid=190825056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hyperlink" Target="https://docs.google.com/spreadsheets/d/1ThAEJB1Db5X_gep4gvxx1nT01Q9ja2Ifyf2m9yXL9t4/edit#gid=144369268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docs.google.com/spreadsheets/d/1ThAEJB1Db5X_gep4gvxx1nT01Q9ja2Ifyf2m9yXL9t4/edit#gid=36426715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hyperlink" Target="https://docs.google.com/spreadsheets/d/1ThAEJB1Db5X_gep4gvxx1nT01Q9ja2Ifyf2m9yXL9t4/edit#gid=36426715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docs.google.com/spreadsheets/d/1ThAEJB1Db5X_gep4gvxx1nT01Q9ja2Ifyf2m9yXL9t4/edit#gid=182846557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spreadsheets/d/1ThAEJB1Db5X_gep4gvxx1nT01Q9ja2Ifyf2m9yXL9t4/edit#gid=15024568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spreadsheets/d/1ThAEJB1Db5X_gep4gvxx1nT01Q9ja2Ifyf2m9yXL9t4/edit#gid=80176177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203376" cy="1061523"/>
          </a:xfrm>
        </p:spPr>
        <p:txBody>
          <a:bodyPr/>
          <a:lstStyle/>
          <a:p>
            <a:endParaRPr lang="ru-RU"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1412" y="4348357"/>
            <a:ext cx="3018314" cy="229900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/>
            <a:r>
              <a:rPr lang="ru-RU" sz="2100" b="1" i="1">
                <a:solidFill>
                  <a:schemeClr val="accent4">
                    <a:lumMod val="50000"/>
                  </a:schemeClr>
                </a:solidFill>
                <a:latin typeface="Franklin Gothic"/>
                <a:ea typeface="HGGothicE"/>
                <a:cs typeface="Calibri"/>
              </a:rPr>
              <a:t>Проект разработали студенты физического факультета ПГНИУ группы ИБАС-21:</a:t>
            </a:r>
            <a:endParaRPr lang="ru-RU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20B0604020202020204" pitchFamily="34" charset="0"/>
              <a:buChar char="v"/>
            </a:pPr>
            <a:r>
              <a:rPr lang="ru-RU" sz="1500" b="1" i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Стрельченко Алексей</a:t>
            </a:r>
          </a:p>
          <a:p>
            <a:pPr marL="342900" indent="-342900" algn="l">
              <a:buFont typeface="Wingdings" panose="020B0604020202020204" pitchFamily="34" charset="0"/>
              <a:buChar char="v"/>
            </a:pPr>
            <a:r>
              <a:rPr lang="ru-RU" sz="1500" b="1" i="1" err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Нижанковский</a:t>
            </a:r>
            <a:r>
              <a:rPr lang="ru-RU" sz="1500" b="1" i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 Артём</a:t>
            </a:r>
          </a:p>
          <a:p>
            <a:pPr marL="342900" indent="-342900" algn="l">
              <a:buFont typeface="Wingdings" panose="020B0604020202020204" pitchFamily="34" charset="0"/>
              <a:buChar char="v"/>
            </a:pPr>
            <a:r>
              <a:rPr lang="ru-RU" sz="1500" b="1" i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Матвеев Егор</a:t>
            </a:r>
          </a:p>
          <a:p>
            <a:pPr marL="342900" indent="-342900" algn="l">
              <a:buFont typeface="Wingdings" panose="020B0604020202020204" pitchFamily="34" charset="0"/>
              <a:buChar char="v"/>
            </a:pPr>
            <a:r>
              <a:rPr lang="ru-RU" sz="1500" b="1" i="1" err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Заколодкин</a:t>
            </a:r>
            <a:r>
              <a:rPr lang="ru-RU" sz="1500" b="1" i="1">
                <a:solidFill>
                  <a:schemeClr val="accent4">
                    <a:lumMod val="50000"/>
                  </a:schemeClr>
                </a:solidFill>
                <a:ea typeface="STXingkai"/>
                <a:cs typeface="Calibri"/>
              </a:rPr>
              <a:t> Егор</a:t>
            </a:r>
          </a:p>
        </p:txBody>
      </p:sp>
      <p:pic>
        <p:nvPicPr>
          <p:cNvPr id="4" name="Рисунок 3" descr="Изображение выглядит как круг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9C54B014-BD8C-4ADD-A1BD-6369F67E6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231" y="644966"/>
            <a:ext cx="7522773" cy="5562630"/>
          </a:xfrm>
          <a:prstGeom prst="rect">
            <a:avLst/>
          </a:prstGeom>
        </p:spPr>
      </p:pic>
      <p:pic>
        <p:nvPicPr>
          <p:cNvPr id="7" name="Рисунок 6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92736450-6D50-474D-5764-3770DDECE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DA84F6BD-616B-1409-B041-C9DCC2CD0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0526D-E40F-8E98-6559-0F03FE13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FF8A6-5D09-FEE6-1A02-CBD9C71A6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092" y="1825625"/>
            <a:ext cx="10020795" cy="3005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Calibri" panose="020F0502020204030204"/>
              </a:rPr>
              <a:t>1.   Ценностное предложение</a:t>
            </a: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 panose="020F0502020204030204"/>
            </a:endParaRPr>
          </a:p>
        </p:txBody>
      </p:sp>
      <p:pic>
        <p:nvPicPr>
          <p:cNvPr id="6" name="Рисунок 5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13CE7006-2103-B1DD-7D26-0325BC550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B7B6FAAA-7BA6-0AD6-8474-D07F9085E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52D788-4AB3-E89A-7127-6F6A57A07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471" y="2694903"/>
            <a:ext cx="9697599" cy="1875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584EC-85CE-77A2-EC65-EC47F53828AE}"/>
              </a:ext>
            </a:extLst>
          </p:cNvPr>
          <p:cNvSpPr txBox="1"/>
          <p:nvPr/>
        </p:nvSpPr>
        <p:spPr>
          <a:xfrm>
            <a:off x="1796353" y="3007265"/>
            <a:ext cx="690242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Calibri"/>
                <a:cs typeface="Arial"/>
              </a:rPr>
              <a:t>В ассортименте будут солдатские пайки, выпечка и десерты, оформленные в военном стиле, а также кофе на разный вкус, разлитое в тематическую посуду.</a:t>
            </a:r>
            <a:endParaRPr lang="ru-RU" sz="2200" b="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7" name="Рисунок 6" descr="Изображение выглядит как рисунок, мультфильм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A75DC9-8DD6-1FEF-449D-EFF4C4BB5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3015" y="2965799"/>
            <a:ext cx="2066155" cy="1323084"/>
          </a:xfrm>
          <a:prstGeom prst="rect">
            <a:avLst/>
          </a:prstGeom>
        </p:spPr>
      </p:pic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5F989966-B800-CCF4-5B6A-99DEE488E1A2}"/>
              </a:ext>
            </a:extLst>
          </p:cNvPr>
          <p:cNvSpPr/>
          <p:nvPr/>
        </p:nvSpPr>
        <p:spPr>
          <a:xfrm rot="20700000">
            <a:off x="1044466" y="4325636"/>
            <a:ext cx="583870" cy="504702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19E09849-FEF7-9EAB-15D5-7E9A34387E92}"/>
              </a:ext>
            </a:extLst>
          </p:cNvPr>
          <p:cNvSpPr/>
          <p:nvPr/>
        </p:nvSpPr>
        <p:spPr>
          <a:xfrm rot="18420000">
            <a:off x="10718813" y="4256362"/>
            <a:ext cx="583870" cy="504702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1D83B5E5-E1D6-52EB-3C71-2A1902547BC7}"/>
              </a:ext>
            </a:extLst>
          </p:cNvPr>
          <p:cNvSpPr/>
          <p:nvPr/>
        </p:nvSpPr>
        <p:spPr>
          <a:xfrm rot="18420000">
            <a:off x="1041957" y="2417499"/>
            <a:ext cx="583870" cy="504702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56C9B6E2-78F7-2FBE-1C83-42D35D3A69B9}"/>
              </a:ext>
            </a:extLst>
          </p:cNvPr>
          <p:cNvSpPr/>
          <p:nvPr/>
        </p:nvSpPr>
        <p:spPr>
          <a:xfrm rot="20820000">
            <a:off x="10683272" y="2404258"/>
            <a:ext cx="583870" cy="504702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48DBAB-432D-0B6A-0CC4-FB05E66B80CD}"/>
              </a:ext>
            </a:extLst>
          </p:cNvPr>
          <p:cNvSpPr txBox="1"/>
          <p:nvPr/>
        </p:nvSpPr>
        <p:spPr>
          <a:xfrm>
            <a:off x="1290570" y="5031437"/>
            <a:ext cx="1001600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BF9000"/>
                </a:solidFill>
                <a:latin typeface="Comic Sans MS"/>
              </a:rPr>
              <a:t>2</a:t>
            </a:r>
            <a:r>
              <a:rPr lang="ru-RU" sz="2800" baseline="0" dirty="0">
                <a:solidFill>
                  <a:srgbClr val="BF9000"/>
                </a:solidFill>
                <a:latin typeface="Comic Sans MS"/>
              </a:rPr>
              <a:t>.   </a:t>
            </a:r>
            <a:r>
              <a:rPr lang="ru-RU" sz="2800" dirty="0">
                <a:solidFill>
                  <a:srgbClr val="BF9000"/>
                </a:solidFill>
                <a:latin typeface="Comic Sans MS"/>
              </a:rPr>
              <a:t>Прогнозный период проекта</a:t>
            </a:r>
          </a:p>
          <a:p>
            <a:endParaRPr lang="ru-RU" sz="2800" dirty="0">
              <a:solidFill>
                <a:srgbClr val="BF9000"/>
              </a:solidFill>
              <a:latin typeface="Comic Sans MS"/>
            </a:endParaRPr>
          </a:p>
        </p:txBody>
      </p:sp>
      <p:pic>
        <p:nvPicPr>
          <p:cNvPr id="14" name="Рисунок 13" descr="Изображение выглядит как размытие, Янтарь, желтый, туман&#10;&#10;Автоматически созданное описание">
            <a:extLst>
              <a:ext uri="{FF2B5EF4-FFF2-40B4-BE49-F238E27FC236}">
                <a16:creationId xmlns:a16="http://schemas.microsoft.com/office/drawing/2014/main" id="{323D9F13-5769-989B-369E-3E87A3176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037" y="5834248"/>
            <a:ext cx="3564576" cy="5630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9C2986D-E348-A4FB-9AD1-CD8850BF1E3E}"/>
              </a:ext>
            </a:extLst>
          </p:cNvPr>
          <p:cNvSpPr txBox="1"/>
          <p:nvPr/>
        </p:nvSpPr>
        <p:spPr>
          <a:xfrm>
            <a:off x="2676895" y="5890655"/>
            <a:ext cx="286987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cs typeface="Calibri"/>
              </a:rPr>
              <a:t>3 года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C2D5944B-0043-472E-05F5-09D27E0500B9}"/>
              </a:ext>
            </a:extLst>
          </p:cNvPr>
          <p:cNvSpPr/>
          <p:nvPr/>
        </p:nvSpPr>
        <p:spPr>
          <a:xfrm rot="18420000">
            <a:off x="4691559" y="6223198"/>
            <a:ext cx="346364" cy="326573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6A25EFD8-1603-CC20-6E8F-E875E63E5BBC}"/>
              </a:ext>
            </a:extLst>
          </p:cNvPr>
          <p:cNvSpPr/>
          <p:nvPr/>
        </p:nvSpPr>
        <p:spPr>
          <a:xfrm rot="18420000">
            <a:off x="4691559" y="5669015"/>
            <a:ext cx="346364" cy="326573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2BE158E5-28C1-BC21-021F-80032527F4BB}"/>
              </a:ext>
            </a:extLst>
          </p:cNvPr>
          <p:cNvSpPr/>
          <p:nvPr/>
        </p:nvSpPr>
        <p:spPr>
          <a:xfrm rot="18420000">
            <a:off x="1119065" y="5669016"/>
            <a:ext cx="346364" cy="326573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0653237B-1774-DB82-0F2F-D77431F62301}"/>
              </a:ext>
            </a:extLst>
          </p:cNvPr>
          <p:cNvSpPr/>
          <p:nvPr/>
        </p:nvSpPr>
        <p:spPr>
          <a:xfrm rot="18420000">
            <a:off x="1119064" y="6262781"/>
            <a:ext cx="346364" cy="326573"/>
          </a:xfrm>
          <a:prstGeom prst="hexagon">
            <a:avLst/>
          </a:prstGeom>
          <a:solidFill>
            <a:srgbClr val="B5A06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61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8" grpId="0" animBg="1"/>
      <p:bldP spid="10" grpId="0" animBg="1"/>
      <p:bldP spid="11" grpId="0" animBg="1"/>
      <p:bldP spid="12" grpId="0" animBg="1"/>
      <p:bldP spid="13" grpId="0"/>
      <p:bldP spid="15" grpId="0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26AAB-770F-BA62-DD9D-B848A01D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  <a:ea typeface="Calibri Light" panose="020F0302020204030204"/>
                <a:cs typeface="Calibri Light" panose="020F0302020204030204"/>
              </a:rPr>
              <a:t>Бизнес-модель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AA3607-CF98-77E7-8544-967D28C9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983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3.   Ключевые партнёры</a:t>
            </a:r>
            <a:endParaRPr lang="ru-RU" dirty="0">
              <a:solidFill>
                <a:schemeClr val="accent4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5DABAFF0-819E-8138-D9D1-01D21F02A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70BEFC0-D374-C76B-C1A8-352C2BC3F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азмытие, Янтарь, желтый, апельсин&#10;&#10;Автоматически созданное описание">
            <a:extLst>
              <a:ext uri="{FF2B5EF4-FFF2-40B4-BE49-F238E27FC236}">
                <a16:creationId xmlns:a16="http://schemas.microsoft.com/office/drawing/2014/main" id="{CFB3E864-FF3B-7662-8522-F1DAD06D6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471" y="2694903"/>
            <a:ext cx="9697599" cy="18751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C6977B-29BD-B0E9-2766-E65F6B36ACB6}"/>
              </a:ext>
            </a:extLst>
          </p:cNvPr>
          <p:cNvSpPr txBox="1"/>
          <p:nvPr/>
        </p:nvSpPr>
        <p:spPr>
          <a:xfrm>
            <a:off x="1741136" y="3073526"/>
            <a:ext cx="893442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Стратегическое партнёрство между неконкурирующими компаниями: маркеты по продаже </a:t>
            </a:r>
            <a:r>
              <a:rPr lang="ru-RU" sz="2200" b="1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сухпайков</a:t>
            </a:r>
            <a:r>
              <a:rPr lang="ru-RU" sz="22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, </a:t>
            </a:r>
            <a:r>
              <a:rPr lang="ru-RU" sz="2200" b="1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АлиЭкспресс</a:t>
            </a:r>
            <a:r>
              <a:rPr lang="ru-RU" sz="22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, другие торговые площадки. Поставщики хлебобулочных изделий, десертов и др.</a:t>
            </a:r>
            <a:endParaRPr lang="ru-RU" sz="22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Рисунок 9" descr="Изображение выглядит как текст, коробка, Упаковка и маркировка&#10;&#10;Автоматически созданное описание">
            <a:extLst>
              <a:ext uri="{FF2B5EF4-FFF2-40B4-BE49-F238E27FC236}">
                <a16:creationId xmlns:a16="http://schemas.microsoft.com/office/drawing/2014/main" id="{DC94F5D8-0EDA-FCFB-A97B-47F092CAD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747" y="4707835"/>
            <a:ext cx="1616766" cy="159467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логотип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F737B14-611E-EDD3-E162-5DDF1FDFAE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6400" y="5304127"/>
            <a:ext cx="2743200" cy="144018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6180EF5-B052-831C-1B7E-4A816FAED0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2487" y="5182204"/>
            <a:ext cx="3284329" cy="844721"/>
          </a:xfrm>
          <a:prstGeom prst="rect">
            <a:avLst/>
          </a:prstGeom>
        </p:spPr>
      </p:pic>
      <p:pic>
        <p:nvPicPr>
          <p:cNvPr id="13" name="Рисунок 12" descr="Флажок со сплошной заливкой">
            <a:extLst>
              <a:ext uri="{FF2B5EF4-FFF2-40B4-BE49-F238E27FC236}">
                <a16:creationId xmlns:a16="http://schemas.microsoft.com/office/drawing/2014/main" id="{DE9506AC-B428-3921-E547-4AC27A54A7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757" y="4341191"/>
            <a:ext cx="914400" cy="914400"/>
          </a:xfrm>
          <a:prstGeom prst="rect">
            <a:avLst/>
          </a:prstGeom>
        </p:spPr>
      </p:pic>
      <p:pic>
        <p:nvPicPr>
          <p:cNvPr id="14" name="Рисунок 13" descr="Флажок со сплошной заливкой">
            <a:extLst>
              <a:ext uri="{FF2B5EF4-FFF2-40B4-BE49-F238E27FC236}">
                <a16:creationId xmlns:a16="http://schemas.microsoft.com/office/drawing/2014/main" id="{65B58222-228B-24C6-F17E-8DC53D7280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61408" y="4970669"/>
            <a:ext cx="914400" cy="914400"/>
          </a:xfrm>
          <a:prstGeom prst="rect">
            <a:avLst/>
          </a:prstGeom>
        </p:spPr>
      </p:pic>
      <p:pic>
        <p:nvPicPr>
          <p:cNvPr id="15" name="Рисунок 14" descr="Флажок со сплошной заливкой">
            <a:extLst>
              <a:ext uri="{FF2B5EF4-FFF2-40B4-BE49-F238E27FC236}">
                <a16:creationId xmlns:a16="http://schemas.microsoft.com/office/drawing/2014/main" id="{8B6304B8-8BDC-2D9E-566F-5754D85217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47495" y="47277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2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05BD8-B8EA-9626-789F-3A26563B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00" y="3319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  <a:cs typeface="Times New Roman"/>
              </a:rPr>
              <a:t>Маркетинговые исследования и анализ рынка.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3B5519-6CD3-5567-F99A-E241664C3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1.   Описание нашего потенциального клиента</a:t>
            </a:r>
          </a:p>
          <a:p>
            <a:pPr marL="0" indent="0">
              <a:buNone/>
            </a:pP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 panose="020F0502020204030204"/>
                <a:cs typeface="Times New Roman"/>
              </a:rPr>
              <a:t>Клиентские сегменты (отличаются только мотивацией и уровнем дохода):</a:t>
            </a:r>
          </a:p>
          <a:p>
            <a:pPr marL="457200" indent="-457200">
              <a:buAutoNum type="arabicPeriod"/>
            </a:pP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 panose="020F0502020204030204"/>
                <a:cs typeface="Times New Roman"/>
              </a:rPr>
              <a:t>Подростки, интересующиеся военной тематикой.</a:t>
            </a:r>
          </a:p>
          <a:p>
            <a:pPr marL="457200" indent="-457200">
              <a:buAutoNum type="arabicPeriod"/>
            </a:pP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 panose="020F0502020204030204"/>
                <a:cs typeface="Times New Roman"/>
              </a:rPr>
              <a:t>Люди, связанные с военной службой (в настоящее время или в прошлом).</a:t>
            </a:r>
          </a:p>
          <a:p>
            <a:pPr marL="457200" indent="-457200">
              <a:buAutoNum type="arabicPeriod"/>
            </a:pP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 panose="020F0502020204030204"/>
                <a:cs typeface="Times New Roman"/>
              </a:rPr>
              <a:t>Случайные прохожие, которые далеки от солдатской тематики.</a:t>
            </a:r>
          </a:p>
        </p:txBody>
      </p:sp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9D717B20-29AC-01C0-45FD-917AEE3C4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5058C786-8D69-EBFD-AEEB-A9C055BB7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B93F207-DD36-D59B-7977-69C29AD5C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055285"/>
              </p:ext>
            </p:extLst>
          </p:nvPr>
        </p:nvGraphicFramePr>
        <p:xfrm>
          <a:off x="1349071" y="4267333"/>
          <a:ext cx="9245456" cy="23917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11364">
                  <a:extLst>
                    <a:ext uri="{9D8B030D-6E8A-4147-A177-3AD203B41FA5}">
                      <a16:colId xmlns:a16="http://schemas.microsoft.com/office/drawing/2014/main" val="1568729339"/>
                    </a:ext>
                  </a:extLst>
                </a:gridCol>
                <a:gridCol w="2311364">
                  <a:extLst>
                    <a:ext uri="{9D8B030D-6E8A-4147-A177-3AD203B41FA5}">
                      <a16:colId xmlns:a16="http://schemas.microsoft.com/office/drawing/2014/main" val="2518804850"/>
                    </a:ext>
                  </a:extLst>
                </a:gridCol>
                <a:gridCol w="2311364">
                  <a:extLst>
                    <a:ext uri="{9D8B030D-6E8A-4147-A177-3AD203B41FA5}">
                      <a16:colId xmlns:a16="http://schemas.microsoft.com/office/drawing/2014/main" val="3459165091"/>
                    </a:ext>
                  </a:extLst>
                </a:gridCol>
                <a:gridCol w="2311364">
                  <a:extLst>
                    <a:ext uri="{9D8B030D-6E8A-4147-A177-3AD203B41FA5}">
                      <a16:colId xmlns:a16="http://schemas.microsoft.com/office/drawing/2014/main" val="2505863506"/>
                    </a:ext>
                  </a:extLst>
                </a:gridCol>
              </a:tblGrid>
              <a:tr h="7458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1" i="0" u="none" strike="noStrike" noProof="0">
                          <a:latin typeface="Times New Roman"/>
                        </a:rPr>
                        <a:t>Клиенты (B2C)</a:t>
                      </a:r>
                      <a:endParaRPr lang="ru-RU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1" i="0" u="none" strike="noStrike" noProof="0">
                          <a:latin typeface="Times New Roman"/>
                        </a:rPr>
                        <a:t>Сегмент 1)</a:t>
                      </a:r>
                      <a:endParaRPr lang="ru-RU" sz="17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1" i="0" u="none" strike="noStrike" noProof="0" dirty="0">
                          <a:latin typeface="Times New Roman"/>
                        </a:rPr>
                        <a:t>Сегмент 2)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1" i="0" u="none" strike="noStrike" noProof="0">
                          <a:latin typeface="Times New Roman"/>
                        </a:rPr>
                        <a:t>Сегмент 3)</a:t>
                      </a:r>
                      <a:br>
                        <a:rPr lang="ru-RU" sz="1200" b="0" i="0" u="none" strike="noStrike" noProof="0">
                          <a:latin typeface="Times New Roman"/>
                        </a:rPr>
                      </a:br>
                      <a:r>
                        <a:rPr lang="ru-RU" sz="1200" b="0" i="0" u="none" strike="noStrike" noProof="0">
                          <a:latin typeface="Times New Roman"/>
                        </a:rPr>
                        <a:t> 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84880"/>
                  </a:ext>
                </a:extLst>
              </a:tr>
              <a:tr h="63109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Times New Roman"/>
                        </a:rPr>
                        <a:t>Мотивация к совершению покупки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Личный интерес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Ностальгия, зона комфорта, место встречи.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Необычные ощущения, новые эмоции, знания.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80850"/>
                  </a:ext>
                </a:extLst>
              </a:tr>
              <a:tr h="63109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Покупательская способность, уровень дохода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Низкая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Times New Roman"/>
                        </a:rPr>
                        <a:t>Средняя/Высокая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Times New Roman"/>
                        </a:rPr>
                        <a:t>Средняя/Высокая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22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5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36A0E-3C36-5377-8E3E-F8048383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113" y="331995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</a:rPr>
              <a:t>Маркетинговые исследования и анализ рынка.</a:t>
            </a:r>
            <a:endParaRPr lang="ru-RU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28774-1619-834A-2739-FAC6CC091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113" y="1814582"/>
            <a:ext cx="1086899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2.   Определение проблем клиентов, которые мы хотим решить</a:t>
            </a: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28E960F0-6660-818D-7311-F91041E00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AA6F921-C474-85C9-CB43-1768DB5F9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графическая вста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5F90D54-9D5E-1E0A-9422-657CB483C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5359952"/>
            <a:ext cx="1837636" cy="1383748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4E789B13-E0D2-63DA-1963-7ED3D0E2CBEB}"/>
              </a:ext>
            </a:extLst>
          </p:cNvPr>
          <p:cNvSpPr/>
          <p:nvPr/>
        </p:nvSpPr>
        <p:spPr>
          <a:xfrm>
            <a:off x="1330739" y="2664238"/>
            <a:ext cx="6548782" cy="77304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i="1" dirty="0">
                <a:latin typeface="Calibri"/>
                <a:ea typeface="Calibri"/>
                <a:cs typeface="Times New Roman"/>
              </a:rPr>
              <a:t>1) В регионе нет кофейни на солдатскую тематику.</a:t>
            </a:r>
            <a:endParaRPr lang="ru-RU" sz="1700" b="1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202B6F4-7859-F8E3-26C4-453FBABA5275}"/>
              </a:ext>
            </a:extLst>
          </p:cNvPr>
          <p:cNvSpPr/>
          <p:nvPr/>
        </p:nvSpPr>
        <p:spPr>
          <a:xfrm>
            <a:off x="4997174" y="3426238"/>
            <a:ext cx="6559825" cy="1115391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b="1" i="1" dirty="0">
                <a:latin typeface="Calibri"/>
                <a:ea typeface="Calibri"/>
                <a:cs typeface="Times New Roman"/>
              </a:rPr>
              <a:t>2) Большинство тематических кафе/кофеен кроме необычного интерьера ничего предложить не могут.</a:t>
            </a:r>
            <a:endParaRPr lang="ru-RU" sz="1700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77F317B-EC42-06A2-9A3F-F65A9597F840}"/>
              </a:ext>
            </a:extLst>
          </p:cNvPr>
          <p:cNvSpPr/>
          <p:nvPr/>
        </p:nvSpPr>
        <p:spPr>
          <a:xfrm>
            <a:off x="1330739" y="4541629"/>
            <a:ext cx="6548782" cy="77304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b="1" i="1" dirty="0">
                <a:latin typeface="Calibri"/>
                <a:ea typeface="Calibri"/>
                <a:cs typeface="Times New Roman"/>
              </a:rPr>
              <a:t>3) Больше половины людей хотят попробовать </a:t>
            </a:r>
            <a:r>
              <a:rPr lang="ru-RU" sz="1700" b="1" i="1" dirty="0" err="1">
                <a:latin typeface="Calibri"/>
                <a:ea typeface="Calibri"/>
                <a:cs typeface="Times New Roman"/>
              </a:rPr>
              <a:t>сухпаёк</a:t>
            </a:r>
            <a:r>
              <a:rPr lang="ru-RU" sz="1700" b="1" i="1" dirty="0">
                <a:latin typeface="Calibri"/>
                <a:ea typeface="Calibri"/>
                <a:cs typeface="Times New Roman"/>
              </a:rPr>
              <a:t>.</a:t>
            </a:r>
            <a:endParaRPr lang="ru-RU" sz="170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E997D77-570A-EE60-A357-A5176E3CE873}"/>
              </a:ext>
            </a:extLst>
          </p:cNvPr>
          <p:cNvSpPr/>
          <p:nvPr/>
        </p:nvSpPr>
        <p:spPr>
          <a:xfrm>
            <a:off x="4997173" y="5469281"/>
            <a:ext cx="6548782" cy="77304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b="1" i="1" dirty="0">
                <a:latin typeface="Calibri"/>
                <a:ea typeface="Calibri"/>
                <a:cs typeface="Arial"/>
              </a:rPr>
              <a:t>4) Кофейня с солдатской тематикой будет интересна хотя бы 30 % людей.</a:t>
            </a:r>
            <a:endParaRPr lang="ru-RU" sz="1700" b="1" i="1" dirty="0"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2122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E4126AD4-C3CE-E245-6596-186603A59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CB37D42-44DE-2FB0-A41A-BA0B47188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5C67D6C-EBA9-2443-EEA5-73F60645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6" y="329956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Маркетинговые исследования и анализ рынка.</a:t>
            </a:r>
            <a:endParaRPr lang="ru-RU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39E9199-3EC5-E5AB-F4AF-F08212347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46" y="187251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3.   Маркетинговое исследование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 panose="020F0502020204030204"/>
            </a:endParaRPr>
          </a:p>
        </p:txBody>
      </p:sp>
      <p:pic>
        <p:nvPicPr>
          <p:cNvPr id="14" name="Рисунок 1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E7B4BF47-CDDF-736E-4433-B05EDD12B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95894"/>
            <a:ext cx="5988423" cy="32028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678A53-01B5-B099-C0CA-8561BC5B399B}"/>
              </a:ext>
            </a:extLst>
          </p:cNvPr>
          <p:cNvSpPr txBox="1"/>
          <p:nvPr/>
        </p:nvSpPr>
        <p:spPr>
          <a:xfrm>
            <a:off x="4208583" y="5990491"/>
            <a:ext cx="23328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i="1" dirty="0">
                <a:ea typeface="Calibri"/>
                <a:cs typeface="Calibri"/>
              </a:rPr>
              <a:t>В опросе приняли участие 60 человек</a:t>
            </a:r>
            <a:endParaRPr lang="ru-RU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Рисунок 7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6EFC54-B85B-467A-9527-9709BDF92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219" y="2695893"/>
            <a:ext cx="5911779" cy="320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1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41F2FE62-F387-0BA4-59DF-61D08C292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EFC1A9E-507B-52AA-F3AF-F5486D2FC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0EC294F-774D-3C75-D04E-0F9604CF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6" y="329956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Маркетинговые исследования и анализ рынка.</a:t>
            </a:r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BB83A51-8710-67DA-1824-1C2A8161B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46" y="1872517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4.   Мнение эксперта</a:t>
            </a: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/>
            </a:endParaRPr>
          </a:p>
          <a:p>
            <a:pPr marL="0" indent="0">
              <a:buNone/>
            </a:pPr>
            <a:r>
              <a:rPr lang="ru-RU" sz="1900" i="1" dirty="0">
                <a:solidFill>
                  <a:srgbClr val="59491A"/>
                </a:solidFill>
                <a:latin typeface="Calibri"/>
                <a:cs typeface="Calibri"/>
              </a:rPr>
              <a:t>Идея интересная, спросом будет пользоваться, но существуют </a:t>
            </a:r>
          </a:p>
          <a:p>
            <a:pPr>
              <a:buFont typeface="Wingdings" panose="020B0604020202020204" pitchFamily="34" charset="0"/>
              <a:buChar char="§"/>
            </a:pPr>
            <a:r>
              <a:rPr lang="ru-RU" sz="1900" b="1" dirty="0">
                <a:solidFill>
                  <a:srgbClr val="59491A"/>
                </a:solidFill>
                <a:latin typeface="Calibri"/>
                <a:cs typeface="Calibri"/>
              </a:rPr>
              <a:t>определённые риски:</a:t>
            </a:r>
            <a:endParaRPr lang="ru-RU" sz="1900" b="1" dirty="0">
              <a:solidFill>
                <a:srgbClr val="59491A"/>
              </a:solidFill>
              <a:latin typeface="Calibri"/>
              <a:ea typeface="+mn-lt"/>
              <a:cs typeface="Calibri"/>
            </a:endParaRPr>
          </a:p>
          <a:p>
            <a:pPr>
              <a:buAutoNum type="arabicPeriod"/>
            </a:pPr>
            <a:r>
              <a:rPr lang="ru-RU" sz="1900" dirty="0">
                <a:solidFill>
                  <a:srgbClr val="59491A"/>
                </a:solidFill>
                <a:ea typeface="+mn-lt"/>
                <a:cs typeface="+mn-lt"/>
              </a:rPr>
              <a:t>Опасение, что использование военной тематики может вызвать негативные реакции у некоторых людей</a:t>
            </a:r>
          </a:p>
          <a:p>
            <a:pPr>
              <a:buAutoNum type="arabicPeriod"/>
            </a:pPr>
            <a:r>
              <a:rPr lang="ru-RU" sz="1900" dirty="0">
                <a:solidFill>
                  <a:srgbClr val="59491A"/>
                </a:solidFill>
                <a:ea typeface="+mn-lt"/>
                <a:cs typeface="+mn-lt"/>
              </a:rPr>
              <a:t>Не все люди будут заинтересованы в посещении кофейни с военной тематикой, поэтому привлечение целевой аудитории может быть сложным</a:t>
            </a:r>
          </a:p>
          <a:p>
            <a:pPr>
              <a:buFont typeface="Wingdings" panose="020B0604020202020204" pitchFamily="34" charset="0"/>
              <a:buChar char="§"/>
            </a:pPr>
            <a:r>
              <a:rPr lang="ru-RU" sz="1900" b="1" dirty="0">
                <a:solidFill>
                  <a:srgbClr val="59491A"/>
                </a:solidFill>
                <a:ea typeface="+mn-lt"/>
                <a:cs typeface="+mn-lt"/>
              </a:rPr>
              <a:t>возможные трудности, связанные с реализацией проекта:</a:t>
            </a:r>
          </a:p>
          <a:p>
            <a:pPr>
              <a:buAutoNum type="arabicPeriod"/>
            </a:pPr>
            <a:r>
              <a:rPr lang="ru-RU" sz="1900" dirty="0">
                <a:solidFill>
                  <a:srgbClr val="59491A"/>
                </a:solidFill>
                <a:ea typeface="+mn-lt"/>
                <a:cs typeface="+mn-lt"/>
              </a:rPr>
              <a:t>Для обширного ассортимента товаров нужны лицензии</a:t>
            </a:r>
          </a:p>
          <a:p>
            <a:pPr>
              <a:buAutoNum type="arabicPeriod"/>
            </a:pPr>
            <a:r>
              <a:rPr lang="ru-RU" sz="1900" dirty="0">
                <a:solidFill>
                  <a:srgbClr val="59491A"/>
                </a:solidFill>
                <a:ea typeface="+mn-lt"/>
                <a:cs typeface="+mn-lt"/>
              </a:rPr>
              <a:t>Большие затраты на оплату аренды помещения и создание дизайна кофейни</a:t>
            </a:r>
          </a:p>
          <a:p>
            <a:pPr>
              <a:buAutoNum type="arabicPeriod"/>
            </a:pPr>
            <a:r>
              <a:rPr lang="ru-RU" sz="1900" dirty="0">
                <a:solidFill>
                  <a:srgbClr val="59491A"/>
                </a:solidFill>
                <a:ea typeface="+mn-lt"/>
                <a:cs typeface="+mn-lt"/>
              </a:rPr>
              <a:t>В первые месяцы работы будет происходить большая текучка кадров</a:t>
            </a:r>
          </a:p>
          <a:p>
            <a:pPr>
              <a:buAutoNum type="arabicPeriod"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solidFill>
                  <a:srgbClr val="000000"/>
                </a:solidFill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10" name="Рисунок 9" descr="Изображение выглядит как увеличительное стекло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707C90B-B438-3DC2-0D43-AE73539E7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0" y="5056452"/>
            <a:ext cx="2743199" cy="16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946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E58DC720-73B3-BE9E-F86A-1BAECED03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0012D8A-294E-73BC-2222-EA434D44D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5C934F8-9188-7A8B-4626-922A450B0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6" y="329956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Маркетинговые исследования и анализ рынка.</a:t>
            </a:r>
            <a:endParaRPr lang="ru-RU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8FABCB9-BFA1-D93F-3717-29A78B0FF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46" y="178586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5.   Оценка рынка с помощью метода «сверху-вниз»</a:t>
            </a:r>
          </a:p>
          <a:p>
            <a:pPr marL="0" indent="0">
              <a:buNone/>
            </a:pPr>
            <a:endParaRPr lang="ru-RU" sz="1900" i="1" dirty="0">
              <a:solidFill>
                <a:srgbClr val="59491A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sz="1900" i="1" dirty="0">
              <a:solidFill>
                <a:srgbClr val="59491A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59491A"/>
                </a:solidFill>
                <a:ea typeface="+mn-lt"/>
                <a:cs typeface="+mn-lt"/>
              </a:rPr>
              <a:t>10 млн рублей за 3 года</a:t>
            </a:r>
          </a:p>
          <a:p>
            <a:pPr>
              <a:buAutoNum type="arabicPeriod"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solidFill>
                  <a:srgbClr val="000000"/>
                </a:solidFill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EAFB7A-C589-484D-BE0C-CCC88444C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41" y="2640199"/>
            <a:ext cx="3600953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9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359F6A80-E5F1-F3E9-67F3-63DBA2D67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D3FF9B9-3D46-C516-DEE9-A85BF9169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F2A38D3-5589-D533-8DDA-13C827759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99" y="23853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Маркетинговые исследования и анализ рынка.</a:t>
            </a:r>
            <a:endParaRPr lang="ru-RU" dirty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CD23594-238E-996A-CD56-5C1FDB850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570" y="1660395"/>
            <a:ext cx="6748731" cy="26835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6.   Конкурентный анализ</a:t>
            </a:r>
          </a:p>
          <a:p>
            <a:pPr marL="0" indent="0">
              <a:buNone/>
            </a:pPr>
            <a:endParaRPr lang="ru-RU">
              <a:solidFill>
                <a:schemeClr val="accent4">
                  <a:lumMod val="75000"/>
                </a:schemeClr>
              </a:solidFill>
              <a:latin typeface="Comic Sans MS"/>
              <a:cs typeface="Calibri"/>
            </a:endParaRPr>
          </a:p>
          <a:p>
            <a:pPr>
              <a:buAutoNum type="arabicPeriod"/>
            </a:pP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56AC7E0D-D7A3-BCDA-DECA-659268605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391581"/>
              </p:ext>
            </p:extLst>
          </p:nvPr>
        </p:nvGraphicFramePr>
        <p:xfrm>
          <a:off x="1192695" y="2661478"/>
          <a:ext cx="9678948" cy="3570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108">
                  <a:extLst>
                    <a:ext uri="{9D8B030D-6E8A-4147-A177-3AD203B41FA5}">
                      <a16:colId xmlns:a16="http://schemas.microsoft.com/office/drawing/2014/main" val="2681061891"/>
                    </a:ext>
                  </a:extLst>
                </a:gridCol>
                <a:gridCol w="1730223">
                  <a:extLst>
                    <a:ext uri="{9D8B030D-6E8A-4147-A177-3AD203B41FA5}">
                      <a16:colId xmlns:a16="http://schemas.microsoft.com/office/drawing/2014/main" val="229664256"/>
                    </a:ext>
                  </a:extLst>
                </a:gridCol>
                <a:gridCol w="1870539">
                  <a:extLst>
                    <a:ext uri="{9D8B030D-6E8A-4147-A177-3AD203B41FA5}">
                      <a16:colId xmlns:a16="http://schemas.microsoft.com/office/drawing/2014/main" val="871729584"/>
                    </a:ext>
                  </a:extLst>
                </a:gridCol>
                <a:gridCol w="1914039">
                  <a:extLst>
                    <a:ext uri="{9D8B030D-6E8A-4147-A177-3AD203B41FA5}">
                      <a16:colId xmlns:a16="http://schemas.microsoft.com/office/drawing/2014/main" val="3981101114"/>
                    </a:ext>
                  </a:extLst>
                </a:gridCol>
                <a:gridCol w="1914039">
                  <a:extLst>
                    <a:ext uri="{9D8B030D-6E8A-4147-A177-3AD203B41FA5}">
                      <a16:colId xmlns:a16="http://schemas.microsoft.com/office/drawing/2014/main" val="132380497"/>
                    </a:ext>
                  </a:extLst>
                </a:gridCol>
              </a:tblGrid>
              <a:tr h="749447">
                <a:tc rowSpan="3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</a:rPr>
                        <a:t>Привлекательность сегмента 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Высокая (8-10 баллов)</a:t>
                      </a:r>
                      <a:r>
                        <a:rPr lang="ru-RU" sz="18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1" i="0" u="none" strike="noStrike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Друзья 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1" i="0" u="none" strike="noStrike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170944"/>
                  </a:ext>
                </a:extLst>
              </a:tr>
              <a:tr h="885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Средняя (4-7 баллов)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Трамвай, Самолёт 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114725"/>
                  </a:ext>
                </a:extLst>
              </a:tr>
              <a:tr h="749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Низкая (0-3 балла)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611675"/>
                  </a:ext>
                </a:extLst>
              </a:tr>
              <a:tr h="749447">
                <a:tc rowSpan="2" gridSpan="2"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Низкая (0-3 балла)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Средняя (4-7 баллов)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Высокая (8-10 баллов) 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814560"/>
                  </a:ext>
                </a:extLst>
              </a:tr>
              <a:tr h="43604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Конкурентоспособность товара компании в сегменте 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49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4423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2946A76F-04F2-207F-60CE-D7F3E66E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156CCE0-2C09-F62D-48DA-55F0D716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80349AB-2F25-A7DE-BD11-76E846CA4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408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81608B78-48B4-9363-7E26-3A2B7605B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46" y="187251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   Прогноз по персонал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у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mic Sans MS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/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solidFill>
                  <a:srgbClr val="000000"/>
                </a:solidFill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AA3140D-B740-488A-B1DB-BC2409FAC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330014"/>
              </p:ext>
            </p:extLst>
          </p:nvPr>
        </p:nvGraphicFramePr>
        <p:xfrm>
          <a:off x="2819399" y="2761130"/>
          <a:ext cx="6898343" cy="349136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48104">
                  <a:extLst>
                    <a:ext uri="{9D8B030D-6E8A-4147-A177-3AD203B41FA5}">
                      <a16:colId xmlns:a16="http://schemas.microsoft.com/office/drawing/2014/main" val="3360260726"/>
                    </a:ext>
                  </a:extLst>
                </a:gridCol>
                <a:gridCol w="1283413">
                  <a:extLst>
                    <a:ext uri="{9D8B030D-6E8A-4147-A177-3AD203B41FA5}">
                      <a16:colId xmlns:a16="http://schemas.microsoft.com/office/drawing/2014/main" val="1288690023"/>
                    </a:ext>
                  </a:extLst>
                </a:gridCol>
                <a:gridCol w="1283413">
                  <a:extLst>
                    <a:ext uri="{9D8B030D-6E8A-4147-A177-3AD203B41FA5}">
                      <a16:colId xmlns:a16="http://schemas.microsoft.com/office/drawing/2014/main" val="1319095933"/>
                    </a:ext>
                  </a:extLst>
                </a:gridCol>
                <a:gridCol w="1283413">
                  <a:extLst>
                    <a:ext uri="{9D8B030D-6E8A-4147-A177-3AD203B41FA5}">
                      <a16:colId xmlns:a16="http://schemas.microsoft.com/office/drawing/2014/main" val="375415769"/>
                    </a:ext>
                  </a:extLst>
                </a:gridCol>
              </a:tblGrid>
              <a:tr h="3675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Прогноз по персоналу (в людях)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Год 1 (2023)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Год 2 (2024)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Год 3 (2025)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801778"/>
                  </a:ext>
                </a:extLst>
              </a:tr>
              <a:tr h="3712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Административные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5484436"/>
                  </a:ext>
                </a:extLst>
              </a:tr>
              <a:tr h="4982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Директор (лидер проекта)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7631919"/>
                  </a:ext>
                </a:extLst>
              </a:tr>
              <a:tr h="278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3485887"/>
                  </a:ext>
                </a:extLst>
              </a:tr>
              <a:tr h="5569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Разработка и производство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1357568"/>
                  </a:ext>
                </a:extLst>
              </a:tr>
              <a:tr h="278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Бариста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1518145"/>
                  </a:ext>
                </a:extLst>
              </a:tr>
              <a:tr h="278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Кассир - уборщик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4265591"/>
                  </a:ext>
                </a:extLst>
              </a:tr>
              <a:tr h="278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3167137"/>
                  </a:ext>
                </a:extLst>
              </a:tr>
              <a:tr h="3712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Всего персонала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031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232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4CC2B67D-82AF-E59F-6E4B-B44615C81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BB9AEA80-37C4-505B-2F27-16995FC56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AD52D89-6753-6D70-F918-8C01A8BC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7583"/>
            <a:ext cx="10515600" cy="1204085"/>
          </a:xfrm>
        </p:spPr>
        <p:txBody>
          <a:bodyPr/>
          <a:lstStyle/>
          <a:p>
            <a:pPr algn="ctr"/>
            <a:r>
              <a:rPr lang="ru-RU" b="1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765EB0DE-19AC-7C91-0C86-04668A3F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182" y="2612091"/>
            <a:ext cx="235633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   Расходы на персонал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mic Sans MS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C623961-CA86-BBA5-242A-F8D3BA468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38579"/>
              </p:ext>
            </p:extLst>
          </p:nvPr>
        </p:nvGraphicFramePr>
        <p:xfrm>
          <a:off x="2356338" y="715107"/>
          <a:ext cx="8383380" cy="5615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659">
                  <a:extLst>
                    <a:ext uri="{9D8B030D-6E8A-4147-A177-3AD203B41FA5}">
                      <a16:colId xmlns:a16="http://schemas.microsoft.com/office/drawing/2014/main" val="1741322308"/>
                    </a:ext>
                  </a:extLst>
                </a:gridCol>
                <a:gridCol w="1733912">
                  <a:extLst>
                    <a:ext uri="{9D8B030D-6E8A-4147-A177-3AD203B41FA5}">
                      <a16:colId xmlns:a16="http://schemas.microsoft.com/office/drawing/2014/main" val="3488163198"/>
                    </a:ext>
                  </a:extLst>
                </a:gridCol>
                <a:gridCol w="1733912">
                  <a:extLst>
                    <a:ext uri="{9D8B030D-6E8A-4147-A177-3AD203B41FA5}">
                      <a16:colId xmlns:a16="http://schemas.microsoft.com/office/drawing/2014/main" val="1999436341"/>
                    </a:ext>
                  </a:extLst>
                </a:gridCol>
                <a:gridCol w="1430897">
                  <a:extLst>
                    <a:ext uri="{9D8B030D-6E8A-4147-A177-3AD203B41FA5}">
                      <a16:colId xmlns:a16="http://schemas.microsoft.com/office/drawing/2014/main" val="1935429094"/>
                    </a:ext>
                  </a:extLst>
                </a:gridCol>
              </a:tblGrid>
              <a:tr h="372633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Расходы на персонал (Фонд оплаты труда)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16571"/>
                  </a:ext>
                </a:extLst>
              </a:tr>
              <a:tr h="372633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за 1 год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за 2 год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за 3 год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992188"/>
                  </a:ext>
                </a:extLst>
              </a:tr>
              <a:tr h="493933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Административные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03777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Директор (лидер проекта)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224 140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224 140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224 140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89401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864783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45682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Разработка и производство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451045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Бариста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966 000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966 000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966 000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94209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Кассир - уборщик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414 000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414 000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019738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Всего затраты на персонал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1 190 140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1 604 140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1 604 140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079850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400297"/>
                  </a:ext>
                </a:extLst>
              </a:tr>
              <a:tr h="361986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Налог на доходы </a:t>
                      </a:r>
                      <a:r>
                        <a:rPr lang="ru-RU" sz="1300" b="1" i="0" u="none" strike="noStrike" kern="120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физ</a:t>
                      </a: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лиц (НДФЛ)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154 718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208 538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208 538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464507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Сумма выплата "на руки"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1 035 421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1 395 601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1 395 601 ₽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101581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844751"/>
                  </a:ext>
                </a:extLst>
              </a:tr>
              <a:tr h="553626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Налоги с оплаты персоналу (социальные взносы) - 30%, в том числе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1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784125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пенсионные взносы (22%)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261 831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352 911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352 911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48309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социальные взносы (2,9%)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34 514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46 520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46 520 ₽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540960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медицинские взносы (5,1%)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60 697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81 811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81 811 ₽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603688"/>
                  </a:ext>
                </a:extLst>
              </a:tr>
              <a:tr h="19164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взносы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A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357 042 ₽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481 242 ₽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481 242 ₽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699" marR="4699" marT="9525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86215"/>
                  </a:ext>
                </a:extLst>
              </a:tr>
              <a:tr h="553626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затраты на персонал с налогами = "на руки" + НДФД + </a:t>
                      </a:r>
                      <a:r>
                        <a:rPr lang="ru-RU" sz="1300" b="1" i="0" u="none" strike="noStrike" kern="120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соз</a:t>
                      </a:r>
                      <a:r>
                        <a:rPr lang="ru-RU" sz="13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взносы</a:t>
                      </a:r>
                      <a:endParaRPr lang="ru-RU" sz="1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0A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88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A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A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1 547 181 ₽</a:t>
                      </a:r>
                      <a:endParaRPr lang="ru-RU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988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2 085 381 ₽ 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2 085 381 ₽</a:t>
                      </a:r>
                      <a:endParaRPr lang="ru-RU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4699" marR="4699" marT="9525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030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48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FAE54539-BF5F-967D-3D94-3F7CBF250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AF8FCB6C-3743-ADE7-4CD9-131AC546E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D1105E9-8ABE-3D23-E965-D275096C4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" y="2207312"/>
            <a:ext cx="2659959" cy="97217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7300751-704E-0E85-16E8-651D5527C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" y="3183196"/>
            <a:ext cx="2498899" cy="29179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2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   План продаж</a:t>
            </a:r>
            <a:endParaRPr lang="ru-RU" sz="2200" i="1" dirty="0">
              <a:solidFill>
                <a:schemeClr val="accent1">
                  <a:lumMod val="75000"/>
                </a:schemeClr>
              </a:solidFill>
              <a:latin typeface="Comic Sans MS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8D36B3-388C-42C5-8E4C-91DD54BE2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943" y="434594"/>
            <a:ext cx="9516274" cy="589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23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6CF49226-A6DE-A072-6019-2800C882B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0DDBAE9-9CF7-07D9-81AF-4BB542AD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B929717-DEA3-650C-AE6D-E83AE32B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" y="2030618"/>
            <a:ext cx="2836654" cy="151330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0DC779CC-563D-C599-5880-C22399A05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" y="3481371"/>
            <a:ext cx="3028985" cy="31719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4.1   Прогноз расходов</a:t>
            </a:r>
            <a:endParaRPr lang="ru-RU" sz="2000" i="1" dirty="0">
              <a:solidFill>
                <a:schemeClr val="accent1">
                  <a:lumMod val="75000"/>
                </a:schemeClr>
              </a:solidFill>
              <a:latin typeface="Comic Sans MS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D0B226-813F-4E4C-A4C8-65489A13A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977" y="885747"/>
            <a:ext cx="8192643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11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A3A9EAA1-254C-4DD1-8E08-5D532C5E1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0C28FCD-4427-B02C-C850-8A5B61DF1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3B867A0-D884-D3F8-922B-438AAB3AA8E4}"/>
              </a:ext>
            </a:extLst>
          </p:cNvPr>
          <p:cNvSpPr txBox="1">
            <a:spLocks/>
          </p:cNvSpPr>
          <p:nvPr/>
        </p:nvSpPr>
        <p:spPr>
          <a:xfrm>
            <a:off x="-171347" y="2196269"/>
            <a:ext cx="2925002" cy="916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E8D9E5ED-32A3-1B18-8C26-DB61E96B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18" y="3370935"/>
            <a:ext cx="2079247" cy="27965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4.2   Прогноз расходов</a:t>
            </a:r>
            <a:endParaRPr lang="ru-RU" i="1" dirty="0">
              <a:solidFill>
                <a:schemeClr val="accent1">
                  <a:lumMod val="75000"/>
                </a:schemeClr>
              </a:solidFill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/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E36271B-FD8D-4B1D-A446-6F4B0DCB2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694787"/>
              </p:ext>
            </p:extLst>
          </p:nvPr>
        </p:nvGraphicFramePr>
        <p:xfrm>
          <a:off x="2758661" y="317754"/>
          <a:ext cx="3334871" cy="6378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014">
                  <a:extLst>
                    <a:ext uri="{9D8B030D-6E8A-4147-A177-3AD203B41FA5}">
                      <a16:colId xmlns:a16="http://schemas.microsoft.com/office/drawing/2014/main" val="831652859"/>
                    </a:ext>
                  </a:extLst>
                </a:gridCol>
                <a:gridCol w="1201857">
                  <a:extLst>
                    <a:ext uri="{9D8B030D-6E8A-4147-A177-3AD203B41FA5}">
                      <a16:colId xmlns:a16="http://schemas.microsoft.com/office/drawing/2014/main" val="7674205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 месяц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352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янв.-23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433665"/>
                  </a:ext>
                </a:extLst>
              </a:tr>
              <a:tr h="4279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Постоянные расходы по подразделениям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904903"/>
                  </a:ext>
                </a:extLst>
              </a:tr>
              <a:tr h="3836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Административные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467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Аренда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012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Интернет, связь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315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58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Реклама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31353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Распечатка листовок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195024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Распространение листовок (услуги промоутера)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004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18863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Коммунальные платежи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44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Охрана и видеонаблюдение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6668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Предметы хозяйственного назначения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82524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Камуфляжные скатерти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282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87985"/>
                  </a:ext>
                </a:extLst>
              </a:tr>
              <a:tr h="9220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Итого постоянные расходы (аренда, интернет, реклама)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392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C13FC-6177-4452-9063-F13E0155D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089" y="3114241"/>
            <a:ext cx="58293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7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B23CF4A4-49EF-AB43-3517-1E8474868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9D74C6F-D9EC-AF69-A057-5491D462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19FD72C-A519-0148-EDF2-19027FFE7B04}"/>
              </a:ext>
            </a:extLst>
          </p:cNvPr>
          <p:cNvSpPr txBox="1">
            <a:spLocks/>
          </p:cNvSpPr>
          <p:nvPr/>
        </p:nvSpPr>
        <p:spPr>
          <a:xfrm>
            <a:off x="3108566" y="-1382"/>
            <a:ext cx="5984045" cy="1579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62B70480-1CF8-4014-0224-31E522432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349" y="1471457"/>
            <a:ext cx="6678574" cy="24210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   Инвестиции и план финансирования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Comic Sans MS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9F4CEC-6A8C-4C33-B502-9BD4D9CC74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101" y="2416035"/>
            <a:ext cx="8002603" cy="37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0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BCF30A8D-2169-0383-C456-0B2DC0EA3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8537140-E818-EA22-C4D7-7D4838B32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1D9C04CC-8459-1E5E-EBFB-7F77725F9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535" y="1493138"/>
            <a:ext cx="4985729" cy="23326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   Бюджет доходов и расходов (БДР)</a:t>
            </a:r>
            <a:endParaRPr lang="ru-RU" i="1" dirty="0">
              <a:solidFill>
                <a:schemeClr val="accent1">
                  <a:lumMod val="75000"/>
                </a:schemeClr>
              </a:solidFill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  <a:cs typeface="Calibri"/>
            </a:endParaRPr>
          </a:p>
          <a:p>
            <a:pPr marL="0" indent="0" algn="ctr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20A22973-BBE3-C713-5E12-DA0698E0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959774"/>
              </p:ext>
            </p:extLst>
          </p:nvPr>
        </p:nvGraphicFramePr>
        <p:xfrm>
          <a:off x="-1" y="2571964"/>
          <a:ext cx="12192001" cy="314456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13456">
                  <a:extLst>
                    <a:ext uri="{9D8B030D-6E8A-4147-A177-3AD203B41FA5}">
                      <a16:colId xmlns:a16="http://schemas.microsoft.com/office/drawing/2014/main" val="67409363"/>
                    </a:ext>
                  </a:extLst>
                </a:gridCol>
                <a:gridCol w="1669323">
                  <a:extLst>
                    <a:ext uri="{9D8B030D-6E8A-4147-A177-3AD203B41FA5}">
                      <a16:colId xmlns:a16="http://schemas.microsoft.com/office/drawing/2014/main" val="668645551"/>
                    </a:ext>
                  </a:extLst>
                </a:gridCol>
                <a:gridCol w="1491445">
                  <a:extLst>
                    <a:ext uri="{9D8B030D-6E8A-4147-A177-3AD203B41FA5}">
                      <a16:colId xmlns:a16="http://schemas.microsoft.com/office/drawing/2014/main" val="1500712656"/>
                    </a:ext>
                  </a:extLst>
                </a:gridCol>
                <a:gridCol w="1325748">
                  <a:extLst>
                    <a:ext uri="{9D8B030D-6E8A-4147-A177-3AD203B41FA5}">
                      <a16:colId xmlns:a16="http://schemas.microsoft.com/office/drawing/2014/main" val="2275016369"/>
                    </a:ext>
                  </a:extLst>
                </a:gridCol>
                <a:gridCol w="1292603">
                  <a:extLst>
                    <a:ext uri="{9D8B030D-6E8A-4147-A177-3AD203B41FA5}">
                      <a16:colId xmlns:a16="http://schemas.microsoft.com/office/drawing/2014/main" val="1758895706"/>
                    </a:ext>
                  </a:extLst>
                </a:gridCol>
                <a:gridCol w="1358894">
                  <a:extLst>
                    <a:ext uri="{9D8B030D-6E8A-4147-A177-3AD203B41FA5}">
                      <a16:colId xmlns:a16="http://schemas.microsoft.com/office/drawing/2014/main" val="2724040405"/>
                    </a:ext>
                  </a:extLst>
                </a:gridCol>
                <a:gridCol w="1292603">
                  <a:extLst>
                    <a:ext uri="{9D8B030D-6E8A-4147-A177-3AD203B41FA5}">
                      <a16:colId xmlns:a16="http://schemas.microsoft.com/office/drawing/2014/main" val="2194380799"/>
                    </a:ext>
                  </a:extLst>
                </a:gridCol>
                <a:gridCol w="1647929">
                  <a:extLst>
                    <a:ext uri="{9D8B030D-6E8A-4147-A177-3AD203B41FA5}">
                      <a16:colId xmlns:a16="http://schemas.microsoft.com/office/drawing/2014/main" val="168837795"/>
                    </a:ext>
                  </a:extLst>
                </a:gridCol>
              </a:tblGrid>
              <a:tr h="5527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БДР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месяц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 месяц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 месяц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 месяц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1502821"/>
                  </a:ext>
                </a:extLst>
              </a:tr>
              <a:tr h="552796"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янв.-23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мая-23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июн.-23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нояб.-23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6995466"/>
                  </a:ext>
                </a:extLst>
              </a:tr>
              <a:tr h="5732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392 850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1 350 450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339 150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392 850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5 510 700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6 929 850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7 511 400 ₽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6480297"/>
                  </a:ext>
                </a:extLst>
              </a:tr>
              <a:tr h="14657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Чистая прибыль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- 202 119 ₽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359 527 ₽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1 715 ₽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33 072 ₽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396 608 ₽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812 365 ₽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1 185 353 ₽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1267655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37A3B6-9128-4DD0-B5D1-1493C9333A27}"/>
              </a:ext>
            </a:extLst>
          </p:cNvPr>
          <p:cNvSpPr txBox="1">
            <a:spLocks/>
          </p:cNvSpPr>
          <p:nvPr/>
        </p:nvSpPr>
        <p:spPr>
          <a:xfrm>
            <a:off x="3496506" y="77304"/>
            <a:ext cx="5699351" cy="1579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120434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373F801A-7AA6-4D93-68FE-F6A20B873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BE8AFA4-E734-FB6E-22AB-CE16B1437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4AA08D5-6384-F398-9CC7-F1722E93DFF6}"/>
              </a:ext>
            </a:extLst>
          </p:cNvPr>
          <p:cNvSpPr txBox="1">
            <a:spLocks/>
          </p:cNvSpPr>
          <p:nvPr/>
        </p:nvSpPr>
        <p:spPr>
          <a:xfrm>
            <a:off x="3091188" y="730"/>
            <a:ext cx="6019612" cy="1579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</a:rPr>
              <a:t>Финансовая модель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CC438957-035A-A225-1310-C0F6F83F0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838" y="1415834"/>
            <a:ext cx="8231275" cy="14929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   Денежные потоки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Comic Sans MS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ru-RU" sz="900" dirty="0">
              <a:solidFill>
                <a:srgbClr val="1F1F1F"/>
              </a:solidFill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200" dirty="0">
                <a:ea typeface="+mn-lt"/>
                <a:cs typeface="+mn-lt"/>
              </a:rPr>
            </a:br>
            <a:endParaRPr lang="ru-RU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A0E84A03-0B06-29B3-FAAF-6780A4490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873390"/>
              </p:ext>
            </p:extLst>
          </p:nvPr>
        </p:nvGraphicFramePr>
        <p:xfrm>
          <a:off x="2853691" y="2221584"/>
          <a:ext cx="6472520" cy="3963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6260">
                  <a:extLst>
                    <a:ext uri="{9D8B030D-6E8A-4147-A177-3AD203B41FA5}">
                      <a16:colId xmlns:a16="http://schemas.microsoft.com/office/drawing/2014/main" val="3403036447"/>
                    </a:ext>
                  </a:extLst>
                </a:gridCol>
                <a:gridCol w="3236260">
                  <a:extLst>
                    <a:ext uri="{9D8B030D-6E8A-4147-A177-3AD203B41FA5}">
                      <a16:colId xmlns:a16="http://schemas.microsoft.com/office/drawing/2014/main" val="1217351283"/>
                    </a:ext>
                  </a:extLst>
                </a:gridCol>
              </a:tblGrid>
              <a:tr h="120620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Чисто дисконтированный доход (ЧПС)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rgbClr val="CCCCCC"/>
                      </a:solidFill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10 131,41</a:t>
                      </a:r>
                      <a:endParaRPr lang="ru-RU" sz="2400" b="1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CCCCC"/>
                      </a:solidFill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184709"/>
                  </a:ext>
                </a:extLst>
              </a:tr>
              <a:tr h="91901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Индекс рентабельности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rgbClr val="CCCCCC"/>
                      </a:solidFill>
                    </a:lnL>
                    <a:lnR w="12700">
                      <a:solidFill>
                        <a:srgbClr val="CCCCCC"/>
                      </a:solidFill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1,06</a:t>
                      </a:r>
                      <a:endParaRPr lang="ru-RU" sz="2400" b="1" dirty="0"/>
                    </a:p>
                  </a:txBody>
                  <a:tcPr marL="9524" marR="9524" marT="9524" marB="0" anchor="ctr">
                    <a:lnL w="12700">
                      <a:solidFill>
                        <a:srgbClr val="CCCCCC"/>
                      </a:solidFill>
                    </a:lnL>
                    <a:lnR w="12700">
                      <a:solidFill>
                        <a:srgbClr val="CCCCCC"/>
                      </a:solidFill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686335"/>
                  </a:ext>
                </a:extLst>
              </a:tr>
              <a:tr h="91901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Внутренняя норма доходности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rgbClr val="CCCCCC"/>
                      </a:solidFill>
                    </a:lnL>
                    <a:lnR w="12700">
                      <a:solidFill>
                        <a:srgbClr val="CCCCCC"/>
                      </a:solidFill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  <a:endParaRPr lang="ru-RU" sz="2400" b="1" dirty="0"/>
                    </a:p>
                  </a:txBody>
                  <a:tcPr marL="9524" marR="9524" marT="9524" marB="0" anchor="ctr">
                    <a:lnL w="12700">
                      <a:solidFill>
                        <a:srgbClr val="CCCCCC"/>
                      </a:solidFill>
                    </a:lnL>
                    <a:lnR w="12700">
                      <a:solidFill>
                        <a:srgbClr val="CCCCCC"/>
                      </a:solidFill>
                    </a:lnR>
                    <a:lnT w="12700">
                      <a:solidFill>
                        <a:srgbClr val="CCCCCC"/>
                      </a:solidFill>
                    </a:lnT>
                    <a:lnB w="12700">
                      <a:solidFill>
                        <a:srgbClr val="CCCCCC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098940"/>
                  </a:ext>
                </a:extLst>
              </a:tr>
              <a:tr h="91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Срок окупаемости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813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461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A92B4-0309-2240-C5C8-DC1ECCAB2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7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  <a:cs typeface="Calibri Light" panose="020F0302020204030204"/>
              </a:rPr>
              <a:t>Риски проекта.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C4C5E9-3840-ABF1-22DE-244E6ED79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0788" y="1300163"/>
            <a:ext cx="4776787" cy="823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600" b="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Calibri"/>
              </a:rPr>
              <a:t>Оценка рисков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03A754-40A9-527E-B359-DB2DB31FA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0787" y="2000810"/>
            <a:ext cx="4776788" cy="25752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Не попали в тематику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Текучка кадров, не найдём сотрудников, готовых работать в первое время (могут быть задержки зарплаты, нестабильность)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Проблемы с лицензиями и медкнижками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Задержки поставок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Поломка оборудования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Большая конкуренция со стороны других кафе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EA222AA-DDDF-162F-7CA0-3B034546A9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229" y="1322575"/>
            <a:ext cx="5059924" cy="823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600" b="0" dirty="0">
                <a:solidFill>
                  <a:schemeClr val="accent4">
                    <a:lumMod val="75000"/>
                  </a:schemeClr>
                </a:solidFill>
                <a:latin typeface="Comic Sans MS"/>
              </a:rPr>
              <a:t>Предотвращение рисков</a:t>
            </a:r>
            <a:endParaRPr lang="ru-RU" dirty="0">
              <a:cs typeface="Calibri" panose="020F0502020204030204"/>
            </a:endParaRPr>
          </a:p>
        </p:txBody>
      </p:sp>
      <p:pic>
        <p:nvPicPr>
          <p:cNvPr id="8" name="Рисунок 7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A1CDB4A7-E2AC-EB01-5769-FD8B37922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A7B03DC0-3C64-8D04-F393-8F145A38F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D934918-9D7A-2E56-74DE-CFA771C00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599295"/>
              </p:ext>
            </p:extLst>
          </p:nvPr>
        </p:nvGraphicFramePr>
        <p:xfrm>
          <a:off x="1652136" y="4521655"/>
          <a:ext cx="4198467" cy="22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493">
                  <a:extLst>
                    <a:ext uri="{9D8B030D-6E8A-4147-A177-3AD203B41FA5}">
                      <a16:colId xmlns:a16="http://schemas.microsoft.com/office/drawing/2014/main" val="2681061891"/>
                    </a:ext>
                  </a:extLst>
                </a:gridCol>
                <a:gridCol w="988008">
                  <a:extLst>
                    <a:ext uri="{9D8B030D-6E8A-4147-A177-3AD203B41FA5}">
                      <a16:colId xmlns:a16="http://schemas.microsoft.com/office/drawing/2014/main" val="871729584"/>
                    </a:ext>
                  </a:extLst>
                </a:gridCol>
                <a:gridCol w="1010983">
                  <a:extLst>
                    <a:ext uri="{9D8B030D-6E8A-4147-A177-3AD203B41FA5}">
                      <a16:colId xmlns:a16="http://schemas.microsoft.com/office/drawing/2014/main" val="3981101114"/>
                    </a:ext>
                  </a:extLst>
                </a:gridCol>
                <a:gridCol w="1010983">
                  <a:extLst>
                    <a:ext uri="{9D8B030D-6E8A-4147-A177-3AD203B41FA5}">
                      <a16:colId xmlns:a16="http://schemas.microsoft.com/office/drawing/2014/main" val="132380497"/>
                    </a:ext>
                  </a:extLst>
                </a:gridCol>
              </a:tblGrid>
              <a:tr h="593155">
                <a:tc rowSpan="3"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/>
                        </a:rPr>
                        <a:t>Вероятность возникновения</a:t>
                      </a:r>
                      <a:endParaRPr lang="ru-RU" sz="1100" dirty="0"/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099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1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099">
                      <a:solidFill>
                        <a:srgbClr val="FFFFFF"/>
                      </a:solidFill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099">
                      <a:solidFill>
                        <a:srgbClr val="FFFFFF"/>
                      </a:solidFill>
                    </a:lnB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170944"/>
                  </a:ext>
                </a:extLst>
              </a:tr>
              <a:tr h="692015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099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099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114725"/>
                  </a:ext>
                </a:extLst>
              </a:tr>
              <a:tr h="593155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611675"/>
                  </a:ext>
                </a:extLst>
              </a:tr>
              <a:tr h="34051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sz="1100" dirty="0"/>
                    </a:p>
                  </a:txBody>
                  <a:tcPr marL="0" marR="0" marT="0" marB="0" horzOverflow="overflow"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Степень тяжести последствий</a:t>
                      </a:r>
                      <a:endParaRPr lang="ru-RU" sz="1100" b="0" i="0" u="none" strike="noStrike" dirty="0">
                        <a:effectLst/>
                        <a:latin typeface="Calibri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800" b="0" i="0" u="none" strike="noStrike">
                        <a:effectLst/>
                        <a:latin typeface="Calibri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800" b="0" i="0" u="none" strike="noStrike">
                        <a:effectLst/>
                        <a:latin typeface="Calibri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949205"/>
                  </a:ext>
                </a:extLst>
              </a:tr>
            </a:tbl>
          </a:graphicData>
        </a:graphic>
      </p:graphicFrame>
      <p:sp>
        <p:nvSpPr>
          <p:cNvPr id="25" name="Объект 3">
            <a:extLst>
              <a:ext uri="{FF2B5EF4-FFF2-40B4-BE49-F238E27FC236}">
                <a16:creationId xmlns:a16="http://schemas.microsoft.com/office/drawing/2014/main" id="{8F5A7A32-E923-A1BA-FE37-E35733810B7E}"/>
              </a:ext>
            </a:extLst>
          </p:cNvPr>
          <p:cNvSpPr txBox="1">
            <a:spLocks/>
          </p:cNvSpPr>
          <p:nvPr/>
        </p:nvSpPr>
        <p:spPr>
          <a:xfrm>
            <a:off x="6281363" y="1996328"/>
            <a:ext cx="4776788" cy="25752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Иметь запасную идею для тематики кафе</a:t>
            </a:r>
            <a:endParaRPr lang="ru-RU" sz="1500" b="1" dirty="0">
              <a:solidFill>
                <a:schemeClr val="accent4">
                  <a:lumMod val="50000"/>
                </a:schemeClr>
              </a:solidFill>
              <a:cs typeface="Calibri"/>
            </a:endParaRP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Иметь в виду, что первое время придётся поработать самим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Иметь связи, уметь договариваться, выполнять санитарные нормы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Иметь запасного поставщика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Иметь финансовую подушку безопасности на несколько дней (оплата ремонта или покупка нового)</a:t>
            </a:r>
          </a:p>
          <a:p>
            <a:pPr marL="514350" indent="-514350">
              <a:buAutoNum type="arabicPeriod"/>
            </a:pPr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Активная рекламная политика, снижение цен в первое время</a:t>
            </a:r>
          </a:p>
        </p:txBody>
      </p:sp>
    </p:spTree>
    <p:extLst>
      <p:ext uri="{BB962C8B-B14F-4D97-AF65-F5344CB8AC3E}">
        <p14:creationId xmlns:p14="http://schemas.microsoft.com/office/powerpoint/2010/main" val="16962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1D77F-6659-4DF5-95BC-9BA50D4C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59491A"/>
                </a:solidFill>
                <a:latin typeface="Franklin Gothic"/>
                <a:cs typeface="Calibri Light"/>
              </a:rPr>
              <a:t>Команда проекта</a:t>
            </a:r>
          </a:p>
        </p:txBody>
      </p:sp>
      <p:pic>
        <p:nvPicPr>
          <p:cNvPr id="6" name="Рисунок 5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69157707-9DA4-A4A6-0EA0-82744BDDB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84209CD-5A3E-5D6B-8942-1467D610B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5BE9AF-6120-A15A-4398-DCD1FA849777}"/>
              </a:ext>
            </a:extLst>
          </p:cNvPr>
          <p:cNvSpPr txBox="1"/>
          <p:nvPr/>
        </p:nvSpPr>
        <p:spPr>
          <a:xfrm>
            <a:off x="5209761" y="2487542"/>
            <a:ext cx="57591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59491A"/>
                </a:solidFill>
                <a:latin typeface="Calibri"/>
                <a:cs typeface="Calibri"/>
              </a:rPr>
              <a:t>------------   Лидер проекта, аналитик</a:t>
            </a:r>
            <a:endParaRPr lang="ru-RU" sz="2400" i="1" dirty="0"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54539E-4400-47CD-C388-C1E9561C72F7}"/>
              </a:ext>
            </a:extLst>
          </p:cNvPr>
          <p:cNvSpPr txBox="1"/>
          <p:nvPr/>
        </p:nvSpPr>
        <p:spPr>
          <a:xfrm>
            <a:off x="2885108" y="5438912"/>
            <a:ext cx="4969565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ru-RU" sz="3400" b="1" dirty="0">
                <a:solidFill>
                  <a:srgbClr val="59491A"/>
                </a:solidFill>
                <a:latin typeface="Franklin Gothic"/>
              </a:rPr>
              <a:t>Матвеев Егор</a:t>
            </a:r>
            <a:endParaRPr lang="ru-RU" dirty="0">
              <a:solidFill>
                <a:srgbClr val="59491A"/>
              </a:solidFill>
              <a:latin typeface="Franklin Gothic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B83CA1-3943-EDE3-2282-B2361DBDAF5F}"/>
              </a:ext>
            </a:extLst>
          </p:cNvPr>
          <p:cNvSpPr txBox="1"/>
          <p:nvPr/>
        </p:nvSpPr>
        <p:spPr>
          <a:xfrm>
            <a:off x="1361108" y="3428999"/>
            <a:ext cx="4969565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ru-RU" sz="3400" b="1" dirty="0" err="1">
                <a:solidFill>
                  <a:srgbClr val="59491A"/>
                </a:solidFill>
                <a:latin typeface="Franklin Gothic"/>
              </a:rPr>
              <a:t>Нижанковский</a:t>
            </a:r>
            <a:r>
              <a:rPr lang="ru-RU" sz="3400" b="1" dirty="0">
                <a:solidFill>
                  <a:srgbClr val="59491A"/>
                </a:solidFill>
                <a:latin typeface="Franklin Gothic"/>
              </a:rPr>
              <a:t> Артём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DD4E99-9818-2DAD-CB7C-43525631E5F6}"/>
              </a:ext>
            </a:extLst>
          </p:cNvPr>
          <p:cNvSpPr txBox="1"/>
          <p:nvPr/>
        </p:nvSpPr>
        <p:spPr>
          <a:xfrm>
            <a:off x="2067890" y="4444999"/>
            <a:ext cx="4969565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ru-RU" sz="3400" b="1" dirty="0" err="1">
                <a:solidFill>
                  <a:srgbClr val="59491A"/>
                </a:solidFill>
                <a:latin typeface="Franklin Gothic"/>
              </a:rPr>
              <a:t>Заколодкин</a:t>
            </a:r>
            <a:r>
              <a:rPr lang="ru-RU" sz="3400" b="1" dirty="0">
                <a:solidFill>
                  <a:srgbClr val="59491A"/>
                </a:solidFill>
                <a:latin typeface="Franklin Gothic"/>
              </a:rPr>
              <a:t> Егор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4F0974-C056-769C-6792-083E021AF86E}"/>
              </a:ext>
            </a:extLst>
          </p:cNvPr>
          <p:cNvSpPr txBox="1"/>
          <p:nvPr/>
        </p:nvSpPr>
        <p:spPr>
          <a:xfrm>
            <a:off x="753717" y="2412999"/>
            <a:ext cx="4969565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ru-RU" sz="3400" b="1" dirty="0">
                <a:solidFill>
                  <a:srgbClr val="59491A"/>
                </a:solidFill>
                <a:latin typeface="Franklin Gothic"/>
              </a:rPr>
              <a:t>Стрельченко Алексей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C56F40-890D-62B7-570F-CEFA7734693C}"/>
              </a:ext>
            </a:extLst>
          </p:cNvPr>
          <p:cNvSpPr txBox="1"/>
          <p:nvPr/>
        </p:nvSpPr>
        <p:spPr>
          <a:xfrm>
            <a:off x="4668630" y="3503542"/>
            <a:ext cx="57591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59491A"/>
                </a:solidFill>
                <a:latin typeface="Calibri"/>
                <a:cs typeface="Calibri"/>
              </a:rPr>
              <a:t>------------  Аналитик</a:t>
            </a:r>
            <a:endParaRPr lang="ru-RU" sz="2400" i="1" dirty="0">
              <a:latin typeface="Calibri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999D5F-6FC3-121C-2905-96F2467C0631}"/>
              </a:ext>
            </a:extLst>
          </p:cNvPr>
          <p:cNvSpPr txBox="1"/>
          <p:nvPr/>
        </p:nvSpPr>
        <p:spPr>
          <a:xfrm>
            <a:off x="4304195" y="4519542"/>
            <a:ext cx="57591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59491A"/>
                </a:solidFill>
                <a:latin typeface="Calibri"/>
                <a:cs typeface="Calibri"/>
              </a:rPr>
              <a:t>------------   Спикер</a:t>
            </a:r>
            <a:endParaRPr lang="ru-RU" sz="2400" i="1" dirty="0">
              <a:latin typeface="Calibri"/>
              <a:cs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7E4BDB-C68E-5CEF-3280-DD02654A9EBD}"/>
              </a:ext>
            </a:extLst>
          </p:cNvPr>
          <p:cNvSpPr txBox="1"/>
          <p:nvPr/>
        </p:nvSpPr>
        <p:spPr>
          <a:xfrm>
            <a:off x="4668630" y="5513454"/>
            <a:ext cx="57591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59491A"/>
                </a:solidFill>
                <a:latin typeface="Calibri"/>
                <a:cs typeface="Calibri"/>
              </a:rPr>
              <a:t>------------   Дизайнер</a:t>
            </a:r>
            <a:endParaRPr lang="ru-RU" sz="24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583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01E25-1432-95AD-0FDE-7B477E5CE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082" y="2102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latin typeface="Comic Sans MS"/>
              </a:rPr>
              <a:t>Спасибо за внимание!</a:t>
            </a:r>
            <a:endParaRPr lang="ru-RU" sz="6000" dirty="0">
              <a:latin typeface="Franklin Gothic"/>
            </a:endParaRPr>
          </a:p>
        </p:txBody>
      </p:sp>
      <p:pic>
        <p:nvPicPr>
          <p:cNvPr id="4" name="Рисунок 3" descr="Изображение выглядит как логотип, символ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EDEBB134-6D57-9818-B199-60E02278F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3" y="1161834"/>
            <a:ext cx="989995" cy="989158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имвол, эмблема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474BDD-1F35-155B-311A-6948A5406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5" y="71838"/>
            <a:ext cx="987714" cy="987715"/>
          </a:xfrm>
          <a:prstGeom prst="rect">
            <a:avLst/>
          </a:prstGeom>
        </p:spPr>
      </p:pic>
      <p:pic>
        <p:nvPicPr>
          <p:cNvPr id="8" name="Рисунок 7" descr="Изображение выглядит как круг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146A7A73-E096-67DE-3528-FE5CF68AB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319" y="3861054"/>
            <a:ext cx="3791215" cy="280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2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1033</Words>
  <Application>Microsoft Office PowerPoint</Application>
  <PresentationFormat>Широкоэкранный</PresentationFormat>
  <Paragraphs>290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Бизнес-модель</vt:lpstr>
      <vt:lpstr>Бизнес-модель</vt:lpstr>
      <vt:lpstr>Маркетинговые исследования и анализ рынка.</vt:lpstr>
      <vt:lpstr>Маркетинговые исследования и анализ рынка.</vt:lpstr>
      <vt:lpstr>Маркетинговые исследования и анализ рынка.</vt:lpstr>
      <vt:lpstr>Маркетинговые исследования и анализ рынка.</vt:lpstr>
      <vt:lpstr>Маркетинговые исследования и анализ рынка.</vt:lpstr>
      <vt:lpstr>Маркетинговые исследования и анализ рынка.</vt:lpstr>
      <vt:lpstr>Финансовая модель</vt:lpstr>
      <vt:lpstr>Финансовая модель</vt:lpstr>
      <vt:lpstr>Финансовая модель</vt:lpstr>
      <vt:lpstr>Финансовая 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Риски проекта.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SuperXoma</dc:creator>
  <cp:lastModifiedBy>SuperXoma</cp:lastModifiedBy>
  <cp:revision>740</cp:revision>
  <dcterms:created xsi:type="dcterms:W3CDTF">2023-11-23T09:13:37Z</dcterms:created>
  <dcterms:modified xsi:type="dcterms:W3CDTF">2023-11-29T18:01:47Z</dcterms:modified>
</cp:coreProperties>
</file>