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60" r:id="rId3"/>
    <p:sldId id="265" r:id="rId4"/>
    <p:sldId id="257" r:id="rId5"/>
    <p:sldId id="262" r:id="rId6"/>
    <p:sldId id="269" r:id="rId7"/>
    <p:sldId id="259" r:id="rId8"/>
  </p:sldIdLst>
  <p:sldSz cx="18288000" cy="10287000"/>
  <p:notesSz cx="6858000" cy="9144000"/>
  <p:embeddedFontLst>
    <p:embeddedFont>
      <p:font typeface="Impact" panose="020B0806030902050204" pitchFamily="34" charset="0"/>
      <p:regular r:id="rId10"/>
    </p:embeddedFont>
    <p:embeddedFont>
      <p:font typeface="Montserrat" panose="020B0604020202020204" charset="-52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22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5431750" y="71069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068145" y="8940658"/>
            <a:ext cx="1191150" cy="635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3"/>
          <p:cNvGrpSpPr/>
          <p:nvPr/>
        </p:nvGrpSpPr>
        <p:grpSpPr>
          <a:xfrm>
            <a:off x="1028700" y="354169"/>
            <a:ext cx="16230600" cy="795066"/>
            <a:chOff x="0" y="-241102"/>
            <a:chExt cx="21640800" cy="1060088"/>
          </a:xfrm>
        </p:grpSpPr>
        <p:grpSp>
          <p:nvGrpSpPr>
            <p:cNvPr id="14" name="Google Shape;14;p3"/>
            <p:cNvGrpSpPr/>
            <p:nvPr/>
          </p:nvGrpSpPr>
          <p:grpSpPr>
            <a:xfrm>
              <a:off x="0" y="-241102"/>
              <a:ext cx="21640800" cy="1060088"/>
              <a:chOff x="0" y="-47625"/>
              <a:chExt cx="4274726" cy="209400"/>
            </a:xfrm>
          </p:grpSpPr>
          <p:sp>
            <p:nvSpPr>
              <p:cNvPr id="15" name="Google Shape;15;p3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3"/>
              <p:cNvSpPr txBox="1"/>
              <p:nvPr/>
            </p:nvSpPr>
            <p:spPr>
              <a:xfrm>
                <a:off x="0" y="-47625"/>
                <a:ext cx="4274700" cy="2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" name="Google Shape;17;p3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1073211" y="256599"/>
              <a:ext cx="199725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8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53" b="0" i="0" u="none" strike="noStrike" cap="none">
                  <a:solidFill>
                    <a:srgbClr val="0A3647"/>
                  </a:solidFill>
                  <a:latin typeface="Impact"/>
                  <a:ea typeface="Impact"/>
                  <a:cs typeface="Impact"/>
                  <a:sym typeface="Impact"/>
                </a:rPr>
                <a:t>LOGO COMPANY                                                                                       ABOUT MARKETING                                                      CONTACT US</a:t>
              </a:r>
              <a:endParaRPr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2713050"/>
            <a:ext cx="15357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Impact"/>
              <a:buNone/>
              <a:defRPr sz="1120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2713050"/>
            <a:ext cx="15357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921200" y="5582250"/>
            <a:ext cx="66714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068145" y="8940658"/>
            <a:ext cx="1191150" cy="635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24;p4"/>
          <p:cNvGrpSpPr/>
          <p:nvPr/>
        </p:nvGrpSpPr>
        <p:grpSpPr>
          <a:xfrm>
            <a:off x="1028700" y="354169"/>
            <a:ext cx="16230600" cy="795066"/>
            <a:chOff x="0" y="-241102"/>
            <a:chExt cx="21640800" cy="1060088"/>
          </a:xfrm>
        </p:grpSpPr>
        <p:grpSp>
          <p:nvGrpSpPr>
            <p:cNvPr id="25" name="Google Shape;25;p4"/>
            <p:cNvGrpSpPr/>
            <p:nvPr/>
          </p:nvGrpSpPr>
          <p:grpSpPr>
            <a:xfrm>
              <a:off x="0" y="-241102"/>
              <a:ext cx="21640800" cy="1060088"/>
              <a:chOff x="0" y="-47625"/>
              <a:chExt cx="4274726" cy="209400"/>
            </a:xfrm>
          </p:grpSpPr>
          <p:sp>
            <p:nvSpPr>
              <p:cNvPr id="26" name="Google Shape;26;p4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4"/>
              <p:cNvSpPr txBox="1"/>
              <p:nvPr/>
            </p:nvSpPr>
            <p:spPr>
              <a:xfrm>
                <a:off x="0" y="-47625"/>
                <a:ext cx="4274700" cy="2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" name="Google Shape;28;p4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9" name="Google Shape;29;p4"/>
            <p:cNvSpPr txBox="1"/>
            <p:nvPr/>
          </p:nvSpPr>
          <p:spPr>
            <a:xfrm>
              <a:off x="1073211" y="256599"/>
              <a:ext cx="199725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8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53" b="0" i="0" u="none" strike="noStrike" cap="none">
                  <a:solidFill>
                    <a:srgbClr val="0A3647"/>
                  </a:solidFill>
                  <a:latin typeface="Impact"/>
                  <a:ea typeface="Impact"/>
                  <a:cs typeface="Impact"/>
                  <a:sym typeface="Impact"/>
                </a:rPr>
                <a:t>LOGO COMPANY                                                                                       ABOUT MARKETING                                                      CONTACT US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767438" y="68302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1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1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2100"/>
              <a:buNone/>
              <a:defRPr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2100"/>
              <a:buNone/>
              <a:defRPr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2100"/>
              <a:buNone/>
              <a:defRPr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2100"/>
              <a:buNone/>
              <a:defRPr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2100"/>
              <a:buNone/>
              <a:defRPr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068145" y="8940658"/>
            <a:ext cx="1191150" cy="635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5"/>
          <p:cNvGrpSpPr/>
          <p:nvPr/>
        </p:nvGrpSpPr>
        <p:grpSpPr>
          <a:xfrm>
            <a:off x="1028700" y="354169"/>
            <a:ext cx="16230600" cy="795066"/>
            <a:chOff x="0" y="-241102"/>
            <a:chExt cx="21640800" cy="1060088"/>
          </a:xfrm>
        </p:grpSpPr>
        <p:grpSp>
          <p:nvGrpSpPr>
            <p:cNvPr id="34" name="Google Shape;34;p5"/>
            <p:cNvGrpSpPr/>
            <p:nvPr/>
          </p:nvGrpSpPr>
          <p:grpSpPr>
            <a:xfrm>
              <a:off x="0" y="-241102"/>
              <a:ext cx="21640800" cy="1060088"/>
              <a:chOff x="0" y="-47625"/>
              <a:chExt cx="4274726" cy="209400"/>
            </a:xfrm>
          </p:grpSpPr>
          <p:sp>
            <p:nvSpPr>
              <p:cNvPr id="35" name="Google Shape;35;p5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5"/>
              <p:cNvSpPr txBox="1"/>
              <p:nvPr/>
            </p:nvSpPr>
            <p:spPr>
              <a:xfrm>
                <a:off x="0" y="-47625"/>
                <a:ext cx="4274700" cy="2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37;p5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38" name="Google Shape;38;p5"/>
            <p:cNvSpPr txBox="1"/>
            <p:nvPr/>
          </p:nvSpPr>
          <p:spPr>
            <a:xfrm>
              <a:off x="1073211" y="256599"/>
              <a:ext cx="199725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8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53" b="0" i="0" u="none" strike="noStrike" cap="none">
                  <a:solidFill>
                    <a:srgbClr val="0A3647"/>
                  </a:solidFill>
                  <a:latin typeface="Impact"/>
                  <a:ea typeface="Impact"/>
                  <a:cs typeface="Impact"/>
                  <a:sym typeface="Impact"/>
                </a:rPr>
                <a:t>LOGO COMPANY                                                                                       ABOUT MARKETING                                                      CONTACT US</a:t>
              </a:r>
              <a:endParaRPr/>
            </a:p>
          </p:txBody>
        </p:sp>
      </p:grp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57200" y="2713050"/>
            <a:ext cx="15357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Impact"/>
              <a:buNone/>
              <a:defRPr sz="1120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13050"/>
            <a:ext cx="15357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004650" y="5419875"/>
            <a:ext cx="5036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231254" y="5419875"/>
            <a:ext cx="5036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068145" y="8940658"/>
            <a:ext cx="1191150" cy="635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6"/>
          <p:cNvGrpSpPr/>
          <p:nvPr/>
        </p:nvGrpSpPr>
        <p:grpSpPr>
          <a:xfrm>
            <a:off x="1028700" y="354169"/>
            <a:ext cx="16230600" cy="795066"/>
            <a:chOff x="0" y="-241102"/>
            <a:chExt cx="21640800" cy="1060088"/>
          </a:xfrm>
        </p:grpSpPr>
        <p:grpSp>
          <p:nvGrpSpPr>
            <p:cNvPr id="46" name="Google Shape;46;p6"/>
            <p:cNvGrpSpPr/>
            <p:nvPr/>
          </p:nvGrpSpPr>
          <p:grpSpPr>
            <a:xfrm>
              <a:off x="0" y="-241102"/>
              <a:ext cx="21640800" cy="1060088"/>
              <a:chOff x="0" y="-47625"/>
              <a:chExt cx="4274726" cy="209400"/>
            </a:xfrm>
          </p:grpSpPr>
          <p:sp>
            <p:nvSpPr>
              <p:cNvPr id="47" name="Google Shape;47;p6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6"/>
              <p:cNvSpPr txBox="1"/>
              <p:nvPr/>
            </p:nvSpPr>
            <p:spPr>
              <a:xfrm>
                <a:off x="0" y="-47625"/>
                <a:ext cx="4274700" cy="2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" name="Google Shape;49;p6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0" name="Google Shape;50;p6"/>
            <p:cNvSpPr txBox="1"/>
            <p:nvPr/>
          </p:nvSpPr>
          <p:spPr>
            <a:xfrm>
              <a:off x="1073211" y="256599"/>
              <a:ext cx="199725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8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53" b="0" i="0" u="none" strike="noStrike" cap="none">
                  <a:solidFill>
                    <a:srgbClr val="0A3647"/>
                  </a:solidFill>
                  <a:latin typeface="Impact"/>
                  <a:ea typeface="Impact"/>
                  <a:cs typeface="Impact"/>
                  <a:sym typeface="Impact"/>
                </a:rPr>
                <a:t>LOGO COMPANY                                                                                       ABOUT MARKETING                                                      CONTACT US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13050"/>
            <a:ext cx="15357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3365675" y="5624650"/>
            <a:ext cx="48084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8349837" y="5624650"/>
            <a:ext cx="48105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068145" y="8940658"/>
            <a:ext cx="1191150" cy="635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7"/>
          <p:cNvGrpSpPr/>
          <p:nvPr/>
        </p:nvGrpSpPr>
        <p:grpSpPr>
          <a:xfrm>
            <a:off x="1028700" y="354169"/>
            <a:ext cx="16230600" cy="795066"/>
            <a:chOff x="0" y="-241102"/>
            <a:chExt cx="21640800" cy="1060088"/>
          </a:xfrm>
        </p:grpSpPr>
        <p:grpSp>
          <p:nvGrpSpPr>
            <p:cNvPr id="57" name="Google Shape;57;p7"/>
            <p:cNvGrpSpPr/>
            <p:nvPr/>
          </p:nvGrpSpPr>
          <p:grpSpPr>
            <a:xfrm>
              <a:off x="0" y="-241102"/>
              <a:ext cx="21640800" cy="1060088"/>
              <a:chOff x="0" y="-47625"/>
              <a:chExt cx="4274726" cy="209400"/>
            </a:xfrm>
          </p:grpSpPr>
          <p:sp>
            <p:nvSpPr>
              <p:cNvPr id="58" name="Google Shape;58;p7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7"/>
              <p:cNvSpPr txBox="1"/>
              <p:nvPr/>
            </p:nvSpPr>
            <p:spPr>
              <a:xfrm>
                <a:off x="0" y="-47625"/>
                <a:ext cx="4274700" cy="2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" name="Google Shape;60;p7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1" name="Google Shape;61;p7"/>
            <p:cNvSpPr txBox="1"/>
            <p:nvPr/>
          </p:nvSpPr>
          <p:spPr>
            <a:xfrm>
              <a:off x="1073211" y="256599"/>
              <a:ext cx="199725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8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53" b="0" i="0" u="none" strike="noStrike" cap="none">
                  <a:solidFill>
                    <a:srgbClr val="0A3647"/>
                  </a:solidFill>
                  <a:latin typeface="Impact"/>
                  <a:ea typeface="Impact"/>
                  <a:cs typeface="Impact"/>
                  <a:sym typeface="Impact"/>
                </a:rPr>
                <a:t>LOGO COMPANY                                                                                       ABOUT MARKETING                                                      CONTACT US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457200" y="2713050"/>
            <a:ext cx="15357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068145" y="8940658"/>
            <a:ext cx="1191150" cy="635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8"/>
          <p:cNvGrpSpPr/>
          <p:nvPr/>
        </p:nvGrpSpPr>
        <p:grpSpPr>
          <a:xfrm>
            <a:off x="1028700" y="354169"/>
            <a:ext cx="16230600" cy="795066"/>
            <a:chOff x="0" y="-241102"/>
            <a:chExt cx="21640800" cy="1060088"/>
          </a:xfrm>
        </p:grpSpPr>
        <p:grpSp>
          <p:nvGrpSpPr>
            <p:cNvPr id="66" name="Google Shape;66;p8"/>
            <p:cNvGrpSpPr/>
            <p:nvPr/>
          </p:nvGrpSpPr>
          <p:grpSpPr>
            <a:xfrm>
              <a:off x="0" y="-241102"/>
              <a:ext cx="21640800" cy="1060088"/>
              <a:chOff x="0" y="-47625"/>
              <a:chExt cx="4274726" cy="209400"/>
            </a:xfrm>
          </p:grpSpPr>
          <p:sp>
            <p:nvSpPr>
              <p:cNvPr id="67" name="Google Shape;67;p8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8"/>
              <p:cNvSpPr txBox="1"/>
              <p:nvPr/>
            </p:nvSpPr>
            <p:spPr>
              <a:xfrm>
                <a:off x="0" y="-47625"/>
                <a:ext cx="4274700" cy="2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" name="Google Shape;69;p8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0" name="Google Shape;70;p8"/>
            <p:cNvSpPr txBox="1"/>
            <p:nvPr/>
          </p:nvSpPr>
          <p:spPr>
            <a:xfrm>
              <a:off x="1073211" y="256599"/>
              <a:ext cx="199725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8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53" b="0" i="0" u="none" strike="noStrike" cap="none">
                  <a:solidFill>
                    <a:srgbClr val="0A3647"/>
                  </a:solidFill>
                  <a:latin typeface="Impact"/>
                  <a:ea typeface="Impact"/>
                  <a:cs typeface="Impact"/>
                  <a:sym typeface="Impact"/>
                </a:rPr>
                <a:t>LOGO COMPANY                                                                                       ABOUT MARKETING                                                      CONTACT US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7147175" y="5124375"/>
            <a:ext cx="5111700" cy="3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6195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2pPr>
            <a:lvl3pPr marL="1371600" lvl="2" indent="-3619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1828800" lvl="3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/>
            </a:lvl4pPr>
            <a:lvl5pPr marL="2286000" lvl="4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/>
            </a:lvl5pPr>
            <a:lvl6pPr marL="2743200" lvl="5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marL="3200400" lvl="6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marL="3657600" lvl="7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marL="4114800" lvl="8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2248700" y="5124375"/>
            <a:ext cx="5111700" cy="3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068145" y="8940658"/>
            <a:ext cx="1191150" cy="635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9"/>
          <p:cNvGrpSpPr/>
          <p:nvPr/>
        </p:nvGrpSpPr>
        <p:grpSpPr>
          <a:xfrm>
            <a:off x="1028700" y="354169"/>
            <a:ext cx="16230600" cy="795066"/>
            <a:chOff x="0" y="-241102"/>
            <a:chExt cx="21640800" cy="1060088"/>
          </a:xfrm>
        </p:grpSpPr>
        <p:grpSp>
          <p:nvGrpSpPr>
            <p:cNvPr id="76" name="Google Shape;76;p9"/>
            <p:cNvGrpSpPr/>
            <p:nvPr/>
          </p:nvGrpSpPr>
          <p:grpSpPr>
            <a:xfrm>
              <a:off x="0" y="-241102"/>
              <a:ext cx="21640800" cy="1060088"/>
              <a:chOff x="0" y="-47625"/>
              <a:chExt cx="4274726" cy="209400"/>
            </a:xfrm>
          </p:grpSpPr>
          <p:sp>
            <p:nvSpPr>
              <p:cNvPr id="77" name="Google Shape;77;p9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9"/>
              <p:cNvSpPr txBox="1"/>
              <p:nvPr/>
            </p:nvSpPr>
            <p:spPr>
              <a:xfrm>
                <a:off x="0" y="-47625"/>
                <a:ext cx="4274700" cy="2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" name="Google Shape;79;p9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0" name="Google Shape;80;p9"/>
            <p:cNvSpPr txBox="1"/>
            <p:nvPr/>
          </p:nvSpPr>
          <p:spPr>
            <a:xfrm>
              <a:off x="1073211" y="256599"/>
              <a:ext cx="199725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8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53" b="0" i="0" u="none" strike="noStrike" cap="none">
                  <a:solidFill>
                    <a:srgbClr val="0A3647"/>
                  </a:solidFill>
                  <a:latin typeface="Impact"/>
                  <a:ea typeface="Impact"/>
                  <a:cs typeface="Impact"/>
                  <a:sym typeface="Impact"/>
                </a:rPr>
                <a:t>LOGO COMPANY                                                                                       ABOUT MARKETING                                                      CONTACT US</a:t>
              </a:r>
              <a:endParaRPr/>
            </a:p>
          </p:txBody>
        </p:sp>
      </p:grp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57200" y="2713050"/>
            <a:ext cx="15357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Impact"/>
              <a:buNone/>
              <a:defRPr sz="1120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>
            <a:spLocks noGrp="1"/>
          </p:cNvSpPr>
          <p:nvPr>
            <p:ph type="pic" idx="2"/>
          </p:nvPr>
        </p:nvSpPr>
        <p:spPr>
          <a:xfrm>
            <a:off x="9385572" y="5419875"/>
            <a:ext cx="4262700" cy="31971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1811813" y="57577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068145" y="8940658"/>
            <a:ext cx="1191150" cy="635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0"/>
          <p:cNvGrpSpPr/>
          <p:nvPr/>
        </p:nvGrpSpPr>
        <p:grpSpPr>
          <a:xfrm>
            <a:off x="1028700" y="354169"/>
            <a:ext cx="16230600" cy="795066"/>
            <a:chOff x="0" y="-241102"/>
            <a:chExt cx="21640800" cy="1060088"/>
          </a:xfrm>
        </p:grpSpPr>
        <p:grpSp>
          <p:nvGrpSpPr>
            <p:cNvPr id="87" name="Google Shape;87;p10"/>
            <p:cNvGrpSpPr/>
            <p:nvPr/>
          </p:nvGrpSpPr>
          <p:grpSpPr>
            <a:xfrm>
              <a:off x="0" y="-241102"/>
              <a:ext cx="21640800" cy="1060088"/>
              <a:chOff x="0" y="-47625"/>
              <a:chExt cx="4274726" cy="209400"/>
            </a:xfrm>
          </p:grpSpPr>
          <p:sp>
            <p:nvSpPr>
              <p:cNvPr id="88" name="Google Shape;88;p10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0"/>
              <p:cNvSpPr txBox="1"/>
              <p:nvPr/>
            </p:nvSpPr>
            <p:spPr>
              <a:xfrm>
                <a:off x="0" y="-47625"/>
                <a:ext cx="4274700" cy="20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10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1" name="Google Shape;91;p10"/>
            <p:cNvSpPr txBox="1"/>
            <p:nvPr/>
          </p:nvSpPr>
          <p:spPr>
            <a:xfrm>
              <a:off x="1073211" y="256599"/>
              <a:ext cx="199725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8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53" b="0" i="0" u="none" strike="noStrike" cap="none">
                  <a:solidFill>
                    <a:srgbClr val="0A3647"/>
                  </a:solidFill>
                  <a:latin typeface="Impact"/>
                  <a:ea typeface="Impact"/>
                  <a:cs typeface="Impact"/>
                  <a:sym typeface="Impact"/>
                </a:rPr>
                <a:t>LOGO COMPANY                                                                                       ABOUT MARKETING                                                      CONTACT US</a:t>
              </a:r>
              <a:endParaRPr/>
            </a:p>
          </p:txBody>
        </p:sp>
      </p:grpSp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457200" y="2713050"/>
            <a:ext cx="15357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Impact"/>
              <a:buNone/>
              <a:defRPr sz="1120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131575" y="-199538"/>
            <a:ext cx="18909676" cy="106274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2713050"/>
            <a:ext cx="15357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Impact"/>
              <a:buNone/>
              <a:defRPr sz="1120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921200" y="5582250"/>
            <a:ext cx="66714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Char char="•"/>
              <a:defRPr sz="210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Char char="–"/>
              <a:defRPr sz="210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Char char="•"/>
              <a:defRPr sz="210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Char char="–"/>
              <a:defRPr sz="210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Char char="»"/>
              <a:defRPr sz="210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Char char="•"/>
              <a:defRPr sz="210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Char char="•"/>
              <a:defRPr sz="210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Char char="•"/>
              <a:defRPr sz="210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Char char="•"/>
              <a:defRPr sz="210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575" y="-199538"/>
            <a:ext cx="18909676" cy="1062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5600" y="2003275"/>
            <a:ext cx="6973248" cy="732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68145" y="8940658"/>
            <a:ext cx="1191150" cy="635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1"/>
          <p:cNvGrpSpPr/>
          <p:nvPr/>
        </p:nvGrpSpPr>
        <p:grpSpPr>
          <a:xfrm>
            <a:off x="1028700" y="8133583"/>
            <a:ext cx="4169601" cy="1892725"/>
            <a:chOff x="0" y="-47625"/>
            <a:chExt cx="1410848" cy="371113"/>
          </a:xfrm>
        </p:grpSpPr>
        <p:sp>
          <p:nvSpPr>
            <p:cNvPr id="101" name="Google Shape;101;p11"/>
            <p:cNvSpPr/>
            <p:nvPr/>
          </p:nvSpPr>
          <p:spPr>
            <a:xfrm>
              <a:off x="0" y="0"/>
              <a:ext cx="1410848" cy="323488"/>
            </a:xfrm>
            <a:custGeom>
              <a:avLst/>
              <a:gdLst/>
              <a:ahLst/>
              <a:cxnLst/>
              <a:rect l="l" t="t" r="r" b="b"/>
              <a:pathLst>
                <a:path w="1410848" h="323488" extrusionOk="0">
                  <a:moveTo>
                    <a:pt x="74588" y="0"/>
                  </a:moveTo>
                  <a:lnTo>
                    <a:pt x="1336260" y="0"/>
                  </a:lnTo>
                  <a:cubicBezTo>
                    <a:pt x="1377454" y="0"/>
                    <a:pt x="1410848" y="33394"/>
                    <a:pt x="1410848" y="74588"/>
                  </a:cubicBezTo>
                  <a:lnTo>
                    <a:pt x="1410848" y="248900"/>
                  </a:lnTo>
                  <a:cubicBezTo>
                    <a:pt x="1410848" y="290093"/>
                    <a:pt x="1377454" y="323488"/>
                    <a:pt x="1336260" y="323488"/>
                  </a:cubicBezTo>
                  <a:lnTo>
                    <a:pt x="74588" y="323488"/>
                  </a:lnTo>
                  <a:cubicBezTo>
                    <a:pt x="33394" y="323488"/>
                    <a:pt x="0" y="290093"/>
                    <a:pt x="0" y="248900"/>
                  </a:cubicBezTo>
                  <a:lnTo>
                    <a:pt x="0" y="74588"/>
                  </a:lnTo>
                  <a:cubicBezTo>
                    <a:pt x="0" y="33394"/>
                    <a:pt x="33394" y="0"/>
                    <a:pt x="74588" y="0"/>
                  </a:cubicBezTo>
                  <a:close/>
                </a:path>
              </a:pathLst>
            </a:custGeom>
            <a:solidFill>
              <a:srgbClr val="FA6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 txBox="1"/>
            <p:nvPr/>
          </p:nvSpPr>
          <p:spPr>
            <a:xfrm>
              <a:off x="0" y="-47625"/>
              <a:ext cx="1410848" cy="371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1"/>
          <p:cNvGrpSpPr/>
          <p:nvPr/>
        </p:nvGrpSpPr>
        <p:grpSpPr>
          <a:xfrm>
            <a:off x="1028700" y="354169"/>
            <a:ext cx="16230600" cy="794947"/>
            <a:chOff x="0" y="-241101"/>
            <a:chExt cx="21640800" cy="1059929"/>
          </a:xfrm>
        </p:grpSpPr>
        <p:grpSp>
          <p:nvGrpSpPr>
            <p:cNvPr id="104" name="Google Shape;104;p11"/>
            <p:cNvGrpSpPr/>
            <p:nvPr/>
          </p:nvGrpSpPr>
          <p:grpSpPr>
            <a:xfrm>
              <a:off x="0" y="-241101"/>
              <a:ext cx="21640800" cy="1059929"/>
              <a:chOff x="0" y="-47625"/>
              <a:chExt cx="4274726" cy="209369"/>
            </a:xfrm>
          </p:grpSpPr>
          <p:sp>
            <p:nvSpPr>
              <p:cNvPr id="105" name="Google Shape;105;p11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1"/>
              <p:cNvSpPr txBox="1"/>
              <p:nvPr/>
            </p:nvSpPr>
            <p:spPr>
              <a:xfrm>
                <a:off x="0" y="-47625"/>
                <a:ext cx="4274726" cy="209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11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8" name="Google Shape;108;p11"/>
            <p:cNvSpPr txBox="1"/>
            <p:nvPr/>
          </p:nvSpPr>
          <p:spPr>
            <a:xfrm>
              <a:off x="1073211" y="256599"/>
              <a:ext cx="19972420" cy="429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88992"/>
                </a:lnSpc>
              </a:pPr>
              <a:r>
                <a:rPr lang="ru-RU" sz="2353" dirty="0" smtClean="0">
                  <a:solidFill>
                    <a:srgbClr val="0A3647"/>
                  </a:solidFill>
                  <a:latin typeface="Impact"/>
                  <a:ea typeface="Impact"/>
                  <a:cs typeface="Impact"/>
                  <a:sym typeface="Impact"/>
                </a:rPr>
                <a:t>             НЕ </a:t>
              </a:r>
              <a:r>
                <a:rPr lang="ru-RU" sz="2353" dirty="0">
                  <a:solidFill>
                    <a:srgbClr val="0A3647"/>
                  </a:solidFill>
                  <a:latin typeface="Impact"/>
                  <a:ea typeface="Impact"/>
                  <a:cs typeface="Impact"/>
                  <a:sym typeface="Impact"/>
                </a:rPr>
                <a:t>ДОЛГ </a:t>
              </a:r>
              <a:r>
                <a:rPr lang="ru-RU" sz="2353" dirty="0" smtClean="0">
                  <a:solidFill>
                    <a:srgbClr val="0A3647"/>
                  </a:solidFill>
                  <a:latin typeface="Impact"/>
                  <a:ea typeface="Impact"/>
                  <a:cs typeface="Impact"/>
                  <a:sym typeface="Impact"/>
                </a:rPr>
                <a:t>                                                                                                   </a:t>
              </a:r>
              <a:r>
                <a:rPr lang="ru-RU" sz="2353" dirty="0">
                  <a:solidFill>
                    <a:srgbClr val="0A3647"/>
                  </a:solidFill>
                  <a:latin typeface="Impact"/>
                  <a:ea typeface="Impact"/>
                  <a:cs typeface="Impact"/>
                  <a:sym typeface="Impact"/>
                </a:rPr>
                <a:t>НЕ СРАЗУ </a:t>
              </a:r>
              <a:r>
                <a:rPr lang="ru-RU" sz="2353" dirty="0" smtClean="0">
                  <a:solidFill>
                    <a:srgbClr val="0A3647"/>
                  </a:solidFill>
                  <a:latin typeface="Impact"/>
                  <a:ea typeface="Impact"/>
                  <a:cs typeface="Impact"/>
                  <a:sym typeface="Impact"/>
                </a:rPr>
                <a:t>                                                                                         </a:t>
              </a:r>
              <a:r>
                <a:rPr lang="ru-RU" sz="2353" dirty="0">
                  <a:solidFill>
                    <a:srgbClr val="0A3647"/>
                  </a:solidFill>
                  <a:latin typeface="Impact"/>
                  <a:ea typeface="Impact"/>
                  <a:cs typeface="Impact"/>
                  <a:sym typeface="Impact"/>
                </a:rPr>
                <a:t>СВОБОДА</a:t>
              </a:r>
              <a:endParaRPr dirty="0"/>
            </a:p>
          </p:txBody>
        </p:sp>
      </p:grpSp>
      <p:sp>
        <p:nvSpPr>
          <p:cNvPr id="109" name="Google Shape;109;p11"/>
          <p:cNvSpPr txBox="1"/>
          <p:nvPr/>
        </p:nvSpPr>
        <p:spPr>
          <a:xfrm>
            <a:off x="1028700" y="2247000"/>
            <a:ext cx="8859900" cy="6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9001"/>
              </a:lnSpc>
            </a:pPr>
            <a:r>
              <a:rPr lang="ru-RU" sz="15020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Жизнь в долг наоборот</a:t>
            </a:r>
            <a:endParaRPr dirty="0"/>
          </a:p>
        </p:txBody>
      </p:sp>
      <p:sp>
        <p:nvSpPr>
          <p:cNvPr id="110" name="Google Shape;110;p11"/>
          <p:cNvSpPr txBox="1"/>
          <p:nvPr/>
        </p:nvSpPr>
        <p:spPr>
          <a:xfrm>
            <a:off x="1348900" y="8376477"/>
            <a:ext cx="3529200" cy="160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9" b="0" i="0" u="none" strike="noStrike" cap="none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Работала команда: </a:t>
            </a:r>
            <a:r>
              <a:rPr lang="ru-RU" sz="3909" b="0" i="0" u="none" strike="noStrike" cap="none" dirty="0" err="1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экономщики</a:t>
            </a:r>
            <a:endParaRPr sz="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575" y="-199538"/>
            <a:ext cx="18909676" cy="1062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7300" y="2456641"/>
            <a:ext cx="4993951" cy="6658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5"/>
          <p:cNvGrpSpPr/>
          <p:nvPr/>
        </p:nvGrpSpPr>
        <p:grpSpPr>
          <a:xfrm>
            <a:off x="1028700" y="354169"/>
            <a:ext cx="16230600" cy="794947"/>
            <a:chOff x="0" y="-241101"/>
            <a:chExt cx="21640800" cy="1059929"/>
          </a:xfrm>
        </p:grpSpPr>
        <p:grpSp>
          <p:nvGrpSpPr>
            <p:cNvPr id="182" name="Google Shape;182;p15"/>
            <p:cNvGrpSpPr/>
            <p:nvPr/>
          </p:nvGrpSpPr>
          <p:grpSpPr>
            <a:xfrm>
              <a:off x="0" y="-241101"/>
              <a:ext cx="21640800" cy="1059929"/>
              <a:chOff x="0" y="-47625"/>
              <a:chExt cx="4274726" cy="209369"/>
            </a:xfrm>
          </p:grpSpPr>
          <p:sp>
            <p:nvSpPr>
              <p:cNvPr id="183" name="Google Shape;183;p15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5"/>
              <p:cNvSpPr txBox="1"/>
              <p:nvPr/>
            </p:nvSpPr>
            <p:spPr>
              <a:xfrm>
                <a:off x="0" y="-47625"/>
                <a:ext cx="4274726" cy="209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15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187" name="Google Shape;187;p15"/>
          <p:cNvGrpSpPr/>
          <p:nvPr/>
        </p:nvGrpSpPr>
        <p:grpSpPr>
          <a:xfrm>
            <a:off x="7654579" y="3839925"/>
            <a:ext cx="2245498" cy="2426324"/>
            <a:chOff x="0" y="-47625"/>
            <a:chExt cx="591407" cy="639032"/>
          </a:xfrm>
        </p:grpSpPr>
        <p:sp>
          <p:nvSpPr>
            <p:cNvPr id="188" name="Google Shape;188;p15"/>
            <p:cNvSpPr/>
            <p:nvPr/>
          </p:nvSpPr>
          <p:spPr>
            <a:xfrm>
              <a:off x="0" y="0"/>
              <a:ext cx="591407" cy="591407"/>
            </a:xfrm>
            <a:custGeom>
              <a:avLst/>
              <a:gdLst/>
              <a:ahLst/>
              <a:cxnLst/>
              <a:rect l="l" t="t" r="r" b="b"/>
              <a:pathLst>
                <a:path w="591407" h="591407" extrusionOk="0">
                  <a:moveTo>
                    <a:pt x="120671" y="0"/>
                  </a:moveTo>
                  <a:lnTo>
                    <a:pt x="470736" y="0"/>
                  </a:lnTo>
                  <a:cubicBezTo>
                    <a:pt x="502740" y="0"/>
                    <a:pt x="533433" y="12714"/>
                    <a:pt x="556063" y="35344"/>
                  </a:cubicBezTo>
                  <a:cubicBezTo>
                    <a:pt x="578693" y="57974"/>
                    <a:pt x="591407" y="88667"/>
                    <a:pt x="591407" y="120671"/>
                  </a:cubicBezTo>
                  <a:lnTo>
                    <a:pt x="591407" y="470736"/>
                  </a:lnTo>
                  <a:cubicBezTo>
                    <a:pt x="591407" y="537380"/>
                    <a:pt x="537380" y="591407"/>
                    <a:pt x="470736" y="591407"/>
                  </a:cubicBezTo>
                  <a:lnTo>
                    <a:pt x="120671" y="591407"/>
                  </a:lnTo>
                  <a:cubicBezTo>
                    <a:pt x="54026" y="591407"/>
                    <a:pt x="0" y="537380"/>
                    <a:pt x="0" y="470736"/>
                  </a:cubicBezTo>
                  <a:lnTo>
                    <a:pt x="0" y="120671"/>
                  </a:lnTo>
                  <a:cubicBezTo>
                    <a:pt x="0" y="54026"/>
                    <a:pt x="54026" y="0"/>
                    <a:pt x="120671" y="0"/>
                  </a:cubicBezTo>
                  <a:close/>
                </a:path>
              </a:pathLst>
            </a:custGeom>
            <a:solidFill>
              <a:srgbClr val="FA6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0" y="-47625"/>
              <a:ext cx="591407" cy="639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5"/>
          <p:cNvGrpSpPr/>
          <p:nvPr/>
        </p:nvGrpSpPr>
        <p:grpSpPr>
          <a:xfrm>
            <a:off x="7654579" y="6688909"/>
            <a:ext cx="2245498" cy="2426324"/>
            <a:chOff x="0" y="-47625"/>
            <a:chExt cx="591407" cy="639032"/>
          </a:xfrm>
        </p:grpSpPr>
        <p:sp>
          <p:nvSpPr>
            <p:cNvPr id="191" name="Google Shape;191;p15"/>
            <p:cNvSpPr/>
            <p:nvPr/>
          </p:nvSpPr>
          <p:spPr>
            <a:xfrm>
              <a:off x="0" y="0"/>
              <a:ext cx="591407" cy="591407"/>
            </a:xfrm>
            <a:custGeom>
              <a:avLst/>
              <a:gdLst/>
              <a:ahLst/>
              <a:cxnLst/>
              <a:rect l="l" t="t" r="r" b="b"/>
              <a:pathLst>
                <a:path w="591407" h="591407" extrusionOk="0">
                  <a:moveTo>
                    <a:pt x="120671" y="0"/>
                  </a:moveTo>
                  <a:lnTo>
                    <a:pt x="470736" y="0"/>
                  </a:lnTo>
                  <a:cubicBezTo>
                    <a:pt x="502740" y="0"/>
                    <a:pt x="533433" y="12714"/>
                    <a:pt x="556063" y="35344"/>
                  </a:cubicBezTo>
                  <a:cubicBezTo>
                    <a:pt x="578693" y="57974"/>
                    <a:pt x="591407" y="88667"/>
                    <a:pt x="591407" y="120671"/>
                  </a:cubicBezTo>
                  <a:lnTo>
                    <a:pt x="591407" y="470736"/>
                  </a:lnTo>
                  <a:cubicBezTo>
                    <a:pt x="591407" y="537380"/>
                    <a:pt x="537380" y="591407"/>
                    <a:pt x="470736" y="591407"/>
                  </a:cubicBezTo>
                  <a:lnTo>
                    <a:pt x="120671" y="591407"/>
                  </a:lnTo>
                  <a:cubicBezTo>
                    <a:pt x="54026" y="591407"/>
                    <a:pt x="0" y="537380"/>
                    <a:pt x="0" y="470736"/>
                  </a:cubicBezTo>
                  <a:lnTo>
                    <a:pt x="0" y="120671"/>
                  </a:lnTo>
                  <a:cubicBezTo>
                    <a:pt x="0" y="54026"/>
                    <a:pt x="54026" y="0"/>
                    <a:pt x="120671" y="0"/>
                  </a:cubicBezTo>
                  <a:close/>
                </a:path>
              </a:pathLst>
            </a:custGeom>
            <a:solidFill>
              <a:srgbClr val="FA6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 txBox="1"/>
            <p:nvPr/>
          </p:nvSpPr>
          <p:spPr>
            <a:xfrm>
              <a:off x="0" y="-47625"/>
              <a:ext cx="591407" cy="639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15"/>
          <p:cNvSpPr/>
          <p:nvPr/>
        </p:nvSpPr>
        <p:spPr>
          <a:xfrm>
            <a:off x="7989408" y="7224619"/>
            <a:ext cx="1516183" cy="1535728"/>
          </a:xfrm>
          <a:custGeom>
            <a:avLst/>
            <a:gdLst/>
            <a:ahLst/>
            <a:cxnLst/>
            <a:rect l="l" t="t" r="r" b="b"/>
            <a:pathLst>
              <a:path w="1516183" h="1535728" extrusionOk="0">
                <a:moveTo>
                  <a:pt x="0" y="0"/>
                </a:moveTo>
                <a:lnTo>
                  <a:pt x="1516182" y="0"/>
                </a:lnTo>
                <a:lnTo>
                  <a:pt x="1516182" y="1535729"/>
                </a:lnTo>
                <a:lnTo>
                  <a:pt x="0" y="15357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4" name="Google Shape;194;p15"/>
          <p:cNvSpPr txBox="1"/>
          <p:nvPr/>
        </p:nvSpPr>
        <p:spPr>
          <a:xfrm>
            <a:off x="7654575" y="2074500"/>
            <a:ext cx="108294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9001"/>
              </a:lnSpc>
            </a:pPr>
            <a:r>
              <a:rPr lang="ru-RU" sz="11238" b="1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ЧТО МЫ ДЕЛАЕМ</a:t>
            </a:r>
            <a:endParaRPr dirty="0"/>
          </a:p>
        </p:txBody>
      </p:sp>
      <p:sp>
        <p:nvSpPr>
          <p:cNvPr id="195" name="Google Shape;195;p15"/>
          <p:cNvSpPr txBox="1"/>
          <p:nvPr/>
        </p:nvSpPr>
        <p:spPr>
          <a:xfrm>
            <a:off x="10393489" y="7045107"/>
            <a:ext cx="7374679" cy="68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9000"/>
              </a:lnSpc>
            </a:pPr>
            <a:r>
              <a:rPr lang="ru-RU" sz="4991" b="1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Ставим покупку на паузу.</a:t>
            </a:r>
            <a:endParaRPr dirty="0"/>
          </a:p>
        </p:txBody>
      </p:sp>
      <p:sp>
        <p:nvSpPr>
          <p:cNvPr id="196" name="Google Shape;196;p15"/>
          <p:cNvSpPr txBox="1"/>
          <p:nvPr/>
        </p:nvSpPr>
        <p:spPr>
          <a:xfrm>
            <a:off x="10413755" y="3925445"/>
            <a:ext cx="7850668" cy="136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9000"/>
              </a:lnSpc>
            </a:pPr>
            <a:r>
              <a:rPr lang="ru-RU" sz="4991" b="1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Мы — </a:t>
            </a:r>
            <a:r>
              <a:rPr lang="ru-RU" sz="4991" b="1" dirty="0" err="1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антиимпульсный</a:t>
            </a:r>
            <a:r>
              <a:rPr lang="ru-RU" sz="4991" b="1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финансовый сервис.</a:t>
            </a:r>
            <a:endParaRPr dirty="0"/>
          </a:p>
        </p:txBody>
      </p:sp>
      <p:sp>
        <p:nvSpPr>
          <p:cNvPr id="197" name="Google Shape;197;p15"/>
          <p:cNvSpPr txBox="1"/>
          <p:nvPr/>
        </p:nvSpPr>
        <p:spPr>
          <a:xfrm>
            <a:off x="10437331" y="5356696"/>
            <a:ext cx="72869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Помогаем людям не жалеть о спонтанных тратах, автоматически замораживая платежи на 24 часа.</a:t>
            </a:r>
            <a:endParaRPr dirty="0"/>
          </a:p>
        </p:txBody>
      </p:sp>
      <p:sp>
        <p:nvSpPr>
          <p:cNvPr id="198" name="Google Shape;198;p15"/>
          <p:cNvSpPr txBox="1"/>
          <p:nvPr/>
        </p:nvSpPr>
        <p:spPr>
          <a:xfrm>
            <a:off x="10393488" y="7728627"/>
            <a:ext cx="6865807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Вы нажимаете «Купить» → мы блокируем деньги, но не списываем.</a:t>
            </a:r>
          </a:p>
          <a:p>
            <a:pPr lvl="0"/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Через 24 часа спрашиваем: «Всё ещё нужно</a:t>
            </a:r>
            <a:r>
              <a:rPr lang="ru-RU" sz="2100" dirty="0" smtClean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?»</a:t>
            </a:r>
          </a:p>
          <a:p>
            <a:pPr lvl="0"/>
            <a:endParaRPr lang="ru-RU" dirty="0">
              <a:ea typeface="Montserrat"/>
            </a:endParaRPr>
          </a:p>
          <a:p>
            <a:pPr lvl="0"/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Да → оплата, Нет → деньги возвращаются.</a:t>
            </a:r>
          </a:p>
          <a:p>
            <a:pPr lvl="0"/>
            <a:endParaRPr lang="ru-RU" sz="2100" dirty="0">
              <a:solidFill>
                <a:srgbClr val="0A364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ru-RU" sz="2100" dirty="0" smtClean="0">
              <a:solidFill>
                <a:srgbClr val="0A36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9" name="Google Shape;19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68145" y="8940658"/>
            <a:ext cx="1191150" cy="6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37325" y="4232623"/>
            <a:ext cx="1680025" cy="164095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8;p11"/>
          <p:cNvSpPr txBox="1"/>
          <p:nvPr/>
        </p:nvSpPr>
        <p:spPr>
          <a:xfrm>
            <a:off x="1833608" y="727444"/>
            <a:ext cx="14979315" cy="32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8992"/>
              </a:lnSpc>
            </a:pP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НЕ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ДОЛГ </a:t>
            </a: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                                                                                     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НЕ СРАЗУ </a:t>
            </a: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                                                                           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СВОБОДА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575" y="-199538"/>
            <a:ext cx="18909676" cy="1062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9324" y="4015272"/>
            <a:ext cx="2231696" cy="223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5468" y="4015272"/>
            <a:ext cx="2231696" cy="223169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0"/>
          <p:cNvSpPr txBox="1"/>
          <p:nvPr/>
        </p:nvSpPr>
        <p:spPr>
          <a:xfrm>
            <a:off x="2105938" y="6344376"/>
            <a:ext cx="3538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400" b="1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покупок на маркетплейсах</a:t>
            </a:r>
            <a:r>
              <a:rPr lang="ru-RU" sz="2400" b="1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 — спонтанные</a:t>
            </a:r>
            <a:r>
              <a:rPr lang="en-US" sz="2400" b="1" i="0" u="none" strike="noStrike" cap="none" smtClean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dirty="0"/>
          </a:p>
        </p:txBody>
      </p:sp>
      <p:sp>
        <p:nvSpPr>
          <p:cNvPr id="326" name="Google Shape;326;p20"/>
          <p:cNvSpPr txBox="1"/>
          <p:nvPr/>
        </p:nvSpPr>
        <p:spPr>
          <a:xfrm>
            <a:off x="7036154" y="6355608"/>
            <a:ext cx="3538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400" b="1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 покупателей жалеют о трате через 24 часа</a:t>
            </a:r>
            <a:endParaRPr b="1" dirty="0"/>
          </a:p>
        </p:txBody>
      </p:sp>
      <p:sp>
        <p:nvSpPr>
          <p:cNvPr id="327" name="Google Shape;327;p20"/>
          <p:cNvSpPr txBox="1"/>
          <p:nvPr/>
        </p:nvSpPr>
        <p:spPr>
          <a:xfrm>
            <a:off x="12115995" y="6375185"/>
            <a:ext cx="3538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400" b="1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3 500 ₽ — средний чек ненужной вещи</a:t>
            </a:r>
            <a:r>
              <a:rPr lang="en-US" sz="2400" b="1" i="0" u="none" strike="noStrike" cap="none" smtClean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dirty="0"/>
          </a:p>
        </p:txBody>
      </p:sp>
      <p:grpSp>
        <p:nvGrpSpPr>
          <p:cNvPr id="328" name="Google Shape;328;p20"/>
          <p:cNvGrpSpPr/>
          <p:nvPr/>
        </p:nvGrpSpPr>
        <p:grpSpPr>
          <a:xfrm>
            <a:off x="1028700" y="354169"/>
            <a:ext cx="16230600" cy="794947"/>
            <a:chOff x="0" y="-241101"/>
            <a:chExt cx="21640800" cy="1059929"/>
          </a:xfrm>
        </p:grpSpPr>
        <p:grpSp>
          <p:nvGrpSpPr>
            <p:cNvPr id="329" name="Google Shape;329;p20"/>
            <p:cNvGrpSpPr/>
            <p:nvPr/>
          </p:nvGrpSpPr>
          <p:grpSpPr>
            <a:xfrm>
              <a:off x="0" y="-241101"/>
              <a:ext cx="21640800" cy="1059929"/>
              <a:chOff x="0" y="-47625"/>
              <a:chExt cx="4274726" cy="209369"/>
            </a:xfrm>
          </p:grpSpPr>
          <p:sp>
            <p:nvSpPr>
              <p:cNvPr id="330" name="Google Shape;330;p20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0"/>
              <p:cNvSpPr txBox="1"/>
              <p:nvPr/>
            </p:nvSpPr>
            <p:spPr>
              <a:xfrm>
                <a:off x="0" y="-47625"/>
                <a:ext cx="4274726" cy="209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2" name="Google Shape;332;p20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334" name="Google Shape;334;p20"/>
          <p:cNvSpPr txBox="1"/>
          <p:nvPr/>
        </p:nvSpPr>
        <p:spPr>
          <a:xfrm>
            <a:off x="974041" y="1390098"/>
            <a:ext cx="17047349" cy="262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9001"/>
              </a:lnSpc>
            </a:pPr>
            <a:r>
              <a:rPr lang="ru-RU" sz="9600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ПРОБЛЕМА ИМПУЛЬСИВНЫХ ПОКУПОК</a:t>
            </a:r>
            <a:endParaRPr sz="9600" dirty="0"/>
          </a:p>
        </p:txBody>
      </p:sp>
      <p:sp>
        <p:nvSpPr>
          <p:cNvPr id="335" name="Google Shape;335;p20"/>
          <p:cNvSpPr txBox="1"/>
          <p:nvPr/>
        </p:nvSpPr>
        <p:spPr>
          <a:xfrm>
            <a:off x="1028700" y="8270308"/>
            <a:ext cx="1441560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100" b="1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Люди не могут себя остановить.</a:t>
            </a:r>
          </a:p>
          <a:p>
            <a:pPr lvl="0"/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Банки зарабатывают на импульсах, приложения подталкивают к покупке.</a:t>
            </a:r>
          </a:p>
          <a:p>
            <a:pPr lvl="0"/>
            <a:r>
              <a:rPr lang="ru-RU" sz="2100" b="1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Сервиса, который мешает вам тратить, — не существует.</a:t>
            </a:r>
            <a:endParaRPr b="1" dirty="0"/>
          </a:p>
        </p:txBody>
      </p:sp>
      <p:pic>
        <p:nvPicPr>
          <p:cNvPr id="336" name="Google Shape;33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68145" y="8940658"/>
            <a:ext cx="1191150" cy="635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8;p11"/>
          <p:cNvSpPr txBox="1"/>
          <p:nvPr/>
        </p:nvSpPr>
        <p:spPr>
          <a:xfrm>
            <a:off x="1833608" y="727444"/>
            <a:ext cx="14979315" cy="32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8992"/>
              </a:lnSpc>
            </a:pP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НЕ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ДОЛГ </a:t>
            </a: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                                                                                     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НЕ СРАЗУ </a:t>
            </a: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                                                                           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СВОБОДА</a:t>
            </a:r>
            <a:endParaRPr dirty="0"/>
          </a:p>
        </p:txBody>
      </p:sp>
      <p:sp>
        <p:nvSpPr>
          <p:cNvPr id="20" name="Google Shape;500;p28"/>
          <p:cNvSpPr/>
          <p:nvPr/>
        </p:nvSpPr>
        <p:spPr>
          <a:xfrm>
            <a:off x="12691548" y="4271727"/>
            <a:ext cx="1851170" cy="1831945"/>
          </a:xfrm>
          <a:custGeom>
            <a:avLst/>
            <a:gdLst/>
            <a:ahLst/>
            <a:cxnLst/>
            <a:rect l="l" t="t" r="r" b="b"/>
            <a:pathLst>
              <a:path w="1037023" h="1037023" extrusionOk="0">
                <a:moveTo>
                  <a:pt x="0" y="0"/>
                </a:moveTo>
                <a:lnTo>
                  <a:pt x="1037023" y="0"/>
                </a:lnTo>
                <a:lnTo>
                  <a:pt x="1037023" y="1037023"/>
                </a:lnTo>
                <a:lnTo>
                  <a:pt x="0" y="1037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575" y="-199538"/>
            <a:ext cx="18909676" cy="106274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2"/>
          <p:cNvGrpSpPr/>
          <p:nvPr/>
        </p:nvGrpSpPr>
        <p:grpSpPr>
          <a:xfrm>
            <a:off x="1028700" y="354169"/>
            <a:ext cx="16230600" cy="794947"/>
            <a:chOff x="0" y="-241101"/>
            <a:chExt cx="21640800" cy="1059929"/>
          </a:xfrm>
        </p:grpSpPr>
        <p:grpSp>
          <p:nvGrpSpPr>
            <p:cNvPr id="117" name="Google Shape;117;p12"/>
            <p:cNvGrpSpPr/>
            <p:nvPr/>
          </p:nvGrpSpPr>
          <p:grpSpPr>
            <a:xfrm>
              <a:off x="0" y="-241101"/>
              <a:ext cx="21640800" cy="1059929"/>
              <a:chOff x="0" y="-47625"/>
              <a:chExt cx="4274726" cy="209369"/>
            </a:xfrm>
          </p:grpSpPr>
          <p:sp>
            <p:nvSpPr>
              <p:cNvPr id="118" name="Google Shape;118;p12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2"/>
              <p:cNvSpPr txBox="1"/>
              <p:nvPr/>
            </p:nvSpPr>
            <p:spPr>
              <a:xfrm>
                <a:off x="0" y="-47625"/>
                <a:ext cx="4274726" cy="209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" name="Google Shape;120;p12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122" name="Google Shape;122;p12"/>
          <p:cNvGrpSpPr/>
          <p:nvPr/>
        </p:nvGrpSpPr>
        <p:grpSpPr>
          <a:xfrm>
            <a:off x="1212036" y="4017223"/>
            <a:ext cx="2245498" cy="2426324"/>
            <a:chOff x="0" y="-47625"/>
            <a:chExt cx="591407" cy="639032"/>
          </a:xfrm>
        </p:grpSpPr>
        <p:sp>
          <p:nvSpPr>
            <p:cNvPr id="123" name="Google Shape;123;p12"/>
            <p:cNvSpPr/>
            <p:nvPr/>
          </p:nvSpPr>
          <p:spPr>
            <a:xfrm>
              <a:off x="0" y="0"/>
              <a:ext cx="591407" cy="591407"/>
            </a:xfrm>
            <a:custGeom>
              <a:avLst/>
              <a:gdLst/>
              <a:ahLst/>
              <a:cxnLst/>
              <a:rect l="l" t="t" r="r" b="b"/>
              <a:pathLst>
                <a:path w="591407" h="591407" extrusionOk="0">
                  <a:moveTo>
                    <a:pt x="120671" y="0"/>
                  </a:moveTo>
                  <a:lnTo>
                    <a:pt x="470736" y="0"/>
                  </a:lnTo>
                  <a:cubicBezTo>
                    <a:pt x="502740" y="0"/>
                    <a:pt x="533433" y="12714"/>
                    <a:pt x="556063" y="35344"/>
                  </a:cubicBezTo>
                  <a:cubicBezTo>
                    <a:pt x="578693" y="57974"/>
                    <a:pt x="591407" y="88667"/>
                    <a:pt x="591407" y="120671"/>
                  </a:cubicBezTo>
                  <a:lnTo>
                    <a:pt x="591407" y="470736"/>
                  </a:lnTo>
                  <a:cubicBezTo>
                    <a:pt x="591407" y="537380"/>
                    <a:pt x="537380" y="591407"/>
                    <a:pt x="470736" y="591407"/>
                  </a:cubicBezTo>
                  <a:lnTo>
                    <a:pt x="120671" y="591407"/>
                  </a:lnTo>
                  <a:cubicBezTo>
                    <a:pt x="54026" y="591407"/>
                    <a:pt x="0" y="537380"/>
                    <a:pt x="0" y="470736"/>
                  </a:cubicBezTo>
                  <a:lnTo>
                    <a:pt x="0" y="120671"/>
                  </a:lnTo>
                  <a:cubicBezTo>
                    <a:pt x="0" y="54026"/>
                    <a:pt x="54026" y="0"/>
                    <a:pt x="120671" y="0"/>
                  </a:cubicBezTo>
                  <a:close/>
                </a:path>
              </a:pathLst>
            </a:custGeom>
            <a:solidFill>
              <a:srgbClr val="FA6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2"/>
            <p:cNvSpPr txBox="1"/>
            <p:nvPr/>
          </p:nvSpPr>
          <p:spPr>
            <a:xfrm>
              <a:off x="0" y="-47625"/>
              <a:ext cx="591407" cy="639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2"/>
          <p:cNvGrpSpPr/>
          <p:nvPr/>
        </p:nvGrpSpPr>
        <p:grpSpPr>
          <a:xfrm>
            <a:off x="6362658" y="4017223"/>
            <a:ext cx="2245498" cy="2426324"/>
            <a:chOff x="0" y="-47625"/>
            <a:chExt cx="591407" cy="639032"/>
          </a:xfrm>
        </p:grpSpPr>
        <p:sp>
          <p:nvSpPr>
            <p:cNvPr id="126" name="Google Shape;126;p12"/>
            <p:cNvSpPr/>
            <p:nvPr/>
          </p:nvSpPr>
          <p:spPr>
            <a:xfrm>
              <a:off x="0" y="0"/>
              <a:ext cx="591407" cy="591407"/>
            </a:xfrm>
            <a:custGeom>
              <a:avLst/>
              <a:gdLst/>
              <a:ahLst/>
              <a:cxnLst/>
              <a:rect l="l" t="t" r="r" b="b"/>
              <a:pathLst>
                <a:path w="591407" h="591407" extrusionOk="0">
                  <a:moveTo>
                    <a:pt x="120671" y="0"/>
                  </a:moveTo>
                  <a:lnTo>
                    <a:pt x="470736" y="0"/>
                  </a:lnTo>
                  <a:cubicBezTo>
                    <a:pt x="502740" y="0"/>
                    <a:pt x="533433" y="12714"/>
                    <a:pt x="556063" y="35344"/>
                  </a:cubicBezTo>
                  <a:cubicBezTo>
                    <a:pt x="578693" y="57974"/>
                    <a:pt x="591407" y="88667"/>
                    <a:pt x="591407" y="120671"/>
                  </a:cubicBezTo>
                  <a:lnTo>
                    <a:pt x="591407" y="470736"/>
                  </a:lnTo>
                  <a:cubicBezTo>
                    <a:pt x="591407" y="537380"/>
                    <a:pt x="537380" y="591407"/>
                    <a:pt x="470736" y="591407"/>
                  </a:cubicBezTo>
                  <a:lnTo>
                    <a:pt x="120671" y="591407"/>
                  </a:lnTo>
                  <a:cubicBezTo>
                    <a:pt x="54026" y="591407"/>
                    <a:pt x="0" y="537380"/>
                    <a:pt x="0" y="470736"/>
                  </a:cubicBezTo>
                  <a:lnTo>
                    <a:pt x="0" y="120671"/>
                  </a:lnTo>
                  <a:cubicBezTo>
                    <a:pt x="0" y="54026"/>
                    <a:pt x="54026" y="0"/>
                    <a:pt x="120671" y="0"/>
                  </a:cubicBezTo>
                  <a:close/>
                </a:path>
              </a:pathLst>
            </a:custGeom>
            <a:solidFill>
              <a:srgbClr val="FA6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 txBox="1"/>
            <p:nvPr/>
          </p:nvSpPr>
          <p:spPr>
            <a:xfrm>
              <a:off x="0" y="-47625"/>
              <a:ext cx="591407" cy="639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12"/>
          <p:cNvSpPr txBox="1"/>
          <p:nvPr/>
        </p:nvSpPr>
        <p:spPr>
          <a:xfrm>
            <a:off x="1215449" y="7000625"/>
            <a:ext cx="40086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9000"/>
              </a:lnSpc>
            </a:pPr>
            <a:r>
              <a:rPr lang="ru-RU" sz="4991" b="1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НАЖАЛ «КУПИТЬ»</a:t>
            </a:r>
            <a:endParaRPr dirty="0"/>
          </a:p>
        </p:txBody>
      </p:sp>
      <p:sp>
        <p:nvSpPr>
          <p:cNvPr id="129" name="Google Shape;129;p12"/>
          <p:cNvSpPr txBox="1"/>
          <p:nvPr/>
        </p:nvSpPr>
        <p:spPr>
          <a:xfrm>
            <a:off x="6362650" y="7000625"/>
            <a:ext cx="4953000" cy="68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9000"/>
              </a:lnSpc>
            </a:pPr>
            <a:r>
              <a:rPr lang="ru-RU" sz="4991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ПАУЗА 24 ЧАСА</a:t>
            </a:r>
            <a:endParaRPr dirty="0"/>
          </a:p>
        </p:txBody>
      </p:sp>
      <p:sp>
        <p:nvSpPr>
          <p:cNvPr id="130" name="Google Shape;130;p12"/>
          <p:cNvSpPr txBox="1"/>
          <p:nvPr/>
        </p:nvSpPr>
        <p:spPr>
          <a:xfrm>
            <a:off x="1215459" y="8530590"/>
            <a:ext cx="330600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Деньги замораживаются, но не списываются</a:t>
            </a:r>
            <a:endParaRPr dirty="0"/>
          </a:p>
        </p:txBody>
      </p:sp>
      <p:sp>
        <p:nvSpPr>
          <p:cNvPr id="131" name="Google Shape;131;p12"/>
          <p:cNvSpPr txBox="1"/>
          <p:nvPr/>
        </p:nvSpPr>
        <p:spPr>
          <a:xfrm>
            <a:off x="6362658" y="8530590"/>
            <a:ext cx="330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Сервис ждёт. Эмоции уходят.</a:t>
            </a:r>
            <a:endParaRPr dirty="0"/>
          </a:p>
        </p:txBody>
      </p:sp>
      <p:sp>
        <p:nvSpPr>
          <p:cNvPr id="132" name="Google Shape;132;p12"/>
          <p:cNvSpPr txBox="1"/>
          <p:nvPr/>
        </p:nvSpPr>
        <p:spPr>
          <a:xfrm>
            <a:off x="1215449" y="2015650"/>
            <a:ext cx="119235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9001"/>
              </a:lnSpc>
            </a:pPr>
            <a:r>
              <a:rPr lang="ru-RU" sz="11238" b="1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КАК ЭТО РАБОТАЕТ</a:t>
            </a:r>
            <a:endParaRPr dirty="0"/>
          </a:p>
        </p:txBody>
      </p:sp>
      <p:sp>
        <p:nvSpPr>
          <p:cNvPr id="133" name="Google Shape;133;p12"/>
          <p:cNvSpPr txBox="1"/>
          <p:nvPr/>
        </p:nvSpPr>
        <p:spPr>
          <a:xfrm>
            <a:off x="1387595" y="4760276"/>
            <a:ext cx="1901224" cy="15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38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01</a:t>
            </a:r>
            <a:endParaRPr/>
          </a:p>
        </p:txBody>
      </p:sp>
      <p:sp>
        <p:nvSpPr>
          <p:cNvPr id="134" name="Google Shape;134;p12"/>
          <p:cNvSpPr txBox="1"/>
          <p:nvPr/>
        </p:nvSpPr>
        <p:spPr>
          <a:xfrm>
            <a:off x="6534795" y="4760276"/>
            <a:ext cx="1901224" cy="15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38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02</a:t>
            </a:r>
            <a:endParaRPr/>
          </a:p>
        </p:txBody>
      </p:sp>
      <p:grpSp>
        <p:nvGrpSpPr>
          <p:cNvPr id="135" name="Google Shape;135;p12"/>
          <p:cNvGrpSpPr/>
          <p:nvPr/>
        </p:nvGrpSpPr>
        <p:grpSpPr>
          <a:xfrm>
            <a:off x="11509858" y="4017223"/>
            <a:ext cx="2245498" cy="2426324"/>
            <a:chOff x="0" y="-47625"/>
            <a:chExt cx="591407" cy="639032"/>
          </a:xfrm>
        </p:grpSpPr>
        <p:sp>
          <p:nvSpPr>
            <p:cNvPr id="136" name="Google Shape;136;p12"/>
            <p:cNvSpPr/>
            <p:nvPr/>
          </p:nvSpPr>
          <p:spPr>
            <a:xfrm>
              <a:off x="0" y="0"/>
              <a:ext cx="591407" cy="591407"/>
            </a:xfrm>
            <a:custGeom>
              <a:avLst/>
              <a:gdLst/>
              <a:ahLst/>
              <a:cxnLst/>
              <a:rect l="l" t="t" r="r" b="b"/>
              <a:pathLst>
                <a:path w="591407" h="591407" extrusionOk="0">
                  <a:moveTo>
                    <a:pt x="120671" y="0"/>
                  </a:moveTo>
                  <a:lnTo>
                    <a:pt x="470736" y="0"/>
                  </a:lnTo>
                  <a:cubicBezTo>
                    <a:pt x="502740" y="0"/>
                    <a:pt x="533433" y="12714"/>
                    <a:pt x="556063" y="35344"/>
                  </a:cubicBezTo>
                  <a:cubicBezTo>
                    <a:pt x="578693" y="57974"/>
                    <a:pt x="591407" y="88667"/>
                    <a:pt x="591407" y="120671"/>
                  </a:cubicBezTo>
                  <a:lnTo>
                    <a:pt x="591407" y="470736"/>
                  </a:lnTo>
                  <a:cubicBezTo>
                    <a:pt x="591407" y="537380"/>
                    <a:pt x="537380" y="591407"/>
                    <a:pt x="470736" y="591407"/>
                  </a:cubicBezTo>
                  <a:lnTo>
                    <a:pt x="120671" y="591407"/>
                  </a:lnTo>
                  <a:cubicBezTo>
                    <a:pt x="54026" y="591407"/>
                    <a:pt x="0" y="537380"/>
                    <a:pt x="0" y="470736"/>
                  </a:cubicBezTo>
                  <a:lnTo>
                    <a:pt x="0" y="120671"/>
                  </a:lnTo>
                  <a:cubicBezTo>
                    <a:pt x="0" y="54026"/>
                    <a:pt x="54026" y="0"/>
                    <a:pt x="120671" y="0"/>
                  </a:cubicBezTo>
                  <a:close/>
                </a:path>
              </a:pathLst>
            </a:custGeom>
            <a:solidFill>
              <a:srgbClr val="FA6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2"/>
            <p:cNvSpPr txBox="1"/>
            <p:nvPr/>
          </p:nvSpPr>
          <p:spPr>
            <a:xfrm>
              <a:off x="0" y="-47625"/>
              <a:ext cx="591407" cy="639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12"/>
          <p:cNvSpPr txBox="1"/>
          <p:nvPr/>
        </p:nvSpPr>
        <p:spPr>
          <a:xfrm>
            <a:off x="11509848" y="7000625"/>
            <a:ext cx="48132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9000"/>
              </a:lnSpc>
            </a:pPr>
            <a:r>
              <a:rPr lang="ru-RU" sz="4991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РЕШЕНИЕ ЧЕРЕЗ СУТКИ</a:t>
            </a:r>
            <a:endParaRPr dirty="0"/>
          </a:p>
        </p:txBody>
      </p:sp>
      <p:sp>
        <p:nvSpPr>
          <p:cNvPr id="139" name="Google Shape;139;p12"/>
          <p:cNvSpPr txBox="1"/>
          <p:nvPr/>
        </p:nvSpPr>
        <p:spPr>
          <a:xfrm>
            <a:off x="11509858" y="8530590"/>
            <a:ext cx="39723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Да → оплата. </a:t>
            </a:r>
            <a:endParaRPr lang="ru-RU" sz="2100" dirty="0" smtClean="0">
              <a:solidFill>
                <a:srgbClr val="0A364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ru-RU" sz="2100" dirty="0" smtClean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Нет </a:t>
            </a:r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→ деньги возвращаются</a:t>
            </a:r>
            <a:endParaRPr dirty="0"/>
          </a:p>
        </p:txBody>
      </p:sp>
      <p:sp>
        <p:nvSpPr>
          <p:cNvPr id="140" name="Google Shape;140;p12"/>
          <p:cNvSpPr txBox="1"/>
          <p:nvPr/>
        </p:nvSpPr>
        <p:spPr>
          <a:xfrm>
            <a:off x="11681995" y="4760276"/>
            <a:ext cx="1901224" cy="15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38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03</a:t>
            </a:r>
            <a:endParaRPr/>
          </a:p>
        </p:txBody>
      </p:sp>
      <p:pic>
        <p:nvPicPr>
          <p:cNvPr id="141" name="Google Shape;14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68145" y="8940658"/>
            <a:ext cx="1191150" cy="6352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08;p11"/>
          <p:cNvSpPr txBox="1"/>
          <p:nvPr/>
        </p:nvSpPr>
        <p:spPr>
          <a:xfrm>
            <a:off x="1833608" y="727444"/>
            <a:ext cx="14979315" cy="32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8992"/>
              </a:lnSpc>
            </a:pP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НЕ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ДОЛГ </a:t>
            </a: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                                                                                     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НЕ СРАЗУ </a:t>
            </a: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                                                                           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СВОБОДА</a:t>
            </a:r>
            <a:endParaRPr dirty="0"/>
          </a:p>
        </p:txBody>
      </p:sp>
      <p:sp>
        <p:nvSpPr>
          <p:cNvPr id="31" name="Google Shape;131;p12"/>
          <p:cNvSpPr txBox="1"/>
          <p:nvPr/>
        </p:nvSpPr>
        <p:spPr>
          <a:xfrm>
            <a:off x="13583219" y="2518760"/>
            <a:ext cx="330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«Мы не продаём вещи. Мы продаём контроль»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575" y="-199538"/>
            <a:ext cx="18909676" cy="106274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7"/>
          <p:cNvGrpSpPr/>
          <p:nvPr/>
        </p:nvGrpSpPr>
        <p:grpSpPr>
          <a:xfrm>
            <a:off x="1028700" y="354169"/>
            <a:ext cx="16230600" cy="794947"/>
            <a:chOff x="0" y="-241101"/>
            <a:chExt cx="21640800" cy="1059929"/>
          </a:xfrm>
        </p:grpSpPr>
        <p:grpSp>
          <p:nvGrpSpPr>
            <p:cNvPr id="238" name="Google Shape;238;p17"/>
            <p:cNvGrpSpPr/>
            <p:nvPr/>
          </p:nvGrpSpPr>
          <p:grpSpPr>
            <a:xfrm>
              <a:off x="0" y="-241101"/>
              <a:ext cx="21640800" cy="1059929"/>
              <a:chOff x="0" y="-47625"/>
              <a:chExt cx="4274726" cy="209369"/>
            </a:xfrm>
          </p:grpSpPr>
          <p:sp>
            <p:nvSpPr>
              <p:cNvPr id="239" name="Google Shape;239;p17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7"/>
              <p:cNvSpPr txBox="1"/>
              <p:nvPr/>
            </p:nvSpPr>
            <p:spPr>
              <a:xfrm>
                <a:off x="0" y="-47625"/>
                <a:ext cx="4274726" cy="209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1" name="Google Shape;241;p17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243" name="Google Shape;243;p17"/>
          <p:cNvGrpSpPr/>
          <p:nvPr/>
        </p:nvGrpSpPr>
        <p:grpSpPr>
          <a:xfrm>
            <a:off x="1028700" y="3603924"/>
            <a:ext cx="3862535" cy="5654376"/>
            <a:chOff x="0" y="-47625"/>
            <a:chExt cx="1017293" cy="1489218"/>
          </a:xfrm>
        </p:grpSpPr>
        <p:sp>
          <p:nvSpPr>
            <p:cNvPr id="244" name="Google Shape;244;p17"/>
            <p:cNvSpPr/>
            <p:nvPr/>
          </p:nvSpPr>
          <p:spPr>
            <a:xfrm>
              <a:off x="0" y="0"/>
              <a:ext cx="1017293" cy="1441593"/>
            </a:xfrm>
            <a:custGeom>
              <a:avLst/>
              <a:gdLst/>
              <a:ahLst/>
              <a:cxnLst/>
              <a:rect l="l" t="t" r="r" b="b"/>
              <a:pathLst>
                <a:path w="1017293" h="1441593" extrusionOk="0">
                  <a:moveTo>
                    <a:pt x="70153" y="0"/>
                  </a:moveTo>
                  <a:lnTo>
                    <a:pt x="947140" y="0"/>
                  </a:lnTo>
                  <a:cubicBezTo>
                    <a:pt x="985885" y="0"/>
                    <a:pt x="1017293" y="31408"/>
                    <a:pt x="1017293" y="70153"/>
                  </a:cubicBezTo>
                  <a:lnTo>
                    <a:pt x="1017293" y="1371441"/>
                  </a:lnTo>
                  <a:cubicBezTo>
                    <a:pt x="1017293" y="1410185"/>
                    <a:pt x="985885" y="1441593"/>
                    <a:pt x="947140" y="1441593"/>
                  </a:cubicBezTo>
                  <a:lnTo>
                    <a:pt x="70153" y="1441593"/>
                  </a:lnTo>
                  <a:cubicBezTo>
                    <a:pt x="31408" y="1441593"/>
                    <a:pt x="0" y="1410185"/>
                    <a:pt x="0" y="1371441"/>
                  </a:cubicBezTo>
                  <a:lnTo>
                    <a:pt x="0" y="70153"/>
                  </a:lnTo>
                  <a:cubicBezTo>
                    <a:pt x="0" y="31408"/>
                    <a:pt x="31408" y="0"/>
                    <a:pt x="70153" y="0"/>
                  </a:cubicBezTo>
                  <a:close/>
                </a:path>
              </a:pathLst>
            </a:custGeom>
            <a:solidFill>
              <a:srgbClr val="FA6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 txBox="1"/>
            <p:nvPr/>
          </p:nvSpPr>
          <p:spPr>
            <a:xfrm>
              <a:off x="0" y="-47625"/>
              <a:ext cx="1017293" cy="1489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17"/>
          <p:cNvGrpSpPr/>
          <p:nvPr/>
        </p:nvGrpSpPr>
        <p:grpSpPr>
          <a:xfrm>
            <a:off x="5986139" y="3603924"/>
            <a:ext cx="4136877" cy="5654376"/>
            <a:chOff x="0" y="-47625"/>
            <a:chExt cx="1017293" cy="1489218"/>
          </a:xfrm>
        </p:grpSpPr>
        <p:sp>
          <p:nvSpPr>
            <p:cNvPr id="247" name="Google Shape;247;p17"/>
            <p:cNvSpPr/>
            <p:nvPr/>
          </p:nvSpPr>
          <p:spPr>
            <a:xfrm>
              <a:off x="0" y="0"/>
              <a:ext cx="1017293" cy="1441593"/>
            </a:xfrm>
            <a:custGeom>
              <a:avLst/>
              <a:gdLst/>
              <a:ahLst/>
              <a:cxnLst/>
              <a:rect l="l" t="t" r="r" b="b"/>
              <a:pathLst>
                <a:path w="1017293" h="1441593" extrusionOk="0">
                  <a:moveTo>
                    <a:pt x="70153" y="0"/>
                  </a:moveTo>
                  <a:lnTo>
                    <a:pt x="947140" y="0"/>
                  </a:lnTo>
                  <a:cubicBezTo>
                    <a:pt x="985885" y="0"/>
                    <a:pt x="1017293" y="31408"/>
                    <a:pt x="1017293" y="70153"/>
                  </a:cubicBezTo>
                  <a:lnTo>
                    <a:pt x="1017293" y="1371441"/>
                  </a:lnTo>
                  <a:cubicBezTo>
                    <a:pt x="1017293" y="1410185"/>
                    <a:pt x="985885" y="1441593"/>
                    <a:pt x="947140" y="1441593"/>
                  </a:cubicBezTo>
                  <a:lnTo>
                    <a:pt x="70153" y="1441593"/>
                  </a:lnTo>
                  <a:cubicBezTo>
                    <a:pt x="31408" y="1441593"/>
                    <a:pt x="0" y="1410185"/>
                    <a:pt x="0" y="1371441"/>
                  </a:cubicBezTo>
                  <a:lnTo>
                    <a:pt x="0" y="70153"/>
                  </a:lnTo>
                  <a:cubicBezTo>
                    <a:pt x="0" y="31408"/>
                    <a:pt x="31408" y="0"/>
                    <a:pt x="70153" y="0"/>
                  </a:cubicBezTo>
                  <a:close/>
                </a:path>
              </a:pathLst>
            </a:custGeom>
            <a:solidFill>
              <a:srgbClr val="FA6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 txBox="1"/>
            <p:nvPr/>
          </p:nvSpPr>
          <p:spPr>
            <a:xfrm>
              <a:off x="0" y="-47625"/>
              <a:ext cx="1017293" cy="1489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7"/>
          <p:cNvGrpSpPr/>
          <p:nvPr/>
        </p:nvGrpSpPr>
        <p:grpSpPr>
          <a:xfrm>
            <a:off x="10943577" y="3603924"/>
            <a:ext cx="3862535" cy="5654376"/>
            <a:chOff x="0" y="-47625"/>
            <a:chExt cx="1017293" cy="1489218"/>
          </a:xfrm>
        </p:grpSpPr>
        <p:sp>
          <p:nvSpPr>
            <p:cNvPr id="250" name="Google Shape;250;p17"/>
            <p:cNvSpPr/>
            <p:nvPr/>
          </p:nvSpPr>
          <p:spPr>
            <a:xfrm>
              <a:off x="0" y="0"/>
              <a:ext cx="1017293" cy="1441593"/>
            </a:xfrm>
            <a:custGeom>
              <a:avLst/>
              <a:gdLst/>
              <a:ahLst/>
              <a:cxnLst/>
              <a:rect l="l" t="t" r="r" b="b"/>
              <a:pathLst>
                <a:path w="1017293" h="1441593" extrusionOk="0">
                  <a:moveTo>
                    <a:pt x="70153" y="0"/>
                  </a:moveTo>
                  <a:lnTo>
                    <a:pt x="947140" y="0"/>
                  </a:lnTo>
                  <a:cubicBezTo>
                    <a:pt x="985885" y="0"/>
                    <a:pt x="1017293" y="31408"/>
                    <a:pt x="1017293" y="70153"/>
                  </a:cubicBezTo>
                  <a:lnTo>
                    <a:pt x="1017293" y="1371441"/>
                  </a:lnTo>
                  <a:cubicBezTo>
                    <a:pt x="1017293" y="1410185"/>
                    <a:pt x="985885" y="1441593"/>
                    <a:pt x="947140" y="1441593"/>
                  </a:cubicBezTo>
                  <a:lnTo>
                    <a:pt x="70153" y="1441593"/>
                  </a:lnTo>
                  <a:cubicBezTo>
                    <a:pt x="31408" y="1441593"/>
                    <a:pt x="0" y="1410185"/>
                    <a:pt x="0" y="1371441"/>
                  </a:cubicBezTo>
                  <a:lnTo>
                    <a:pt x="0" y="70153"/>
                  </a:lnTo>
                  <a:cubicBezTo>
                    <a:pt x="0" y="31408"/>
                    <a:pt x="31408" y="0"/>
                    <a:pt x="70153" y="0"/>
                  </a:cubicBezTo>
                  <a:close/>
                </a:path>
              </a:pathLst>
            </a:custGeom>
            <a:solidFill>
              <a:srgbClr val="FA6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 txBox="1"/>
            <p:nvPr/>
          </p:nvSpPr>
          <p:spPr>
            <a:xfrm>
              <a:off x="0" y="-47625"/>
              <a:ext cx="1017293" cy="1489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17"/>
          <p:cNvSpPr txBox="1"/>
          <p:nvPr/>
        </p:nvSpPr>
        <p:spPr>
          <a:xfrm>
            <a:off x="1028700" y="1726575"/>
            <a:ext cx="164649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9001"/>
              </a:lnSpc>
            </a:pPr>
            <a:r>
              <a:rPr lang="ru-RU" sz="11238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БИЗНЕС-МОДЕЛЬ</a:t>
            </a:r>
            <a:endParaRPr dirty="0"/>
          </a:p>
        </p:txBody>
      </p:sp>
      <p:sp>
        <p:nvSpPr>
          <p:cNvPr id="253" name="Google Shape;253;p17"/>
          <p:cNvSpPr txBox="1"/>
          <p:nvPr/>
        </p:nvSpPr>
        <p:spPr>
          <a:xfrm>
            <a:off x="1240652" y="7035875"/>
            <a:ext cx="3483454" cy="68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89000"/>
              </a:lnSpc>
            </a:pPr>
            <a:r>
              <a:rPr lang="ru-RU" sz="4991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ПОДПИСКА</a:t>
            </a:r>
            <a:endParaRPr dirty="0"/>
          </a:p>
        </p:txBody>
      </p:sp>
      <p:sp>
        <p:nvSpPr>
          <p:cNvPr id="254" name="Google Shape;254;p17"/>
          <p:cNvSpPr txBox="1"/>
          <p:nvPr/>
        </p:nvSpPr>
        <p:spPr>
          <a:xfrm>
            <a:off x="5986138" y="6481879"/>
            <a:ext cx="4136878" cy="109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89000"/>
              </a:lnSpc>
            </a:pPr>
            <a:r>
              <a:rPr lang="ru-RU" sz="4000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% ОТ СЭКОНОМЛЕННОГО</a:t>
            </a:r>
            <a:endParaRPr sz="4000" dirty="0"/>
          </a:p>
        </p:txBody>
      </p:sp>
      <p:sp>
        <p:nvSpPr>
          <p:cNvPr id="255" name="Google Shape;255;p17"/>
          <p:cNvSpPr txBox="1"/>
          <p:nvPr/>
        </p:nvSpPr>
        <p:spPr>
          <a:xfrm>
            <a:off x="11217920" y="7035875"/>
            <a:ext cx="3500161" cy="68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89000"/>
              </a:lnSpc>
            </a:pPr>
            <a:r>
              <a:rPr lang="en-US" sz="4991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B2B + </a:t>
            </a:r>
            <a:r>
              <a:rPr lang="ru-RU" sz="4991" b="1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БАНКИ</a:t>
            </a:r>
            <a:endParaRPr dirty="0"/>
          </a:p>
        </p:txBody>
      </p:sp>
      <p:sp>
        <p:nvSpPr>
          <p:cNvPr id="256" name="Google Shape;256;p17"/>
          <p:cNvSpPr txBox="1"/>
          <p:nvPr/>
        </p:nvSpPr>
        <p:spPr>
          <a:xfrm>
            <a:off x="1726967" y="7877335"/>
            <a:ext cx="246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2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99 ₽/</a:t>
            </a:r>
            <a:r>
              <a:rPr lang="ru-RU" sz="21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мес</a:t>
            </a:r>
            <a:r>
              <a:rPr lang="ru-RU" sz="2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после 3 бесплатных пауз</a:t>
            </a:r>
            <a:endParaRPr dirty="0"/>
          </a:p>
        </p:txBody>
      </p:sp>
      <p:sp>
        <p:nvSpPr>
          <p:cNvPr id="257" name="Google Shape;257;p17"/>
          <p:cNvSpPr txBox="1"/>
          <p:nvPr/>
        </p:nvSpPr>
        <p:spPr>
          <a:xfrm>
            <a:off x="6677954" y="7843459"/>
            <a:ext cx="2466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2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5% от суммы, которую не дали потратить</a:t>
            </a:r>
            <a:endParaRPr dirty="0"/>
          </a:p>
        </p:txBody>
      </p:sp>
      <p:sp>
        <p:nvSpPr>
          <p:cNvPr id="258" name="Google Shape;258;p17"/>
          <p:cNvSpPr txBox="1"/>
          <p:nvPr/>
        </p:nvSpPr>
        <p:spPr>
          <a:xfrm>
            <a:off x="11641822" y="7843459"/>
            <a:ext cx="2466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2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Лицензия за API: 1–3 ₽ за транзакцию</a:t>
            </a:r>
            <a:endParaRPr dirty="0"/>
          </a:p>
        </p:txBody>
      </p:sp>
      <p:pic>
        <p:nvPicPr>
          <p:cNvPr id="259" name="Google Shape;25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68145" y="8940658"/>
            <a:ext cx="1191150" cy="6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09940" y="559367"/>
            <a:ext cx="1860900" cy="21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08;p11"/>
          <p:cNvSpPr txBox="1"/>
          <p:nvPr/>
        </p:nvSpPr>
        <p:spPr>
          <a:xfrm>
            <a:off x="1833608" y="727444"/>
            <a:ext cx="14979315" cy="32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8992"/>
              </a:lnSpc>
            </a:pP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НЕ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ДОЛГ </a:t>
            </a: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                                                                                     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НЕ СРАЗУ </a:t>
            </a: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                                                                           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СВОБОДА</a:t>
            </a:r>
            <a:endParaRPr dirty="0"/>
          </a:p>
        </p:txBody>
      </p:sp>
      <p:sp>
        <p:nvSpPr>
          <p:cNvPr id="30" name="Google Shape;131;p12"/>
          <p:cNvSpPr txBox="1"/>
          <p:nvPr/>
        </p:nvSpPr>
        <p:spPr>
          <a:xfrm>
            <a:off x="2805830" y="3280759"/>
            <a:ext cx="1423370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Подписка → стабильный доход. Процент → мотивация удерживать от покупок.</a:t>
            </a:r>
            <a:endParaRPr dirty="0"/>
          </a:p>
        </p:txBody>
      </p:sp>
      <p:sp>
        <p:nvSpPr>
          <p:cNvPr id="31" name="Google Shape;498;p28"/>
          <p:cNvSpPr/>
          <p:nvPr/>
        </p:nvSpPr>
        <p:spPr>
          <a:xfrm>
            <a:off x="1984726" y="4518163"/>
            <a:ext cx="1950482" cy="2160000"/>
          </a:xfrm>
          <a:custGeom>
            <a:avLst/>
            <a:gdLst/>
            <a:ahLst/>
            <a:cxnLst/>
            <a:rect l="l" t="t" r="r" b="b"/>
            <a:pathLst>
              <a:path w="1126690" h="1087768" extrusionOk="0">
                <a:moveTo>
                  <a:pt x="0" y="0"/>
                </a:moveTo>
                <a:lnTo>
                  <a:pt x="1126690" y="0"/>
                </a:lnTo>
                <a:lnTo>
                  <a:pt x="1126690" y="1087768"/>
                </a:lnTo>
                <a:lnTo>
                  <a:pt x="0" y="1087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" name="Google Shape;494;p28"/>
          <p:cNvSpPr/>
          <p:nvPr/>
        </p:nvSpPr>
        <p:spPr>
          <a:xfrm>
            <a:off x="7283248" y="4436698"/>
            <a:ext cx="1760544" cy="1707432"/>
          </a:xfrm>
          <a:custGeom>
            <a:avLst/>
            <a:gdLst/>
            <a:ahLst/>
            <a:cxnLst/>
            <a:rect l="l" t="t" r="r" b="b"/>
            <a:pathLst>
              <a:path w="1101906" h="1057829" extrusionOk="0">
                <a:moveTo>
                  <a:pt x="0" y="0"/>
                </a:moveTo>
                <a:lnTo>
                  <a:pt x="1101905" y="0"/>
                </a:lnTo>
                <a:lnTo>
                  <a:pt x="1101905" y="1057830"/>
                </a:lnTo>
                <a:lnTo>
                  <a:pt x="0" y="10578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" name="Google Shape;501;p28"/>
          <p:cNvSpPr/>
          <p:nvPr/>
        </p:nvSpPr>
        <p:spPr>
          <a:xfrm>
            <a:off x="12049287" y="4454074"/>
            <a:ext cx="1766921" cy="2027805"/>
          </a:xfrm>
          <a:custGeom>
            <a:avLst/>
            <a:gdLst/>
            <a:ahLst/>
            <a:cxnLst/>
            <a:rect l="l" t="t" r="r" b="b"/>
            <a:pathLst>
              <a:path w="1038477" h="1177654" extrusionOk="0">
                <a:moveTo>
                  <a:pt x="0" y="0"/>
                </a:moveTo>
                <a:lnTo>
                  <a:pt x="1038477" y="0"/>
                </a:lnTo>
                <a:lnTo>
                  <a:pt x="1038477" y="1177654"/>
                </a:lnTo>
                <a:lnTo>
                  <a:pt x="0" y="1177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575" y="-199538"/>
            <a:ext cx="18909676" cy="1062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246" y="2109825"/>
            <a:ext cx="8706079" cy="7466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0" name="Google Shape;400;p24"/>
          <p:cNvGrpSpPr/>
          <p:nvPr/>
        </p:nvGrpSpPr>
        <p:grpSpPr>
          <a:xfrm>
            <a:off x="1028700" y="354169"/>
            <a:ext cx="16230600" cy="794947"/>
            <a:chOff x="0" y="-241101"/>
            <a:chExt cx="21640800" cy="1059929"/>
          </a:xfrm>
        </p:grpSpPr>
        <p:grpSp>
          <p:nvGrpSpPr>
            <p:cNvPr id="401" name="Google Shape;401;p24"/>
            <p:cNvGrpSpPr/>
            <p:nvPr/>
          </p:nvGrpSpPr>
          <p:grpSpPr>
            <a:xfrm>
              <a:off x="0" y="-241101"/>
              <a:ext cx="21640800" cy="1059929"/>
              <a:chOff x="0" y="-47625"/>
              <a:chExt cx="4274726" cy="209369"/>
            </a:xfrm>
          </p:grpSpPr>
          <p:sp>
            <p:nvSpPr>
              <p:cNvPr id="402" name="Google Shape;402;p24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4"/>
              <p:cNvSpPr txBox="1"/>
              <p:nvPr/>
            </p:nvSpPr>
            <p:spPr>
              <a:xfrm>
                <a:off x="0" y="-47625"/>
                <a:ext cx="4274726" cy="209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4" name="Google Shape;404;p24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407" name="Google Shape;407;p24"/>
          <p:cNvSpPr txBox="1"/>
          <p:nvPr/>
        </p:nvSpPr>
        <p:spPr>
          <a:xfrm>
            <a:off x="9932819" y="2721634"/>
            <a:ext cx="7496700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400" b="1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ТЕХНОЛОГИИ:</a:t>
            </a:r>
          </a:p>
          <a:p>
            <a:pPr lvl="0"/>
            <a:r>
              <a:rPr lang="ru-RU" sz="24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ru-RU" sz="2400" dirty="0" err="1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Бэкенд</a:t>
            </a:r>
            <a:r>
              <a:rPr lang="ru-RU" sz="24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4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Go + Kafka (10 000+ </a:t>
            </a:r>
            <a:r>
              <a:rPr lang="ru-RU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транзакций/сек)</a:t>
            </a:r>
          </a:p>
          <a:p>
            <a:pPr lvl="0"/>
            <a:r>
              <a:rPr lang="ru-RU" sz="24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• База: </a:t>
            </a:r>
            <a:r>
              <a:rPr lang="en-US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PostgreSQL + Redis (24-</a:t>
            </a:r>
            <a:r>
              <a:rPr lang="ru-RU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часовые таймеры)</a:t>
            </a:r>
          </a:p>
          <a:p>
            <a:pPr lvl="0"/>
            <a:r>
              <a:rPr lang="ru-RU" sz="24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• Очереди: </a:t>
            </a:r>
            <a:r>
              <a:rPr lang="en-US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RabbitMQ</a:t>
            </a:r>
          </a:p>
          <a:p>
            <a:pPr lvl="0"/>
            <a:r>
              <a:rPr lang="en-US" sz="24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• API: </a:t>
            </a:r>
            <a:r>
              <a:rPr lang="ru-RU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двойное холдирование через банк</a:t>
            </a:r>
          </a:p>
          <a:p>
            <a:pPr lvl="0"/>
            <a:endParaRPr lang="ru-RU" sz="2400" dirty="0">
              <a:solidFill>
                <a:srgbClr val="0A364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ru-RU" sz="2400" b="1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СЕРВЕРА И БЕЗОПАСНОСТЬ:</a:t>
            </a:r>
          </a:p>
          <a:p>
            <a:pPr lvl="0"/>
            <a:r>
              <a:rPr lang="ru-RU" sz="24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US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Yandex Cloud / Selectel (</a:t>
            </a:r>
            <a:r>
              <a:rPr lang="ru-RU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данные в РФ, 152-ФЗ)</a:t>
            </a:r>
          </a:p>
          <a:p>
            <a:pPr lvl="0"/>
            <a:r>
              <a:rPr lang="ru-RU" sz="24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• Гео: Москва + Санкт-Петербург</a:t>
            </a:r>
          </a:p>
          <a:p>
            <a:pPr lvl="0"/>
            <a:r>
              <a:rPr lang="ru-RU" sz="24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n-US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PCI DSS (</a:t>
            </a:r>
            <a:r>
              <a:rPr lang="ru-RU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не храним </a:t>
            </a:r>
            <a:r>
              <a:rPr lang="en-US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CVV, </a:t>
            </a:r>
            <a:r>
              <a:rPr lang="ru-RU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только токены)</a:t>
            </a:r>
          </a:p>
          <a:p>
            <a:pPr lvl="0"/>
            <a:r>
              <a:rPr lang="ru-RU" sz="24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• Лимит на паузу: до 100 000 </a:t>
            </a:r>
            <a:r>
              <a:rPr lang="en-US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₽</a:t>
            </a:r>
          </a:p>
          <a:p>
            <a:pPr lvl="0"/>
            <a:endParaRPr lang="en-US" sz="2400" dirty="0">
              <a:solidFill>
                <a:srgbClr val="0A364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ru-RU" sz="2400" b="1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СТАТУС:</a:t>
            </a:r>
            <a:r>
              <a:rPr lang="ru-RU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 Прототип </a:t>
            </a:r>
            <a:r>
              <a:rPr lang="en-US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API </a:t>
            </a:r>
            <a:r>
              <a:rPr lang="ru-RU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lang="en-US" sz="240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FastAPI ✅</a:t>
            </a:r>
            <a:endParaRPr dirty="0"/>
          </a:p>
        </p:txBody>
      </p:sp>
      <p:pic>
        <p:nvPicPr>
          <p:cNvPr id="408" name="Google Shape;40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68145" y="8940658"/>
            <a:ext cx="1191150" cy="635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8;p11"/>
          <p:cNvSpPr txBox="1"/>
          <p:nvPr/>
        </p:nvSpPr>
        <p:spPr>
          <a:xfrm>
            <a:off x="1833608" y="727444"/>
            <a:ext cx="14979315" cy="32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8992"/>
              </a:lnSpc>
            </a:pP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НЕ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ДОЛГ </a:t>
            </a: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                                                                                     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НЕ СРАЗУ </a:t>
            </a: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                                                                           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СВОБОДА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4"/>
          <p:cNvGrpSpPr/>
          <p:nvPr/>
        </p:nvGrpSpPr>
        <p:grpSpPr>
          <a:xfrm>
            <a:off x="1028700" y="354169"/>
            <a:ext cx="16230600" cy="794947"/>
            <a:chOff x="0" y="-241101"/>
            <a:chExt cx="21640800" cy="1059929"/>
          </a:xfrm>
        </p:grpSpPr>
        <p:grpSp>
          <p:nvGrpSpPr>
            <p:cNvPr id="168" name="Google Shape;168;p14"/>
            <p:cNvGrpSpPr/>
            <p:nvPr/>
          </p:nvGrpSpPr>
          <p:grpSpPr>
            <a:xfrm>
              <a:off x="0" y="-241101"/>
              <a:ext cx="21640800" cy="1059929"/>
              <a:chOff x="0" y="-47625"/>
              <a:chExt cx="4274726" cy="209369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4274726" cy="16174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61744" extrusionOk="0">
                    <a:moveTo>
                      <a:pt x="16218" y="0"/>
                    </a:moveTo>
                    <a:lnTo>
                      <a:pt x="4258508" y="0"/>
                    </a:lnTo>
                    <a:cubicBezTo>
                      <a:pt x="4267465" y="0"/>
                      <a:pt x="4274726" y="7261"/>
                      <a:pt x="4274726" y="16218"/>
                    </a:cubicBezTo>
                    <a:lnTo>
                      <a:pt x="4274726" y="145526"/>
                    </a:lnTo>
                    <a:cubicBezTo>
                      <a:pt x="4274726" y="154483"/>
                      <a:pt x="4267465" y="161744"/>
                      <a:pt x="4258508" y="161744"/>
                    </a:cubicBezTo>
                    <a:lnTo>
                      <a:pt x="16218" y="161744"/>
                    </a:lnTo>
                    <a:cubicBezTo>
                      <a:pt x="7261" y="161744"/>
                      <a:pt x="0" y="154483"/>
                      <a:pt x="0" y="145526"/>
                    </a:cubicBezTo>
                    <a:lnTo>
                      <a:pt x="0" y="16218"/>
                    </a:lnTo>
                    <a:cubicBezTo>
                      <a:pt x="0" y="7261"/>
                      <a:pt x="7261" y="0"/>
                      <a:pt x="16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4"/>
              <p:cNvSpPr txBox="1"/>
              <p:nvPr/>
            </p:nvSpPr>
            <p:spPr>
              <a:xfrm>
                <a:off x="0" y="-47625"/>
                <a:ext cx="4274726" cy="209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" name="Google Shape;171;p14"/>
            <p:cNvSpPr/>
            <p:nvPr/>
          </p:nvSpPr>
          <p:spPr>
            <a:xfrm>
              <a:off x="282601" y="182997"/>
              <a:ext cx="475276" cy="475276"/>
            </a:xfrm>
            <a:custGeom>
              <a:avLst/>
              <a:gdLst/>
              <a:ahLst/>
              <a:cxnLst/>
              <a:rect l="l" t="t" r="r" b="b"/>
              <a:pathLst>
                <a:path w="475276" h="475276" extrusionOk="0">
                  <a:moveTo>
                    <a:pt x="0" y="0"/>
                  </a:moveTo>
                  <a:lnTo>
                    <a:pt x="475276" y="0"/>
                  </a:lnTo>
                  <a:lnTo>
                    <a:pt x="475276" y="475276"/>
                  </a:lnTo>
                  <a:lnTo>
                    <a:pt x="0" y="4752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73" name="Google Shape;173;p14"/>
          <p:cNvSpPr txBox="1"/>
          <p:nvPr/>
        </p:nvSpPr>
        <p:spPr>
          <a:xfrm>
            <a:off x="187531" y="1679668"/>
            <a:ext cx="12890501" cy="307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89001"/>
              </a:lnSpc>
            </a:pPr>
            <a:r>
              <a:rPr lang="ru-RU" sz="11238" b="1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СТАТУС ПРОЕКТА И ЗАПРОС</a:t>
            </a:r>
            <a:endParaRPr dirty="0"/>
          </a:p>
        </p:txBody>
      </p:sp>
      <p:sp>
        <p:nvSpPr>
          <p:cNvPr id="12" name="Google Shape;108;p11"/>
          <p:cNvSpPr txBox="1"/>
          <p:nvPr/>
        </p:nvSpPr>
        <p:spPr>
          <a:xfrm>
            <a:off x="1833608" y="727444"/>
            <a:ext cx="14979315" cy="32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8992"/>
              </a:lnSpc>
            </a:pP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НЕ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ДОЛГ </a:t>
            </a: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                                                                                     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НЕ СРАЗУ </a:t>
            </a:r>
            <a:r>
              <a:rPr lang="ru-RU" sz="2353" dirty="0" smtClean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                                                                                         </a:t>
            </a:r>
            <a:r>
              <a:rPr lang="ru-RU" sz="2353" dirty="0">
                <a:solidFill>
                  <a:srgbClr val="0A3647"/>
                </a:solidFill>
                <a:latin typeface="Impact"/>
                <a:ea typeface="Impact"/>
                <a:cs typeface="Impact"/>
                <a:sym typeface="Impact"/>
              </a:rPr>
              <a:t>СВОБОДА</a:t>
            </a:r>
            <a:endParaRPr dirty="0"/>
          </a:p>
        </p:txBody>
      </p:sp>
      <p:sp>
        <p:nvSpPr>
          <p:cNvPr id="13" name="Google Shape;174;p14"/>
          <p:cNvSpPr txBox="1"/>
          <p:nvPr/>
        </p:nvSpPr>
        <p:spPr>
          <a:xfrm>
            <a:off x="4559115" y="7247780"/>
            <a:ext cx="6493560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ru-RU" sz="2100" b="1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Нам нужно:</a:t>
            </a:r>
          </a:p>
          <a:p>
            <a:pPr lvl="0" algn="ctr">
              <a:lnSpc>
                <a:spcPct val="140000"/>
              </a:lnSpc>
            </a:pPr>
            <a:r>
              <a:rPr lang="ru-RU" sz="2100" b="1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ru-RU" sz="2100" b="1" dirty="0" err="1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Трекер</a:t>
            </a:r>
            <a:r>
              <a:rPr lang="ru-RU" sz="2100" b="1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 для доработки идеи до MVP</a:t>
            </a:r>
          </a:p>
          <a:p>
            <a:pPr lvl="0" algn="ctr">
              <a:lnSpc>
                <a:spcPct val="140000"/>
              </a:lnSpc>
            </a:pPr>
            <a:r>
              <a:rPr lang="ru-RU" sz="2100" b="1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• Помощь с выходом на банки / </a:t>
            </a:r>
            <a:r>
              <a:rPr lang="ru-RU" sz="2100" b="1" dirty="0" err="1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финтех</a:t>
            </a:r>
            <a:endParaRPr lang="ru-RU" sz="2100" b="1" dirty="0">
              <a:solidFill>
                <a:srgbClr val="0A364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lnSpc>
                <a:spcPct val="140000"/>
              </a:lnSpc>
            </a:pPr>
            <a:r>
              <a:rPr lang="ru-RU" sz="2100" b="1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• Грант на разработку и запуск</a:t>
            </a:r>
            <a:endParaRPr b="1" dirty="0"/>
          </a:p>
        </p:txBody>
      </p:sp>
      <p:pic>
        <p:nvPicPr>
          <p:cNvPr id="14" name="Google Shape;14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24886" y="2200886"/>
            <a:ext cx="6708674" cy="6574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4;p14"/>
          <p:cNvSpPr txBox="1"/>
          <p:nvPr/>
        </p:nvSpPr>
        <p:spPr>
          <a:xfrm>
            <a:off x="762910" y="4757947"/>
            <a:ext cx="6493560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ru-RU" sz="2100" dirty="0" smtClean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Прототип: нет (на стадии проработки)</a:t>
            </a:r>
          </a:p>
          <a:p>
            <a:pPr lvl="0" algn="ctr">
              <a:lnSpc>
                <a:spcPct val="140000"/>
              </a:lnSpc>
            </a:pPr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📌 Команда: сформирована, роли распределены</a:t>
            </a:r>
          </a:p>
          <a:p>
            <a:pPr lvl="0" algn="ctr">
              <a:lnSpc>
                <a:spcPct val="140000"/>
              </a:lnSpc>
            </a:pPr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📌 Цель: участие в акселераторе и </a:t>
            </a:r>
            <a:r>
              <a:rPr lang="ru-RU" sz="2100" dirty="0" err="1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грантовая</a:t>
            </a:r>
            <a:r>
              <a:rPr lang="ru-RU" sz="2100" dirty="0">
                <a:solidFill>
                  <a:srgbClr val="0A3647"/>
                </a:solidFill>
                <a:latin typeface="Montserrat"/>
                <a:ea typeface="Montserrat"/>
                <a:cs typeface="Montserrat"/>
                <a:sym typeface="Montserrat"/>
              </a:rPr>
              <a:t> поддержка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ail Marketing Mix ">
  <a:themeElements>
    <a:clrScheme name="Office">
      <a:dk1>
        <a:srgbClr val="000000"/>
      </a:dk1>
      <a:lt1>
        <a:srgbClr val="FFFFFF"/>
      </a:lt1>
      <a:dk2>
        <a:srgbClr val="FA66BA"/>
      </a:dk2>
      <a:lt2>
        <a:srgbClr val="0A3647"/>
      </a:lt2>
      <a:accent1>
        <a:srgbClr val="888888"/>
      </a:accent1>
      <a:accent2>
        <a:srgbClr val="FA66BA"/>
      </a:accent2>
      <a:accent3>
        <a:srgbClr val="0A3647"/>
      </a:accent3>
      <a:accent4>
        <a:srgbClr val="888888"/>
      </a:accent4>
      <a:accent5>
        <a:srgbClr val="FA66BA"/>
      </a:accent5>
      <a:accent6>
        <a:srgbClr val="0A3647"/>
      </a:accent6>
      <a:hlink>
        <a:srgbClr val="88888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395</Words>
  <Application>Microsoft Office PowerPoint</Application>
  <PresentationFormat>Произвольный</PresentationFormat>
  <Paragraphs>65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Impact</vt:lpstr>
      <vt:lpstr>Montserrat</vt:lpstr>
      <vt:lpstr>Calibri</vt:lpstr>
      <vt:lpstr>Retail Marketing Mix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Света ...</cp:lastModifiedBy>
  <cp:revision>5</cp:revision>
  <dcterms:modified xsi:type="dcterms:W3CDTF">2026-04-19T15:39:30Z</dcterms:modified>
</cp:coreProperties>
</file>