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8" r:id="rId3"/>
    <p:sldId id="258" r:id="rId4"/>
    <p:sldId id="269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47" autoAdjust="0"/>
  </p:normalViewPr>
  <p:slideViewPr>
    <p:cSldViewPr snapToGrid="0" snapToObjects="1" showGuides="1">
      <p:cViewPr varScale="1">
        <p:scale>
          <a:sx n="104" d="100"/>
          <a:sy n="104" d="100"/>
        </p:scale>
        <p:origin x="834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8BCF8-7E14-4843-ABA5-2DFA95DF7940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0D0D1-E534-4157-A143-333933374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887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00D0D1-E534-4157-A143-333933374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68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00D0D1-E534-4157-A143-333933374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92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00D0D1-E534-4157-A143-333933374D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68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B5D8E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52968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2027476" y="6106570"/>
            <a:ext cx="1990259" cy="407790"/>
          </a:xfrm>
          <a:prstGeom prst="rect">
            <a:avLst/>
          </a:prstGeom>
          <a:noFill/>
        </p:spPr>
        <p:txBody>
          <a:bodyPr wrap="none" lIns="121905" tIns="60953" rIns="121905" bIns="60953" rtlCol="0">
            <a:spAutoFit/>
          </a:bodyPr>
          <a:lstStyle/>
          <a:p>
            <a:pPr algn="ctr">
              <a:defRPr/>
            </a:pPr>
            <a:r>
              <a:rPr lang="ru-RU" sz="1850" dirty="0">
                <a:solidFill>
                  <a:schemeClr val="bg1">
                    <a:lumMod val="50000"/>
                  </a:schemeClr>
                </a:solidFill>
              </a:rPr>
              <a:t>Ульяновск 2024</a:t>
            </a:r>
            <a:endParaRPr lang="en-US" sz="18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 txBox="1"/>
          <p:nvPr/>
        </p:nvSpPr>
        <p:spPr bwMode="auto">
          <a:xfrm>
            <a:off x="304649" y="1172690"/>
            <a:ext cx="5438925" cy="41309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en-US" dirty="0"/>
              <a:t>StrategicFlow</a:t>
            </a: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dirty="0"/>
              <a:t>AI-</a:t>
            </a:r>
            <a:r>
              <a:rPr lang="ru-RU" dirty="0"/>
              <a:t>платформа для прогнозирования инвестиций</a:t>
            </a:r>
            <a:br>
              <a:rPr lang="ru-RU" dirty="0"/>
            </a:br>
            <a:r>
              <a:rPr lang="ru-RU" dirty="0"/>
              <a:t>Докладчик Пихтиенко Максим Евгеньевич </a:t>
            </a:r>
            <a:br>
              <a:rPr lang="ru-RU" dirty="0"/>
            </a:br>
            <a:r>
              <a:rPr lang="ru-RU" dirty="0" err="1"/>
              <a:t>УлГУ</a:t>
            </a:r>
            <a:r>
              <a:rPr lang="ru-RU" dirty="0"/>
              <a:t>, 3 курс, ФМИАТ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РЫНОК НТИ (</a:t>
            </a:r>
            <a:r>
              <a:rPr lang="en-US" dirty="0" err="1"/>
              <a:t>Neuronet</a:t>
            </a:r>
            <a:r>
              <a:rPr lang="en-US" dirty="0"/>
              <a:t>, </a:t>
            </a:r>
            <a:r>
              <a:rPr lang="en-US" dirty="0" err="1"/>
              <a:t>Technet</a:t>
            </a:r>
            <a:r>
              <a:rPr lang="ru-RU" dirty="0"/>
              <a:t>)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5276" y="163040"/>
            <a:ext cx="1765300" cy="2019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2605186" y="3101257"/>
            <a:ext cx="6981627" cy="230832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en-US" dirty="0"/>
              <a:t>AI-</a:t>
            </a:r>
            <a:r>
              <a:rPr lang="ru-RU" dirty="0"/>
              <a:t>платформа для адаптивного планирования и прогнозирования инвестиций.</a:t>
            </a:r>
            <a:br>
              <a:rPr lang="ru-RU" dirty="0"/>
            </a:br>
            <a:endParaRPr lang="ru-RU" dirty="0"/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F6B3C72D-3641-4958-8F65-0C9C29CE5E28}"/>
              </a:ext>
            </a:extLst>
          </p:cNvPr>
          <p:cNvSpPr txBox="1"/>
          <p:nvPr/>
        </p:nvSpPr>
        <p:spPr bwMode="auto">
          <a:xfrm>
            <a:off x="3840283" y="2393375"/>
            <a:ext cx="4511432" cy="70788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en-US" dirty="0"/>
              <a:t>StrategicFlow</a:t>
            </a:r>
            <a:r>
              <a:rPr lang="ru-RU" dirty="0"/>
              <a:t> – это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49799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6" name="Текст 2"/>
          <p:cNvSpPr txBox="1"/>
          <p:nvPr/>
        </p:nvSpPr>
        <p:spPr bwMode="auto">
          <a:xfrm>
            <a:off x="130457" y="1831594"/>
            <a:ext cx="5763214" cy="353942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Высокие риски и убытки при прогнозировании.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Невозможность обработать большой объём данных вручную.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Высокая стоимость.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Дополнительные расходы на обработку данных.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Человеческий фактор.</a:t>
            </a:r>
            <a:endParaRPr sz="2800"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C00D8466-0D9C-4774-861B-2A9B09C01A7D}"/>
              </a:ext>
            </a:extLst>
          </p:cNvPr>
          <p:cNvSpPr txBox="1"/>
          <p:nvPr/>
        </p:nvSpPr>
        <p:spPr bwMode="auto">
          <a:xfrm>
            <a:off x="349163" y="4271965"/>
            <a:ext cx="1037201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32A7FE-AA07-4B2B-904A-57B23A4D7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24" y="1510773"/>
            <a:ext cx="3616457" cy="3565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Текст 2">
            <a:extLst>
              <a:ext uri="{FF2B5EF4-FFF2-40B4-BE49-F238E27FC236}">
                <a16:creationId xmlns:a16="http://schemas.microsoft.com/office/drawing/2014/main" id="{F8FF9EA8-3B6F-4660-9321-B31DCD936D1E}"/>
              </a:ext>
            </a:extLst>
          </p:cNvPr>
          <p:cNvSpPr txBox="1"/>
          <p:nvPr/>
        </p:nvSpPr>
        <p:spPr bwMode="auto">
          <a:xfrm>
            <a:off x="7162583" y="5076601"/>
            <a:ext cx="3938140" cy="36932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en-US" sz="1800" dirty="0" err="1"/>
              <a:t>Geeklink</a:t>
            </a:r>
            <a:r>
              <a:rPr lang="en-US" sz="1800" dirty="0"/>
              <a:t> –</a:t>
            </a:r>
            <a:r>
              <a:rPr lang="ru-RU" sz="1800" dirty="0"/>
              <a:t> зарплаты аналитиков</a:t>
            </a:r>
            <a:endParaRPr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2F5542-0E83-432A-BCC4-EDF648CB7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1" y="2014826"/>
            <a:ext cx="10033441" cy="3895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698D3434-D5EF-47AF-8897-17DF4B20F9B7}"/>
              </a:ext>
            </a:extLst>
          </p:cNvPr>
          <p:cNvSpPr txBox="1"/>
          <p:nvPr/>
        </p:nvSpPr>
        <p:spPr bwMode="auto">
          <a:xfrm>
            <a:off x="0" y="999167"/>
            <a:ext cx="12210523" cy="101565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2000" dirty="0"/>
              <a:t>Наше решение: подписываем соглашение о конфиденциальности, анализируем и подготавливаем данные клиента для обучения модели. Обучаем её на клиентских и актуальных данных. После этого модель предлагает лучшие инвестиционные решения или автоматически принимает их.</a:t>
            </a:r>
          </a:p>
        </p:txBody>
      </p:sp>
    </p:spTree>
    <p:extLst>
      <p:ext uri="{BB962C8B-B14F-4D97-AF65-F5344CB8AC3E}">
        <p14:creationId xmlns:p14="http://schemas.microsoft.com/office/powerpoint/2010/main" val="226902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F12DD51F-9A5D-4DEC-95AB-792FBC67CD6E}"/>
              </a:ext>
            </a:extLst>
          </p:cNvPr>
          <p:cNvSpPr txBox="1"/>
          <p:nvPr/>
        </p:nvSpPr>
        <p:spPr bwMode="auto">
          <a:xfrm>
            <a:off x="0" y="4352175"/>
            <a:ext cx="12210523" cy="193898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2000" dirty="0"/>
              <a:t>На данный момент из-за нехватки данных и оборудования мы не можем создать полноценную модель для прогнозирования инвестиций. Однако мы разработали прототип, который анализирует данные о клиентах банка (баланс, транзакции, покупки) и прогнозирует вероятности для разных категорий товаров (продукты, техника, развлечения и др.). Программа формирует CSV-файл с рекомендациями для персонализированных </a:t>
            </a:r>
            <a:r>
              <a:rPr lang="ru-RU" sz="2000" dirty="0" err="1"/>
              <a:t>кешбеков</a:t>
            </a:r>
            <a:r>
              <a:rPr lang="ru-RU" sz="2000" dirty="0"/>
              <a:t>, скидок и удержания клиентов, а также помогает выявить перспективные направления для инвестиций.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051C1D-9054-46BC-A5E2-0C5E399C4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821" y="729446"/>
            <a:ext cx="7250358" cy="3548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FDA330-C660-4A85-984F-D337E9A99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18" y="246052"/>
            <a:ext cx="6194323" cy="619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2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993679" y="3122527"/>
            <a:ext cx="1037201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endParaRPr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95F7DEC-3D68-44D3-823E-F5D9E3E0210B}"/>
              </a:ext>
            </a:extLst>
          </p:cNvPr>
          <p:cNvSpPr/>
          <p:nvPr/>
        </p:nvSpPr>
        <p:spPr>
          <a:xfrm>
            <a:off x="667081" y="1276557"/>
            <a:ext cx="4257675" cy="40745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r>
              <a:rPr lang="ru-RU" dirty="0">
                <a:cs typeface="Arial"/>
              </a:rPr>
              <a:t>TAM</a:t>
            </a:r>
          </a:p>
          <a:p>
            <a:pPr algn="ctr"/>
            <a:r>
              <a:rPr lang="ru-RU" dirty="0"/>
              <a:t>56 млрд рублей</a:t>
            </a:r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37277DB-A4AC-4DD2-8D83-AB0098350C2B}"/>
              </a:ext>
            </a:extLst>
          </p:cNvPr>
          <p:cNvSpPr/>
          <p:nvPr/>
        </p:nvSpPr>
        <p:spPr>
          <a:xfrm>
            <a:off x="1267157" y="2124282"/>
            <a:ext cx="3095625" cy="319682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r>
              <a:rPr lang="ru-RU" dirty="0">
                <a:cs typeface="Arial"/>
              </a:rPr>
              <a:t>SAM</a:t>
            </a:r>
          </a:p>
          <a:p>
            <a:pPr algn="ctr"/>
            <a:r>
              <a:rPr lang="ru-RU" dirty="0">
                <a:cs typeface="Arial"/>
              </a:rPr>
              <a:t>4-5 млрд. </a:t>
            </a:r>
            <a:r>
              <a:rPr lang="ru-RU" dirty="0" err="1">
                <a:cs typeface="Arial"/>
              </a:rPr>
              <a:t>pуб</a:t>
            </a:r>
            <a:r>
              <a:rPr lang="ru-RU" dirty="0">
                <a:cs typeface="Arial"/>
              </a:rPr>
              <a:t>.</a:t>
            </a: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0AB3F9E-E719-418C-9B51-F5DA46A1424A}"/>
              </a:ext>
            </a:extLst>
          </p:cNvPr>
          <p:cNvSpPr/>
          <p:nvPr/>
        </p:nvSpPr>
        <p:spPr>
          <a:xfrm>
            <a:off x="1676731" y="3181557"/>
            <a:ext cx="2305051" cy="2139548"/>
          </a:xfrm>
          <a:prstGeom prst="ellipse">
            <a:avLst/>
          </a:prstGeom>
          <a:solidFill>
            <a:srgbClr val="6FA3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cs typeface="Arial"/>
              </a:rPr>
              <a:t>SOM</a:t>
            </a:r>
          </a:p>
          <a:p>
            <a:pPr algn="ctr"/>
            <a:r>
              <a:rPr lang="ru-RU" dirty="0">
                <a:cs typeface="Arial"/>
              </a:rPr>
              <a:t>700 </a:t>
            </a:r>
            <a:r>
              <a:rPr lang="ru-RU" dirty="0" err="1">
                <a:cs typeface="Arial"/>
              </a:rPr>
              <a:t>млн.pуб</a:t>
            </a:r>
            <a:r>
              <a:rPr lang="ru-RU" dirty="0">
                <a:cs typeface="Arial"/>
              </a:rPr>
              <a:t>.</a:t>
            </a: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  <a:p>
            <a:pPr algn="ctr"/>
            <a:endParaRPr lang="ru-RU" dirty="0">
              <a:cs typeface="Arial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6A3AE82C-AFB1-4FE4-AABB-B943A23A21EE}"/>
              </a:ext>
            </a:extLst>
          </p:cNvPr>
          <p:cNvSpPr txBox="1"/>
          <p:nvPr/>
        </p:nvSpPr>
        <p:spPr bwMode="auto">
          <a:xfrm>
            <a:off x="1242633" y="5650583"/>
            <a:ext cx="10165837" cy="92332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1800" dirty="0"/>
              <a:t>Потенциальный рынок: объём аналитики в России составляет 56 млрд рублей (выручка за 2023 год, данные CNews), из которых 4–5 млрд приходится на банковский сектор. В ближайшие годы мы планируем занять до 15 % этого рынка.</a:t>
            </a:r>
            <a:endParaRPr lang="ru-RU" sz="4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FE89EC-1A5B-43BD-AAFA-B979DFB24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547" y="1165816"/>
            <a:ext cx="3879901" cy="3913421"/>
          </a:xfrm>
          <a:prstGeom prst="rect">
            <a:avLst/>
          </a:prstGeom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25B2C34A-0CD4-4A06-A458-A282DAB5D307}"/>
              </a:ext>
            </a:extLst>
          </p:cNvPr>
          <p:cNvSpPr txBox="1"/>
          <p:nvPr/>
        </p:nvSpPr>
        <p:spPr bwMode="auto">
          <a:xfrm>
            <a:off x="7454871" y="5009355"/>
            <a:ext cx="4030202" cy="36932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1800" dirty="0"/>
              <a:t>C</a:t>
            </a:r>
            <a:r>
              <a:rPr lang="en-US" sz="1800" dirty="0"/>
              <a:t>N</a:t>
            </a:r>
            <a:r>
              <a:rPr lang="ru-RU" sz="1800" dirty="0" err="1"/>
              <a:t>ews</a:t>
            </a:r>
            <a:r>
              <a:rPr lang="en-US" sz="1800" dirty="0"/>
              <a:t> </a:t>
            </a:r>
            <a:r>
              <a:rPr lang="ru-RU" sz="1800" dirty="0"/>
              <a:t>– объем рынка аналитики</a:t>
            </a:r>
            <a:r>
              <a:rPr lang="en-US" sz="1800" dirty="0"/>
              <a:t> </a:t>
            </a:r>
            <a:endParaRPr lang="ru-RU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Бизнес-модель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aphicFrame>
        <p:nvGraphicFramePr>
          <p:cNvPr id="3" name="Google Shape;101;p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055033"/>
              </p:ext>
            </p:extLst>
          </p:nvPr>
        </p:nvGraphicFramePr>
        <p:xfrm>
          <a:off x="66943" y="664611"/>
          <a:ext cx="11807467" cy="521683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5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3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2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8156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партнеры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виды деятельности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Взаимоотношения с клиентом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Потребительские сегменты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5208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Юридические фирмы</a:t>
                      </a:r>
                      <a:b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Сервисы, предоставляющие облачные хранилища</a:t>
                      </a:r>
                      <a:b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Компании, обеспечивающие бесперебойную работу связи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Взаимодействие с клиентом: сбор данных, 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прогнозирование,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мониторинг.</a:t>
                      </a:r>
                      <a:b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Обработка, моделирование, визуализация, оценка качества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Замена отдельных высокозатратных аналитических процессов единой системой, экономия времени и финансовых средств, сокращение убытков, постоянный мониторинг данных и реагирование на изменения рынка</a:t>
                      </a:r>
                      <a:endParaRPr sz="12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Длительные доверительные отношения с клиентом, становятся постоянными партнёрами, постоянно развиваемся и предлагаем дополнительные сервисы, выстраиваем системы скидок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Банки,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микрокредитные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и другие финансовые организации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31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ресурсы 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946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Команда, серверы, техническое оборудование, интернет, электричество, помещения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SaaS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с подпиской на различные уровни доступа. Каналы продвижения - Прямая реклама и контент-маркетинг, партнерские программы, участие в отраслевых конференциях и выставках, цифровые каналы и демонстрационные версии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19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081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Зарплаты, маркетинг, электричество, интернет, аренда помещений и облачных хранилищ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Платные подписки на различные уровни доступа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1428222" y="510094"/>
            <a:ext cx="10372013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2800" dirty="0"/>
              <a:t>Анализ конкурентов, основные конкурентные преимущества</a:t>
            </a:r>
            <a:endParaRPr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737054"/>
              </p:ext>
            </p:extLst>
          </p:nvPr>
        </p:nvGraphicFramePr>
        <p:xfrm>
          <a:off x="264352" y="1262617"/>
          <a:ext cx="11610972" cy="496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9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5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7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dirty="0"/>
                        <a:t>                        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Собственный штат аналитиков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Аналитические агентства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Интернет-сервисы по аналитике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i="0" dirty="0" err="1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StrategicFlow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Точность и скорость анализа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i="0">
                          <a:latin typeface="+mj-lt"/>
                          <a:cs typeface="Times New Roman"/>
                        </a:rPr>
                        <a:t>Средняя, возможная неточность ручного анализа</a:t>
                      </a:r>
                      <a:endParaRPr lang="ru-RU" sz="16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i="0" dirty="0">
                          <a:latin typeface="+mj-lt"/>
                          <a:cs typeface="Times New Roman"/>
                        </a:rPr>
                        <a:t>Средняя, возможная неточность ручного анализа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i="0">
                          <a:latin typeface="+mj-lt"/>
                          <a:cs typeface="Times New Roman"/>
                        </a:rPr>
                        <a:t>Высокая, неточность из-за ограниченных ресурсов</a:t>
                      </a:r>
                      <a:endParaRPr lang="ru-RU" sz="16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Высокая, точность корректируется в реальном времени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Стоимость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Высокая, дорогие услуги</a:t>
                      </a:r>
                      <a:endParaRPr lang="ru-RU" sz="16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Высокая, зарплаты и обучение сотрудников</a:t>
                      </a:r>
                      <a:endParaRPr lang="ru-RU" sz="16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Средняя</a:t>
                      </a:r>
                      <a:endParaRPr lang="ru-RU" sz="16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Доступная подписка с разными тарифами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Интеграция</a:t>
                      </a:r>
                      <a:endParaRPr i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>
                          <a:latin typeface="+mj-lt"/>
                          <a:cs typeface="Times New Roman"/>
                        </a:rPr>
                        <a:t>Ограничена сервисами компании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>
                          <a:latin typeface="+mj-lt"/>
                          <a:cs typeface="Times New Roman"/>
                        </a:rPr>
                        <a:t>Ограничена возможностями агенств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>
                          <a:latin typeface="+mj-lt"/>
                          <a:cs typeface="Times New Roman"/>
                        </a:rPr>
                        <a:t>Требуется сложная настройка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Лёгкая интеграция с 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CRM </a:t>
                      </a:r>
                      <a:r>
                        <a:rPr lang="ru-RU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и 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ERP</a:t>
                      </a:r>
                      <a:r>
                        <a:rPr lang="ru-RU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, масштабируемость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+mj-lt"/>
                        </a:rPr>
                        <a:t>Мониторинг в реальном времени</a:t>
                      </a:r>
                      <a:endParaRPr sz="1600" dirty="0">
                        <a:latin typeface="+mj-lt"/>
                      </a:endParaRPr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+mj-lt"/>
                          <a:cs typeface="Times New Roman"/>
                        </a:rPr>
                        <a:t>Нагружает сотрудников, повышает затраты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>
                          <a:latin typeface="+mj-lt"/>
                          <a:cs typeface="Times New Roman"/>
                        </a:rPr>
                        <a:t>Сильно повышает стоимость услуг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>
                          <a:latin typeface="+mj-lt"/>
                          <a:cs typeface="Times New Roman"/>
                        </a:rPr>
                        <a:t>Нет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Постоянный мониторинг и адаптация прогнозов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Прогнозирование рисков</a:t>
                      </a:r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+mj-lt"/>
                          <a:cs typeface="Times New Roman"/>
                        </a:rPr>
                        <a:t>Ручная оценка рисков, медленное реагирование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Ручная оценка рисков, медленное реагирование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Базовые оценки рисков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dirty="0">
                          <a:solidFill>
                            <a:srgbClr val="00B050"/>
                          </a:solidFill>
                          <a:latin typeface="+mj-lt"/>
                          <a:cs typeface="Times New Roman"/>
                        </a:rPr>
                        <a:t>Мгновенная оценка и предупреждения о потенциальных рисках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Недостатки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Высокая стоимость, отсутствие реагирования и мониторинга, невысокие точность и скорость анализа, ограниченные возможности интеграции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+mj-lt"/>
                        </a:rPr>
                        <a:t>-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F2A8B39-0DC6-4C46-8BE7-44B1D5079270}"/>
              </a:ext>
            </a:extLst>
          </p:cNvPr>
          <p:cNvSpPr txBox="1"/>
          <p:nvPr/>
        </p:nvSpPr>
        <p:spPr bwMode="auto">
          <a:xfrm>
            <a:off x="1428222" y="1173203"/>
            <a:ext cx="1244947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/>
              <a:t>Средство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C04981-ACB0-4390-BF2A-E419DE608B38}"/>
              </a:ext>
            </a:extLst>
          </p:cNvPr>
          <p:cNvSpPr txBox="1"/>
          <p:nvPr/>
        </p:nvSpPr>
        <p:spPr bwMode="auto">
          <a:xfrm>
            <a:off x="225807" y="1481970"/>
            <a:ext cx="1244947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/>
              <a:t>Фактор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План развития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 bwMode="auto">
          <a:xfrm>
            <a:off x="150718" y="668492"/>
            <a:ext cx="10585456" cy="1469034"/>
            <a:chOff x="556716" y="1123027"/>
            <a:chExt cx="8836162" cy="104400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556716" y="1123027"/>
              <a:ext cx="1213952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2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Пятиугольник 6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4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400" b="1" dirty="0">
                  <a:solidFill>
                    <a:srgbClr val="0D0D0D"/>
                  </a:solidFill>
                  <a:latin typeface="+mj-lt"/>
                </a:rPr>
                <a:t>0</a:t>
              </a:r>
            </a:p>
            <a:p>
              <a:pPr marL="625475" indent="-625475">
                <a:defRPr/>
              </a:pPr>
              <a:r>
                <a:rPr lang="ru-RU" sz="1200" dirty="0">
                  <a:solidFill>
                    <a:srgbClr val="0D0D0D"/>
                  </a:solidFill>
                  <a:latin typeface="+mj-lt"/>
                </a:rPr>
                <a:t>Январь - март 2025</a:t>
              </a:r>
              <a:r>
                <a:rPr lang="ru-RU" sz="1600" dirty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12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704513" y="1167974"/>
              <a:ext cx="4305230" cy="240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+mj-lt"/>
                </a:rPr>
                <a:t>Доработка прототипа до </a:t>
              </a:r>
              <a:r>
                <a:rPr lang="ru-RU" sz="1600" b="1" dirty="0" err="1">
                  <a:solidFill>
                    <a:srgbClr val="0D0D0D"/>
                  </a:solidFill>
                  <a:latin typeface="+mj-lt"/>
                </a:rPr>
                <a:t>мвп</a:t>
              </a:r>
              <a:endParaRPr sz="2000" dirty="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311491" y="1379246"/>
              <a:ext cx="3081387" cy="415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rgbClr val="ED3833"/>
                  </a:solidFill>
                  <a:latin typeface="+mj-lt"/>
                </a:rPr>
                <a:t>200 тыс. руб.</a:t>
              </a:r>
              <a:endParaRPr sz="2000" dirty="0"/>
            </a:p>
          </p:txBody>
        </p:sp>
      </p:grpSp>
      <p:grpSp>
        <p:nvGrpSpPr>
          <p:cNvPr id="10" name="Группа 9"/>
          <p:cNvGrpSpPr/>
          <p:nvPr/>
        </p:nvGrpSpPr>
        <p:grpSpPr bwMode="auto">
          <a:xfrm>
            <a:off x="1076360" y="2259019"/>
            <a:ext cx="10610035" cy="1469034"/>
            <a:chOff x="539803" y="1123027"/>
            <a:chExt cx="8864434" cy="1044000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2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Пятиугольник 11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400" b="1" dirty="0">
                  <a:solidFill>
                    <a:srgbClr val="0D0D0D"/>
                  </a:solidFill>
                  <a:latin typeface="+mj-lt"/>
                </a:rPr>
                <a:t>Этап 1</a:t>
              </a:r>
              <a:endParaRPr sz="2000" dirty="0"/>
            </a:p>
            <a:p>
              <a:pPr marL="625475" indent="-625475">
                <a:defRPr/>
              </a:pPr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Апрель</a:t>
              </a:r>
              <a:r>
                <a:rPr lang="en-US" sz="1400" dirty="0">
                  <a:solidFill>
                    <a:srgbClr val="0D0D0D"/>
                  </a:solidFill>
                  <a:latin typeface="+mj-lt"/>
                </a:rPr>
                <a:t> – </a:t>
              </a:r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Июнь</a:t>
              </a:r>
              <a:endParaRPr lang="en-US" sz="1400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 2025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1400"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1704512" y="1167974"/>
              <a:ext cx="4125600" cy="7655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+mj-lt"/>
                </a:rPr>
                <a:t>Испытание разработанного продукта, тестирование </a:t>
              </a:r>
              <a:r>
                <a:rPr lang="en-US" sz="1600" b="1" dirty="0">
                  <a:solidFill>
                    <a:srgbClr val="0D0D0D"/>
                  </a:solidFill>
                  <a:latin typeface="+mj-lt"/>
                </a:rPr>
                <a:t>MVP, </a:t>
              </a:r>
              <a:r>
                <a:rPr lang="ru-RU" sz="1600" b="1" dirty="0">
                  <a:solidFill>
                    <a:srgbClr val="0D0D0D"/>
                  </a:solidFill>
                  <a:latin typeface="+mj-lt"/>
                </a:rPr>
                <a:t>выявление и исправление ошибок, оценка точности прогноза и адаптации к изменениям данных</a:t>
              </a:r>
              <a:endParaRPr lang="ru-RU" sz="16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6322850" y="1379473"/>
              <a:ext cx="3081387" cy="415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rgbClr val="ED3833"/>
                  </a:solidFill>
                </a:rPr>
                <a:t>300 тыс. руб.</a:t>
              </a:r>
              <a:endParaRPr sz="2000" dirty="0"/>
            </a:p>
          </p:txBody>
        </p:sp>
      </p:grpSp>
      <p:grpSp>
        <p:nvGrpSpPr>
          <p:cNvPr id="15" name="Группа 14"/>
          <p:cNvGrpSpPr/>
          <p:nvPr/>
        </p:nvGrpSpPr>
        <p:grpSpPr bwMode="auto">
          <a:xfrm>
            <a:off x="2105588" y="3804799"/>
            <a:ext cx="10605717" cy="1460524"/>
            <a:chOff x="2374086" y="3513048"/>
            <a:chExt cx="8853077" cy="864108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2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" name="Пятиугольник 16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400" b="1" dirty="0">
                  <a:solidFill>
                    <a:srgbClr val="0D0D0D"/>
                  </a:solidFill>
                  <a:latin typeface="+mj-lt"/>
                </a:rPr>
                <a:t>Этап 2</a:t>
              </a:r>
              <a:endParaRPr lang="ru-RU" sz="2000" dirty="0"/>
            </a:p>
            <a:p>
              <a:pPr marL="625475" indent="-625475">
                <a:defRPr/>
              </a:pPr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Июль - Декабрь</a:t>
              </a:r>
            </a:p>
            <a:p>
              <a:pPr marL="625475" indent="-625475">
                <a:defRPr/>
              </a:pPr>
              <a:r>
                <a:rPr lang="ru-RU" sz="1200" dirty="0">
                  <a:solidFill>
                    <a:srgbClr val="0D0D0D"/>
                  </a:solidFill>
                  <a:latin typeface="+mj-lt"/>
                </a:rPr>
                <a:t>2025</a:t>
              </a:r>
              <a:r>
                <a:rPr lang="ru-RU" sz="1600" dirty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12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3538797" y="3575770"/>
              <a:ext cx="4305230" cy="491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+mj-lt"/>
                </a:rPr>
                <a:t>Регистрация продукта, получение сертификации, настройка оборудования и хранилищ данных, запуск стартапа и поиск пилотного партнёра</a:t>
              </a:r>
              <a:endParaRPr sz="2000" dirty="0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8145776" y="3673522"/>
              <a:ext cx="3081387" cy="3459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rgbClr val="ED3833"/>
                  </a:solidFill>
                </a:rPr>
                <a:t>500 тыс. руб.</a:t>
              </a:r>
              <a:endParaRPr sz="2000" dirty="0"/>
            </a:p>
          </p:txBody>
        </p:sp>
      </p:grpSp>
      <p:grpSp>
        <p:nvGrpSpPr>
          <p:cNvPr id="25" name="Группа 24"/>
          <p:cNvGrpSpPr/>
          <p:nvPr/>
        </p:nvGrpSpPr>
        <p:grpSpPr bwMode="auto">
          <a:xfrm>
            <a:off x="3710208" y="5356772"/>
            <a:ext cx="7618192" cy="707887"/>
            <a:chOff x="5367018" y="5680150"/>
            <a:chExt cx="6284982" cy="432039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5367018" y="5680150"/>
              <a:ext cx="6284982" cy="432039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>
                <a:defRPr/>
              </a:pPr>
              <a:r>
                <a:rPr lang="ru-RU" sz="24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400" b="1" dirty="0">
                <a:solidFill>
                  <a:schemeClr val="bg1"/>
                </a:solidFill>
                <a:latin typeface="+mj-lt"/>
              </a:endParaRPr>
            </a:p>
            <a:p>
              <a:pPr marL="177800">
                <a:defRPr/>
              </a:pPr>
              <a:r>
                <a:rPr lang="ru-RU" sz="16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  <a:endParaRPr sz="2000" dirty="0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9363848" y="5772482"/>
              <a:ext cx="1374313" cy="28176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bg1"/>
                  </a:solidFill>
                  <a:latin typeface="+mj-lt"/>
                </a:rPr>
                <a:t>1 млн. руб.</a:t>
              </a:r>
              <a:endParaRPr sz="20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11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6863" y="779146"/>
            <a:ext cx="2252378" cy="221536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8280" y="779147"/>
            <a:ext cx="2247895" cy="221536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1099" y="779147"/>
            <a:ext cx="2219459" cy="2219459"/>
          </a:xfrm>
          <a:prstGeom prst="rect">
            <a:avLst/>
          </a:prstGeom>
        </p:spPr>
      </p:pic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82203"/>
              </p:ext>
            </p:extLst>
          </p:nvPr>
        </p:nvGraphicFramePr>
        <p:xfrm>
          <a:off x="837850" y="2994514"/>
          <a:ext cx="7407798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4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4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+mj-lt"/>
                        </a:rPr>
                        <a:t>Разработка</a:t>
                      </a:r>
                      <a:endParaRPr sz="1050"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+mj-lt"/>
                        </a:rPr>
                        <a:t>Управление проектом</a:t>
                      </a:r>
                      <a:endParaRPr lang="en-US" sz="16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+mj-lt"/>
                        </a:rPr>
                        <a:t>Маркетинг и продажи</a:t>
                      </a:r>
                      <a:endParaRPr sz="1050"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Гаврилов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Дмитрий Романович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Пихтиенко 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Максим Евгеньевич</a:t>
                      </a:r>
                      <a:endParaRPr lang="ru-RU" sz="10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Измайлов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Никита Алексеевич</a:t>
                      </a:r>
                      <a:endParaRPr lang="ru-RU" sz="12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3-го курса </a:t>
                      </a:r>
                      <a:r>
                        <a:rPr lang="ru-RU" sz="1200" b="1" i="1" dirty="0" err="1">
                          <a:solidFill>
                            <a:srgbClr val="FD493D"/>
                          </a:solidFill>
                          <a:latin typeface="+mj-lt"/>
                        </a:rPr>
                        <a:t>УлГУ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3-го курса </a:t>
                      </a:r>
                      <a:r>
                        <a:rPr lang="ru-RU" sz="1200" b="1" i="1" u="none" strike="noStrike" cap="none" spc="0" dirty="0" err="1">
                          <a:solidFill>
                            <a:srgbClr val="FD493D"/>
                          </a:solidFill>
                          <a:latin typeface="+mn-lt"/>
                          <a:ea typeface="+mn-ea"/>
                          <a:cs typeface="+mn-cs"/>
                        </a:rPr>
                        <a:t>УлГУ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Студент 3-го курса </a:t>
                      </a:r>
                      <a:r>
                        <a:rPr lang="ru-RU" sz="1200" b="1" i="1" u="none" strike="noStrike" cap="none" spc="0" dirty="0" err="1">
                          <a:solidFill>
                            <a:srgbClr val="FD493D"/>
                          </a:solidFill>
                          <a:latin typeface="+mn-lt"/>
                          <a:ea typeface="+mn-ea"/>
                          <a:cs typeface="+mn-cs"/>
                        </a:rPr>
                        <a:t>УлГУ</a:t>
                      </a:r>
                      <a:r>
                        <a:rPr lang="ru-RU" sz="1200" b="1" i="0" u="none" strike="noStrike" cap="none" spc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Навыки программирования на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python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.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защиты проектов в </a:t>
                      </a:r>
                      <a:b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банковской сфере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продвижения продуктов.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0AE99F-40B3-4908-B4FD-7E7F88669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449413"/>
              </p:ext>
            </p:extLst>
          </p:nvPr>
        </p:nvGraphicFramePr>
        <p:xfrm>
          <a:off x="8594652" y="2979847"/>
          <a:ext cx="2533072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3072">
                  <a:extLst>
                    <a:ext uri="{9D8B030D-6E8A-4147-A177-3AD203B41FA5}">
                      <a16:colId xmlns:a16="http://schemas.microsoft.com/office/drawing/2014/main" val="34005182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+mj-lt"/>
                        </a:rPr>
                        <a:t>МЕНТОР</a:t>
                      </a:r>
                      <a:endParaRPr sz="1050"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92757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Саксонова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Елизавета Игоревна</a:t>
                      </a:r>
                      <a:endParaRPr lang="ru-RU" sz="12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519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Экс-Директор МКУ "Пермский бизнес-инкубатор"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346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консультирования проектов.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171016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50AC46-55FE-452F-B016-95AF80CA27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94252" y="779147"/>
            <a:ext cx="2219459" cy="2219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8AB2F9-1D6F-4E2E-9D46-DECB66B60F6F}"/>
              </a:ext>
            </a:extLst>
          </p:cNvPr>
          <p:cNvSpPr txBox="1"/>
          <p:nvPr/>
        </p:nvSpPr>
        <p:spPr bwMode="auto">
          <a:xfrm>
            <a:off x="535484" y="5002462"/>
            <a:ext cx="4456175" cy="923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Участники: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Григорий Александрович Попов</a:t>
            </a:r>
          </a:p>
          <a:p>
            <a:r>
              <a:rPr lang="ru-RU" dirty="0" err="1">
                <a:latin typeface="+mj-lt"/>
              </a:rPr>
              <a:t>Аделя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Саматовна</a:t>
            </a:r>
            <a:r>
              <a:rPr lang="ru-RU" dirty="0">
                <a:latin typeface="+mj-lt"/>
              </a:rPr>
              <a:t> Ильясова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0843733" name="Прямоугольник 16"/>
          <p:cNvGrpSpPr/>
          <p:nvPr/>
        </p:nvGrpSpPr>
        <p:grpSpPr bwMode="auto">
          <a:xfrm>
            <a:off x="-6778" y="6365336"/>
            <a:ext cx="542262" cy="506844"/>
            <a:chOff x="0" y="0"/>
            <a:chExt cx="542261" cy="506841"/>
          </a:xfrm>
        </p:grpSpPr>
        <p:sp>
          <p:nvSpPr>
            <p:cNvPr id="1824284633" name="Прямоугольник"/>
            <p:cNvSpPr/>
            <p:nvPr/>
          </p:nvSpPr>
          <p:spPr bwMode="auto">
            <a:xfrm>
              <a:off x="0" y="0"/>
              <a:ext cx="542262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002410341" name="Текст"/>
            <p:cNvSpPr txBox="1"/>
            <p:nvPr/>
          </p:nvSpPr>
          <p:spPr bwMode="auto">
            <a:xfrm>
              <a:off x="137235" y="148344"/>
              <a:ext cx="190699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7" tIns="45717" rIns="45717" bIns="45717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2873BF59-2EB9-1FEF-C98D-18302F468AFD}" type="slidenum">
                <a:rPr/>
                <a:t>12</a:t>
              </a:fld>
              <a:endParaRPr/>
            </a:p>
          </p:txBody>
        </p:sp>
      </p:grpSp>
      <p:grpSp>
        <p:nvGrpSpPr>
          <p:cNvPr id="244605712" name="Прямоугольник 17"/>
          <p:cNvGrpSpPr/>
          <p:nvPr/>
        </p:nvGrpSpPr>
        <p:grpSpPr bwMode="auto">
          <a:xfrm>
            <a:off x="-18522" y="-7365"/>
            <a:ext cx="2024403" cy="506844"/>
            <a:chOff x="0" y="0"/>
            <a:chExt cx="2024403" cy="506844"/>
          </a:xfrm>
        </p:grpSpPr>
        <p:sp>
          <p:nvSpPr>
            <p:cNvPr id="399383092" name="Прямоугольник"/>
            <p:cNvSpPr/>
            <p:nvPr/>
          </p:nvSpPr>
          <p:spPr bwMode="auto">
            <a:xfrm>
              <a:off x="0" y="0"/>
              <a:ext cx="2024403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253693170" name="НАЗВАНИЕ РАЗДЕЛА"/>
            <p:cNvSpPr/>
            <p:nvPr/>
          </p:nvSpPr>
          <p:spPr bwMode="auto">
            <a:xfrm>
              <a:off x="151230" y="117520"/>
              <a:ext cx="1694605" cy="27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Динамика</a:t>
              </a:r>
              <a:endParaRPr/>
            </a:p>
          </p:txBody>
        </p:sp>
      </p:grpSp>
      <p:sp>
        <p:nvSpPr>
          <p:cNvPr id="764990454" name="Прямоугольник 7"/>
          <p:cNvSpPr/>
          <p:nvPr/>
        </p:nvSpPr>
        <p:spPr bwMode="auto">
          <a:xfrm>
            <a:off x="11408469" y="0"/>
            <a:ext cx="783529" cy="81395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0684091" name="TextBox 17"/>
          <p:cNvSpPr txBox="1"/>
          <p:nvPr/>
        </p:nvSpPr>
        <p:spPr bwMode="auto">
          <a:xfrm>
            <a:off x="10083816" y="3791"/>
            <a:ext cx="3205158" cy="276994"/>
          </a:xfrm>
          <a:prstGeom prst="rect">
            <a:avLst/>
          </a:prstGeom>
          <a:ln w="12700">
            <a:miter lim="400000"/>
          </a:ln>
        </p:spPr>
        <p:txBody>
          <a:bodyPr lIns="45717" tIns="45717" rIns="45717" bIns="45717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453525203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87366" y="0"/>
            <a:ext cx="637691" cy="729445"/>
          </a:xfrm>
          <a:prstGeom prst="rect">
            <a:avLst/>
          </a:prstGeom>
        </p:spPr>
      </p:pic>
      <p:sp>
        <p:nvSpPr>
          <p:cNvPr id="563994253" name="Текст 2"/>
          <p:cNvSpPr txBox="1"/>
          <p:nvPr/>
        </p:nvSpPr>
        <p:spPr bwMode="auto">
          <a:xfrm>
            <a:off x="993678" y="1796263"/>
            <a:ext cx="10522852" cy="3416314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Итого за первый блок акселератора было проведено исследование основных проблем банков, проанализирована ситуация на рынке. Так же был разработан работоспособный прототип, план его доработки и последующей поддержки стартап-проекта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dirty="0"/>
                <a:t>Достижения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5" name="Текст 2"/>
          <p:cNvSpPr txBox="1"/>
          <p:nvPr/>
        </p:nvSpPr>
        <p:spPr bwMode="auto">
          <a:xfrm>
            <a:off x="993679" y="2551838"/>
            <a:ext cx="10372013" cy="175432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Победа в фестивале проектного менеджмента</a:t>
            </a:r>
          </a:p>
          <a:p>
            <a:pPr algn="ctr">
              <a:defRPr/>
            </a:pPr>
            <a:r>
              <a:rPr lang="ru-RU" dirty="0"/>
              <a:t>Участие в тренинге ПУТП</a:t>
            </a:r>
            <a:br>
              <a:rPr lang="ru-RU" dirty="0"/>
            </a:br>
            <a:r>
              <a:rPr lang="ru-RU" dirty="0"/>
              <a:t>Победа в </a:t>
            </a:r>
            <a:r>
              <a:rPr lang="ru-RU" dirty="0" err="1"/>
              <a:t>хакатоне</a:t>
            </a:r>
            <a:r>
              <a:rPr lang="ru-RU" dirty="0"/>
              <a:t> от </a:t>
            </a:r>
            <a:r>
              <a:rPr lang="ru-RU" dirty="0" err="1"/>
              <a:t>Альфа-банка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 bwMode="auto"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 bwMode="auto"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 bwMode="auto"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 bwMode="auto"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3"/>
          <a:srcRect b="5188"/>
          <a:stretch/>
        </p:blipFill>
        <p:spPr bwMode="auto"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4"/>
          <a:srcRect t="720" b="5620"/>
          <a:stretch/>
        </p:blipFill>
        <p:spPr bwMode="auto">
          <a:xfrm>
            <a:off x="8362269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 bwMode="auto"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  <a:endParaRPr dirty="0"/>
          </a:p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2400" dirty="0"/>
              <a:t>StrategicFlow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/>
              <a:t>AI-платформа для прогнозирования инвестиций </a:t>
            </a:r>
            <a:br>
              <a:rPr lang="ru-RU" sz="2400" dirty="0"/>
            </a:br>
            <a:r>
              <a:rPr lang="ru-RU" dirty="0" err="1"/>
              <a:t>Пихтиенко</a:t>
            </a:r>
            <a:r>
              <a:rPr lang="ru-RU" dirty="0"/>
              <a:t> Максим Евгеньевич</a:t>
            </a:r>
            <a:endParaRPr dirty="0">
              <a:latin typeface="Gilroy-ExtraBold"/>
              <a:ea typeface="Gilroy-ExtraBold"/>
              <a:cs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dirty="0"/>
              <a:t>8 902 126 61 73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dirty="0"/>
              <a:t>maxim@demibot.ru</a:t>
            </a:r>
            <a:endParaRPr lang="ru-RU"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14</a:t>
              </a:fld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</TotalTime>
  <Words>813</Words>
  <Application>Microsoft Office PowerPoint</Application>
  <DocSecurity>0</DocSecurity>
  <PresentationFormat>Широкоэкранный</PresentationFormat>
  <Paragraphs>175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Dmitriy Prestensky</cp:lastModifiedBy>
  <cp:revision>162</cp:revision>
  <dcterms:modified xsi:type="dcterms:W3CDTF">2024-11-16T14:29:01Z</dcterms:modified>
  <cp:category/>
  <dc:identifier/>
  <cp:contentStatus/>
  <dc:language/>
  <cp:version/>
</cp:coreProperties>
</file>