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30E1834-4237-4A1A-856D-9D59C4AF81AF}" type="datetimeFigureOut">
              <a:rPr lang="ru-RU" smtClean="0"/>
              <a:t>ср 13.09.23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EEE53D0-46EB-4A03-9A64-0A10D901065F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563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1834-4237-4A1A-856D-9D59C4AF81AF}" type="datetimeFigureOut">
              <a:rPr lang="ru-RU" smtClean="0"/>
              <a:t>ср 13.09.23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53D0-46EB-4A03-9A64-0A10D9010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848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1834-4237-4A1A-856D-9D59C4AF81AF}" type="datetimeFigureOut">
              <a:rPr lang="ru-RU" smtClean="0"/>
              <a:t>ср 13.09.23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53D0-46EB-4A03-9A64-0A10D901065F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792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1834-4237-4A1A-856D-9D59C4AF81AF}" type="datetimeFigureOut">
              <a:rPr lang="ru-RU" smtClean="0"/>
              <a:t>ср 13.09.23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53D0-46EB-4A03-9A64-0A10D9010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851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1834-4237-4A1A-856D-9D59C4AF81AF}" type="datetimeFigureOut">
              <a:rPr lang="ru-RU" smtClean="0"/>
              <a:t>ср 13.09.23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53D0-46EB-4A03-9A64-0A10D9010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630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1834-4237-4A1A-856D-9D59C4AF81AF}" type="datetimeFigureOut">
              <a:rPr lang="ru-RU" smtClean="0"/>
              <a:t>ср 13.09.23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53D0-46EB-4A03-9A64-0A10D9010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487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1834-4237-4A1A-856D-9D59C4AF81AF}" type="datetimeFigureOut">
              <a:rPr lang="ru-RU" smtClean="0"/>
              <a:t>ср 13.09.23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53D0-46EB-4A03-9A64-0A10D9010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790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1834-4237-4A1A-856D-9D59C4AF81AF}" type="datetimeFigureOut">
              <a:rPr lang="ru-RU" smtClean="0"/>
              <a:t>ср 13.09.23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53D0-46EB-4A03-9A64-0A10D9010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42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1834-4237-4A1A-856D-9D59C4AF81AF}" type="datetimeFigureOut">
              <a:rPr lang="ru-RU" smtClean="0"/>
              <a:t>ср 13.09.23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53D0-46EB-4A03-9A64-0A10D9010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403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1834-4237-4A1A-856D-9D59C4AF81AF}" type="datetimeFigureOut">
              <a:rPr lang="ru-RU" smtClean="0"/>
              <a:t>ср 13.09.23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53D0-46EB-4A03-9A64-0A10D9010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83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1834-4237-4A1A-856D-9D59C4AF81AF}" type="datetimeFigureOut">
              <a:rPr lang="ru-RU" smtClean="0"/>
              <a:t>ср 13.09.23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53D0-46EB-4A03-9A64-0A10D9010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070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30E1834-4237-4A1A-856D-9D59C4AF81AF}" type="datetimeFigureOut">
              <a:rPr lang="ru-RU" smtClean="0"/>
              <a:t>ср 13.09.23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EEE53D0-46EB-4A03-9A64-0A10D9010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932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19861B-5BF7-4DC7-9187-EFB42867B8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на тему: «Получение силиката кальция из отходов содового производства. Разработка технологии утилизации дистиллерной жидкости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9A961C-1E53-4ABA-877A-D3430287B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6990" y="5281541"/>
            <a:ext cx="8767860" cy="1388165"/>
          </a:xfrm>
        </p:spPr>
        <p:txBody>
          <a:bodyPr/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Хакимова Г. В.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 Николаева А. Ю., Хусаинова К.Г.</a:t>
            </a:r>
          </a:p>
        </p:txBody>
      </p:sp>
    </p:spTree>
    <p:extLst>
      <p:ext uri="{BB962C8B-B14F-4D97-AF65-F5344CB8AC3E}">
        <p14:creationId xmlns:p14="http://schemas.microsoft.com/office/powerpoint/2010/main" val="957567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1F512C-973C-49A8-A8AB-F461AEB2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14A921-775D-4602-923E-24A63843E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на АО «БСК» действует производство бикарбоната натрия по методу Сольве. В результате реализации процесса по данному методу образуется большое количество отходов содового производства в виде дистиллерной жидкости (ДЖ), которая не находит применения и в течение многих лет складируется в шламонакопителях «Белые моря». Поэтому вопрос утилизации дистиллерной жидкости на сегодняшний день является весьма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034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335408-45F0-4D53-9EFB-ACD11C83F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695" y="383357"/>
            <a:ext cx="9875520" cy="101181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ДИСТИЛЛЕРНОЙ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ЖИДКОСТИ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0A7C19D-C64D-4FA3-ABC2-426DF221CE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7570991"/>
              </p:ext>
            </p:extLst>
          </p:nvPr>
        </p:nvGraphicFramePr>
        <p:xfrm>
          <a:off x="1246695" y="1473720"/>
          <a:ext cx="9653048" cy="4924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6524">
                  <a:extLst>
                    <a:ext uri="{9D8B030D-6E8A-4147-A177-3AD203B41FA5}">
                      <a16:colId xmlns:a16="http://schemas.microsoft.com/office/drawing/2014/main" val="1198405464"/>
                    </a:ext>
                  </a:extLst>
                </a:gridCol>
                <a:gridCol w="4826524">
                  <a:extLst>
                    <a:ext uri="{9D8B030D-6E8A-4147-A177-3AD203B41FA5}">
                      <a16:colId xmlns:a16="http://schemas.microsoft.com/office/drawing/2014/main" val="2348010830"/>
                    </a:ext>
                  </a:extLst>
                </a:gridCol>
              </a:tblGrid>
              <a:tr h="28364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Жидкая фаза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420040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CaCl</a:t>
                      </a:r>
                      <a:r>
                        <a:rPr lang="ru-RU" sz="2000" baseline="-25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120 г/л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2003029293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NaCl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65 г/л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3339913418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CaSO</a:t>
                      </a:r>
                      <a:r>
                        <a:rPr lang="ru-RU" sz="2000" baseline="-25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1,3 г/л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844421182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Ca(OH)</a:t>
                      </a:r>
                      <a:r>
                        <a:rPr lang="ru-RU" sz="2000" baseline="-25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 NH</a:t>
                      </a:r>
                      <a:r>
                        <a:rPr lang="ru-RU" sz="2000" baseline="-25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1,7 г/л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3777329095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11,0-11,6 при 20˚С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1843016472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ρ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около 1,12 г/см</a:t>
                      </a:r>
                      <a:r>
                        <a:rPr lang="ru-RU" sz="2000" baseline="30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при 20˚С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2662260136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75-95˚С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2406166914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sz="2000" baseline="-25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замерзания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около -10˚С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4227444157"/>
                  </a:ext>
                </a:extLst>
              </a:tr>
              <a:tr h="28364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Твёрдая фаза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941403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CaCO</a:t>
                      </a:r>
                      <a:r>
                        <a:rPr lang="ru-RU" sz="2000" baseline="-25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43-52 %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2958396489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Ca(OH)</a:t>
                      </a:r>
                      <a:r>
                        <a:rPr lang="ru-RU" sz="2000" baseline="-25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5-16 %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1191955053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CaSO</a:t>
                      </a:r>
                      <a:r>
                        <a:rPr lang="ru-RU" sz="2000" baseline="-25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8-18 %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338165398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ρ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около 1,12 г/см</a:t>
                      </a:r>
                      <a:r>
                        <a:rPr lang="ru-RU" sz="2000" baseline="30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при 20˚С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3289976661"/>
                  </a:ext>
                </a:extLst>
              </a:tr>
              <a:tr h="28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скорость отстоя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0,5-0,6 м/ч при 75-90˚С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2912322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30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762A7-8D46-4923-9B24-7BC5B02A6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05894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Действующий способ переработки ДЖ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958E991-BECA-403A-A14B-D646C1D8BB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2374" y="1567025"/>
            <a:ext cx="6727869" cy="502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85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D5A658-C3B5-4C0A-8EA6-19A2D4FE6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13847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выбросов в атмосферу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36B8E66-145F-4909-A9BF-989ED6F01E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6202742"/>
              </p:ext>
            </p:extLst>
          </p:nvPr>
        </p:nvGraphicFramePr>
        <p:xfrm>
          <a:off x="1263071" y="1432873"/>
          <a:ext cx="9665857" cy="4534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429">
                  <a:extLst>
                    <a:ext uri="{9D8B030D-6E8A-4147-A177-3AD203B41FA5}">
                      <a16:colId xmlns:a16="http://schemas.microsoft.com/office/drawing/2014/main" val="1871660187"/>
                    </a:ext>
                  </a:extLst>
                </a:gridCol>
                <a:gridCol w="1345238">
                  <a:extLst>
                    <a:ext uri="{9D8B030D-6E8A-4147-A177-3AD203B41FA5}">
                      <a16:colId xmlns:a16="http://schemas.microsoft.com/office/drawing/2014/main" val="2418584103"/>
                    </a:ext>
                  </a:extLst>
                </a:gridCol>
                <a:gridCol w="1345238">
                  <a:extLst>
                    <a:ext uri="{9D8B030D-6E8A-4147-A177-3AD203B41FA5}">
                      <a16:colId xmlns:a16="http://schemas.microsoft.com/office/drawing/2014/main" val="2712951227"/>
                    </a:ext>
                  </a:extLst>
                </a:gridCol>
                <a:gridCol w="1345238">
                  <a:extLst>
                    <a:ext uri="{9D8B030D-6E8A-4147-A177-3AD203B41FA5}">
                      <a16:colId xmlns:a16="http://schemas.microsoft.com/office/drawing/2014/main" val="1466605931"/>
                    </a:ext>
                  </a:extLst>
                </a:gridCol>
                <a:gridCol w="1345238">
                  <a:extLst>
                    <a:ext uri="{9D8B030D-6E8A-4147-A177-3AD203B41FA5}">
                      <a16:colId xmlns:a16="http://schemas.microsoft.com/office/drawing/2014/main" val="2217374394"/>
                    </a:ext>
                  </a:extLst>
                </a:gridCol>
                <a:gridCol w="1345238">
                  <a:extLst>
                    <a:ext uri="{9D8B030D-6E8A-4147-A177-3AD203B41FA5}">
                      <a16:colId xmlns:a16="http://schemas.microsoft.com/office/drawing/2014/main" val="2808266603"/>
                    </a:ext>
                  </a:extLst>
                </a:gridCol>
                <a:gridCol w="1345238">
                  <a:extLst>
                    <a:ext uri="{9D8B030D-6E8A-4147-A177-3AD203B41FA5}">
                      <a16:colId xmlns:a16="http://schemas.microsoft.com/office/drawing/2014/main" val="404796633"/>
                    </a:ext>
                  </a:extLst>
                </a:gridCol>
              </a:tblGrid>
              <a:tr h="415569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Вещество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ПДК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(мг/м</a:t>
                      </a:r>
                      <a:r>
                        <a:rPr lang="ru-RU" sz="20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(максимальная концентрация)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168975"/>
                  </a:ext>
                </a:extLst>
              </a:tr>
              <a:tr h="4155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СЗЗ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ЖЗ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951403"/>
                  </a:ext>
                </a:extLst>
              </a:tr>
              <a:tr h="9804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мг/м</a:t>
                      </a:r>
                      <a:r>
                        <a:rPr lang="ru-RU" sz="20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доли ПДК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мг/м</a:t>
                      </a:r>
                      <a:r>
                        <a:rPr lang="ru-RU" sz="20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доли ПДК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0434975"/>
                  </a:ext>
                </a:extLst>
              </a:tr>
              <a:tr h="41556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Аммиак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0,0292209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0,1461045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0,0111927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0,0559637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585607"/>
                  </a:ext>
                </a:extLst>
              </a:tr>
              <a:tr h="23071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Водород хлористый; Кислота соляная(по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мол.HСL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); Гидрохлорид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0,0006882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0,0034409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0,0001980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0,0009901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3492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955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FE229F-2FC6-470E-8CF1-148B46FC6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9295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образующегося отхода после фильтрации ДЖ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24C8A9A-711D-43F4-8B8C-5AC48AE7B6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6321637"/>
              </p:ext>
            </p:extLst>
          </p:nvPr>
        </p:nvGraphicFramePr>
        <p:xfrm>
          <a:off x="1067585" y="1602557"/>
          <a:ext cx="9872661" cy="4796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887">
                  <a:extLst>
                    <a:ext uri="{9D8B030D-6E8A-4147-A177-3AD203B41FA5}">
                      <a16:colId xmlns:a16="http://schemas.microsoft.com/office/drawing/2014/main" val="569775036"/>
                    </a:ext>
                  </a:extLst>
                </a:gridCol>
                <a:gridCol w="3290887">
                  <a:extLst>
                    <a:ext uri="{9D8B030D-6E8A-4147-A177-3AD203B41FA5}">
                      <a16:colId xmlns:a16="http://schemas.microsoft.com/office/drawing/2014/main" val="2613926025"/>
                    </a:ext>
                  </a:extLst>
                </a:gridCol>
                <a:gridCol w="3290887">
                  <a:extLst>
                    <a:ext uri="{9D8B030D-6E8A-4147-A177-3AD203B41FA5}">
                      <a16:colId xmlns:a16="http://schemas.microsoft.com/office/drawing/2014/main" val="2968466628"/>
                    </a:ext>
                  </a:extLst>
                </a:gridCol>
              </a:tblGrid>
              <a:tr h="327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4187712282"/>
                  </a:ext>
                </a:extLst>
              </a:tr>
              <a:tr h="44422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1. Состав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CaCO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Mg(OH)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CaSO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SiO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R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2.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Влажность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Массовая доля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ru-RU" sz="16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(без промывки)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4. Массовая доля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ru-RU" sz="16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(с промывкой)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5. Плотность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6. Насыпной вес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г/см</a:t>
                      </a:r>
                      <a:r>
                        <a:rPr lang="ru-RU" sz="16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г/см</a:t>
                      </a:r>
                      <a:r>
                        <a:rPr lang="ru-RU" sz="16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43,0-45,1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40,8-54,6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7,7-10,4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9,5-15,0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10,9-13,2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1,3-2,2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2,1-4,0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25-30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4,0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2,0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1,6-1,8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57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0,8-1,05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52" marR="64752" marT="0" marB="0"/>
                </a:tc>
                <a:extLst>
                  <a:ext uri="{0D108BD9-81ED-4DB2-BD59-A6C34878D82A}">
                    <a16:rowId xmlns:a16="http://schemas.microsoft.com/office/drawing/2014/main" val="2572524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1496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15179-D0EA-4680-BA1B-82AF3AF95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08115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A06A08-8C53-476F-9B63-7410254E9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351" y="1680328"/>
            <a:ext cx="9872871" cy="4038600"/>
          </a:xfrm>
        </p:spPr>
        <p:txBody>
          <a:bodyPr/>
          <a:lstStyle/>
          <a:p>
            <a:pPr marL="4572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технологии утилизации дистиллерной жидкости с получением товарного продукта в виде силиката кальция</a:t>
            </a:r>
          </a:p>
          <a:p>
            <a:pPr marL="4572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063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837E2E-911C-48C7-A72F-2A6C980C8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поставленной целью решались следующие задачи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5D7BEF-624C-4DC8-84DF-803BC099B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произвести экологическую оценку объекта – отделения фильтрации дистиллерной жидкости АО «БСК»;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выявить необходимость внедрения нового оборудования;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Предложить технологию утилизации дистиллерной жидкости;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выполнить расчет технологических и экологических показателей.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860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82F88-BCF2-4486-A4C7-2AF44A3C6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0306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силиката кальция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14E0F8B-08FA-4EEA-A3EC-6AC9B3B675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1489" y="1389594"/>
            <a:ext cx="8609021" cy="494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651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B5BE2F-EB03-461A-B490-FEA3B4294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002384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Химизм реакции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1F5C1C-0965-40BA-9781-0E21184A1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CaCl2 + Na2SiO3 = CaSiO3↓ + 2NaCl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267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92D2F5-B881-469E-A711-366BD5BE7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7410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показатели работы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Таблица 4">
                <a:extLst>
                  <a:ext uri="{FF2B5EF4-FFF2-40B4-BE49-F238E27FC236}">
                    <a16:creationId xmlns:a16="http://schemas.microsoft.com/office/drawing/2014/main" id="{B948FE33-7540-410F-B839-2A8CC309F75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23916694"/>
                  </p:ext>
                </p:extLst>
              </p:nvPr>
            </p:nvGraphicFramePr>
            <p:xfrm>
              <a:off x="1416377" y="1941921"/>
              <a:ext cx="9113364" cy="258585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37788">
                      <a:extLst>
                        <a:ext uri="{9D8B030D-6E8A-4147-A177-3AD203B41FA5}">
                          <a16:colId xmlns:a16="http://schemas.microsoft.com/office/drawing/2014/main" val="3941068878"/>
                        </a:ext>
                      </a:extLst>
                    </a:gridCol>
                    <a:gridCol w="3037788">
                      <a:extLst>
                        <a:ext uri="{9D8B030D-6E8A-4147-A177-3AD203B41FA5}">
                          <a16:colId xmlns:a16="http://schemas.microsoft.com/office/drawing/2014/main" val="1760284415"/>
                        </a:ext>
                      </a:extLst>
                    </a:gridCol>
                    <a:gridCol w="3037788">
                      <a:extLst>
                        <a:ext uri="{9D8B030D-6E8A-4147-A177-3AD203B41FA5}">
                          <a16:colId xmlns:a16="http://schemas.microsoft.com/office/drawing/2014/main" val="1707586687"/>
                        </a:ext>
                      </a:extLst>
                    </a:gridCol>
                  </a:tblGrid>
                  <a:tr h="10751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b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Содержание</a:t>
                          </a:r>
                          <a:r>
                            <a:rPr lang="ru-RU" sz="2400" b="0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ионов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ru-RU" sz="2400" b="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𝐶𝑎</m:t>
                                  </m:r>
                                </m:e>
                                <m:sub>
                                  <m:r>
                                    <a:rPr lang="ru-RU" sz="2400" b="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исх</m:t>
                                  </m:r>
                                </m:sub>
                                <m:sup>
                                  <m:r>
                                    <a:rPr lang="ru-RU" sz="2400" b="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2+</m:t>
                                  </m:r>
                                </m:sup>
                              </m:sSubSup>
                            </m:oMath>
                          </a14:m>
                          <a:r>
                            <a:rPr lang="ru-RU" sz="2400" b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г/л</a:t>
                          </a:r>
                          <a:endParaRPr lang="ru-RU" sz="24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b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Содержание</a:t>
                          </a:r>
                          <a:r>
                            <a:rPr lang="ru-RU" sz="2400" b="0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ионов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ru-RU" sz="2400" b="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𝐶𝑎</m:t>
                                  </m:r>
                                </m:e>
                                <m:sub>
                                  <m:r>
                                    <a:rPr lang="ru-RU" sz="2400" b="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ост</m:t>
                                  </m:r>
                                </m:sub>
                                <m:sup>
                                  <m:r>
                                    <a:rPr lang="ru-RU" sz="2400" b="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2+</m:t>
                                  </m:r>
                                </m:sup>
                              </m:sSubSup>
                            </m:oMath>
                          </a14:m>
                          <a:r>
                            <a:rPr lang="ru-RU" sz="2400" b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г/л</a:t>
                          </a:r>
                          <a:endParaRPr lang="ru-RU" sz="24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967418463"/>
                      </a:ext>
                    </a:extLst>
                  </a:tr>
                  <a:tr h="50357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15%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 rowSpan="3"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37,94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5,44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72656452"/>
                      </a:ext>
                    </a:extLst>
                  </a:tr>
                  <a:tr h="50357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20%</a:t>
                          </a:r>
                          <a:endParaRPr lang="ru-RU" sz="2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4,08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857995726"/>
                      </a:ext>
                    </a:extLst>
                  </a:tr>
                  <a:tr h="50357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25%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6,8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4312609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Таблица 4">
                <a:extLst>
                  <a:ext uri="{FF2B5EF4-FFF2-40B4-BE49-F238E27FC236}">
                    <a16:creationId xmlns:a16="http://schemas.microsoft.com/office/drawing/2014/main" id="{B948FE33-7540-410F-B839-2A8CC309F75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23916694"/>
                  </p:ext>
                </p:extLst>
              </p:nvPr>
            </p:nvGraphicFramePr>
            <p:xfrm>
              <a:off x="1416377" y="1941921"/>
              <a:ext cx="9113364" cy="258585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37788">
                      <a:extLst>
                        <a:ext uri="{9D8B030D-6E8A-4147-A177-3AD203B41FA5}">
                          <a16:colId xmlns:a16="http://schemas.microsoft.com/office/drawing/2014/main" val="3941068878"/>
                        </a:ext>
                      </a:extLst>
                    </a:gridCol>
                    <a:gridCol w="3037788">
                      <a:extLst>
                        <a:ext uri="{9D8B030D-6E8A-4147-A177-3AD203B41FA5}">
                          <a16:colId xmlns:a16="http://schemas.microsoft.com/office/drawing/2014/main" val="1760284415"/>
                        </a:ext>
                      </a:extLst>
                    </a:gridCol>
                    <a:gridCol w="3037788">
                      <a:extLst>
                        <a:ext uri="{9D8B030D-6E8A-4147-A177-3AD203B41FA5}">
                          <a16:colId xmlns:a16="http://schemas.microsoft.com/office/drawing/2014/main" val="1707586687"/>
                        </a:ext>
                      </a:extLst>
                    </a:gridCol>
                  </a:tblGrid>
                  <a:tr h="10751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00402" t="-565" r="-101004" b="-1559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200000" t="-565" r="-802" b="-1559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7418463"/>
                      </a:ext>
                    </a:extLst>
                  </a:tr>
                  <a:tr h="50357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15%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 rowSpan="3"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37,94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5,44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72656452"/>
                      </a:ext>
                    </a:extLst>
                  </a:tr>
                  <a:tr h="50357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20%</a:t>
                          </a:r>
                          <a:endParaRPr lang="ru-RU" sz="2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4,08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857995726"/>
                      </a:ext>
                    </a:extLst>
                  </a:tr>
                  <a:tr h="50357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25%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6,8</a:t>
                          </a:r>
                          <a:endParaRPr lang="ru-RU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4312609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09367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D4DBD-3033-4274-85D2-D1824C55C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11637"/>
            <a:ext cx="9875520" cy="597031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Технико-экономические показатели проекта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ADA63A7-817F-4D66-B4B4-E2FBAC4B55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8473572"/>
              </p:ext>
            </p:extLst>
          </p:nvPr>
        </p:nvGraphicFramePr>
        <p:xfrm>
          <a:off x="1143000" y="1044545"/>
          <a:ext cx="9872662" cy="5401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6331">
                  <a:extLst>
                    <a:ext uri="{9D8B030D-6E8A-4147-A177-3AD203B41FA5}">
                      <a16:colId xmlns:a16="http://schemas.microsoft.com/office/drawing/2014/main" val="3072941466"/>
                    </a:ext>
                  </a:extLst>
                </a:gridCol>
                <a:gridCol w="4936331">
                  <a:extLst>
                    <a:ext uri="{9D8B030D-6E8A-4147-A177-3AD203B41FA5}">
                      <a16:colId xmlns:a16="http://schemas.microsoft.com/office/drawing/2014/main" val="575970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Значение по проекту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254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Производственная мощность объекта, т/год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831,02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38798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Экологический эффект, т/год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831,02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222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Численность работающих, чел.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2991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Средняя заработная плата одного рабочего, руб./мес.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20016,44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3117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Удельные капитальные вложения, руб./т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4944,85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5639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 Эксплуатационные затраты, руб.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767948,2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568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Предотвращенный экономический ущерб, руб.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304360,48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0522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 Экономическая эффективность от реализации проекта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65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 Срок окупаемости дополнительных капитальных вложений, лет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28546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4361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E57CDA-F119-45E3-A754-89ECC51A5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60981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22D330-2D09-4C80-9A20-863670C4C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351" y="1802876"/>
            <a:ext cx="9872871" cy="4038600"/>
          </a:xfrm>
        </p:spPr>
        <p:txBody>
          <a:bodyPr/>
          <a:lstStyle/>
          <a:p>
            <a:pPr marL="502920" indent="-45720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Разработана технология утилизации дистиллерной жидкости с получением товарной продукции в виде силиката кальция;</a:t>
            </a:r>
          </a:p>
          <a:p>
            <a:pPr marL="502920" indent="-45720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Снизятся нагрузки на отделение ОФДЖ, где фильтруют дистиллерную жидкость;</a:t>
            </a:r>
          </a:p>
          <a:p>
            <a:pPr marL="502920" indent="-45720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ликвидирован сброс основных компонентов дистиллерной жидкости АО «БСК», что выгодно и с экологической, и с экономической точки зрения.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0687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97A8F-C8E5-48E1-BA4E-0E9A02130B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869096700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23</TotalTime>
  <Words>620</Words>
  <Application>Microsoft Office PowerPoint</Application>
  <PresentationFormat>Широкоэкранный</PresentationFormat>
  <Paragraphs>158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Calibri</vt:lpstr>
      <vt:lpstr>Cambria Math</vt:lpstr>
      <vt:lpstr>Corbel</vt:lpstr>
      <vt:lpstr>Times New Roman</vt:lpstr>
      <vt:lpstr>Wingdings</vt:lpstr>
      <vt:lpstr>Базис</vt:lpstr>
      <vt:lpstr>Проект на тему: «Получение силиката кальция из отходов содового производства. Разработка технологии утилизации дистиллерной жидкости </vt:lpstr>
      <vt:lpstr>Актуальность работы</vt:lpstr>
      <vt:lpstr>ХАРАКТЕРИСТИКА ДИСТИЛЛЕРНОЙ  ЖИДКОСТИ</vt:lpstr>
      <vt:lpstr>Действующий способ переработки ДЖ</vt:lpstr>
      <vt:lpstr>Характеристика выбросов в атмосферу</vt:lpstr>
      <vt:lpstr>Характеристика образующегося отхода после фильтрации ДЖ</vt:lpstr>
      <vt:lpstr>Цель работы</vt:lpstr>
      <vt:lpstr>В соответствии с поставленной целью решались следующие задачи </vt:lpstr>
      <vt:lpstr>Применение силиката кальция </vt:lpstr>
      <vt:lpstr>Химизм реакции</vt:lpstr>
      <vt:lpstr>Экологические показатели работы</vt:lpstr>
      <vt:lpstr>Технико-экономические показатели проекта</vt:lpstr>
      <vt:lpstr>Результаты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на тему: «Получение силиката кальция из отходов содового производства. Разработка технологии утилизации дистиллерной жидкости </dc:title>
  <dc:creator>Пользователь</dc:creator>
  <cp:lastModifiedBy>Пользователь</cp:lastModifiedBy>
  <cp:revision>2</cp:revision>
  <dcterms:created xsi:type="dcterms:W3CDTF">2023-09-13T15:54:06Z</dcterms:created>
  <dcterms:modified xsi:type="dcterms:W3CDTF">2023-09-13T16:17:11Z</dcterms:modified>
</cp:coreProperties>
</file>