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gKKREZUUP672VhmDjWCanyvqc4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91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sz="275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2206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766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gif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Google Shape;124;p1"/>
          <p:cNvSpPr txBox="1"/>
          <p:nvPr/>
        </p:nvSpPr>
        <p:spPr>
          <a:xfrm>
            <a:off x="0" y="-69566"/>
            <a:ext cx="12192000" cy="12472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38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 dirty="0"/>
          </a:p>
          <a:p>
            <a:pPr marL="7701" marR="0" lvl="0" indent="0" algn="l" rtl="0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ru-RU" sz="3638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ru-RU" sz="3638" b="1" dirty="0">
                <a:solidFill>
                  <a:schemeClr val="lt1"/>
                </a:solidFill>
              </a:rPr>
              <a:t>Чат-бот "Правила провоза багажа"»</a:t>
            </a:r>
            <a:endParaRPr sz="3638" b="1" dirty="0">
              <a:solidFill>
                <a:schemeClr val="lt1"/>
              </a:solidFill>
            </a:endParaRPr>
          </a:p>
        </p:txBody>
      </p:sp>
      <p:pic>
        <p:nvPicPr>
          <p:cNvPr id="12" name="Google Shape;12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8360" y="-69566"/>
            <a:ext cx="1799067" cy="1316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3" name="AutoShape 2" descr="https://top-fon.com/uploads/posts/2023-01/1674765317_top-fon-com-p-fon-dlya-prezentatsii-aeroflot-17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3200"/>
            <a:ext cx="12192000" cy="4114800"/>
          </a:xfrm>
          <a:prstGeom prst="rect">
            <a:avLst/>
          </a:prstGeom>
        </p:spPr>
      </p:pic>
      <p:sp>
        <p:nvSpPr>
          <p:cNvPr id="7" name="Google Shape;133;p2"/>
          <p:cNvSpPr txBox="1"/>
          <p:nvPr/>
        </p:nvSpPr>
        <p:spPr>
          <a:xfrm>
            <a:off x="360040" y="951141"/>
            <a:ext cx="10992600" cy="2474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</a:rPr>
              <a:t>Тренды:</a:t>
            </a:r>
            <a:endParaRPr sz="1800" b="1" dirty="0">
              <a:solidFill>
                <a:schemeClr val="dk1"/>
              </a:solidFill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- немногие знают, сколько можно переводить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- берут процент с суммы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- лишние документы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- нужно знать объем</a:t>
            </a: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</a:rPr>
              <a:t> 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1" dirty="0">
                <a:solidFill>
                  <a:schemeClr val="dk1"/>
                </a:solidFill>
              </a:rPr>
              <a:t> 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6446BD-9F47-C4AE-08F7-7364E27DF1CE}"/>
              </a:ext>
            </a:extLst>
          </p:cNvPr>
          <p:cNvSpPr txBox="1"/>
          <p:nvPr/>
        </p:nvSpPr>
        <p:spPr>
          <a:xfrm>
            <a:off x="6204223" y="1086893"/>
            <a:ext cx="56277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</a:rPr>
              <a:t>Цель проекта: </a:t>
            </a:r>
            <a:r>
              <a:rPr lang="ru-RU" sz="1800" dirty="0">
                <a:solidFill>
                  <a:schemeClr val="dk1"/>
                </a:solidFill>
              </a:rPr>
              <a:t>Создание чат-бота «Нормы провоза багажа», позволяющий правильно перевозить багаж через границу.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17F073-7D78-BAD9-AC2E-2F2936F57596}"/>
              </a:ext>
            </a:extLst>
          </p:cNvPr>
          <p:cNvSpPr txBox="1"/>
          <p:nvPr/>
        </p:nvSpPr>
        <p:spPr>
          <a:xfrm>
            <a:off x="3041854" y="2406936"/>
            <a:ext cx="89043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1" dirty="0">
                <a:solidFill>
                  <a:schemeClr val="dk1"/>
                </a:solidFill>
              </a:rPr>
              <a:t>Области применения результатов (где применяем продукт):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>
                <a:solidFill>
                  <a:schemeClr val="dk1"/>
                </a:solidFill>
              </a:rPr>
              <a:t>- Информирование туристов об актуальных нормах провоза багажа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>
                <a:solidFill>
                  <a:schemeClr val="dk1"/>
                </a:solidFill>
              </a:rPr>
              <a:t>- Дополнительный справочный инструмент для сотрудников таможенной службы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39" name="Google Shape;139;p3"/>
          <p:cNvSpPr txBox="1"/>
          <p:nvPr/>
        </p:nvSpPr>
        <p:spPr>
          <a:xfrm>
            <a:off x="360040" y="1157561"/>
            <a:ext cx="10992600" cy="18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2100" b="1" dirty="0">
                <a:solidFill>
                  <a:schemeClr val="dk1"/>
                </a:solidFill>
              </a:rPr>
              <a:t>Потенциальные потребительские сегменты:</a:t>
            </a:r>
            <a:endParaRPr sz="2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2100" dirty="0">
                <a:solidFill>
                  <a:schemeClr val="dk1"/>
                </a:solidFill>
              </a:rPr>
              <a:t>- туристы, которые перевозят грузы в обозначенные страны</a:t>
            </a:r>
            <a:endParaRPr sz="2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2100" dirty="0">
                <a:solidFill>
                  <a:schemeClr val="dk1"/>
                </a:solidFill>
              </a:rPr>
              <a:t>- предприниматели, которые работают в сфере импорта и экспорта</a:t>
            </a:r>
            <a:endParaRPr sz="2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 dirty="0">
                <a:solidFill>
                  <a:schemeClr val="dk1"/>
                </a:solidFill>
              </a:rPr>
              <a:t>- сотрудники таможни</a:t>
            </a:r>
            <a:endParaRPr sz="32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0" b="10233"/>
          <a:stretch/>
        </p:blipFill>
        <p:spPr>
          <a:xfrm>
            <a:off x="1262743" y="2446746"/>
            <a:ext cx="9583723" cy="441125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10053"/>
          <a:stretch/>
        </p:blipFill>
        <p:spPr>
          <a:xfrm>
            <a:off x="5725525" y="1741714"/>
            <a:ext cx="6466475" cy="3715657"/>
          </a:xfrm>
          <a:prstGeom prst="rect">
            <a:avLst/>
          </a:prstGeom>
        </p:spPr>
      </p:pic>
      <p:sp>
        <p:nvSpPr>
          <p:cNvPr id="5" name="Google Shape;145;p4"/>
          <p:cNvSpPr txBox="1"/>
          <p:nvPr/>
        </p:nvSpPr>
        <p:spPr>
          <a:xfrm>
            <a:off x="167725" y="986913"/>
            <a:ext cx="6624961" cy="558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 b="1" dirty="0">
                <a:solidFill>
                  <a:schemeClr val="dk1"/>
                </a:solidFill>
              </a:rPr>
              <a:t>Туристы:</a:t>
            </a:r>
            <a:endParaRPr sz="2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 dirty="0">
                <a:solidFill>
                  <a:schemeClr val="dk1"/>
                </a:solidFill>
              </a:rPr>
              <a:t>- много рекламы и лишней информации при поиске норм провоза багажа</a:t>
            </a:r>
            <a:endParaRPr sz="2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 dirty="0">
                <a:solidFill>
                  <a:schemeClr val="dk1"/>
                </a:solidFill>
              </a:rPr>
              <a:t>- информация не всегда актуальна</a:t>
            </a:r>
            <a:endParaRPr sz="2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 dirty="0">
                <a:solidFill>
                  <a:schemeClr val="dk1"/>
                </a:solidFill>
              </a:rPr>
              <a:t>- на сайте ФТС сложно найти нужный раздел</a:t>
            </a:r>
            <a:endParaRPr sz="2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 dirty="0">
                <a:solidFill>
                  <a:schemeClr val="dk1"/>
                </a:solidFill>
              </a:rPr>
              <a:t>- на поиск нужно потратить много времени</a:t>
            </a:r>
            <a:endParaRPr sz="2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 b="1" dirty="0">
                <a:solidFill>
                  <a:schemeClr val="dk1"/>
                </a:solidFill>
              </a:rPr>
              <a:t>Компании, которые занимаются импортом и экспортом:</a:t>
            </a:r>
            <a:endParaRPr sz="2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 dirty="0">
                <a:solidFill>
                  <a:schemeClr val="dk1"/>
                </a:solidFill>
              </a:rPr>
              <a:t>- существуют ограничения провоза товаров</a:t>
            </a:r>
            <a:endParaRPr sz="2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 dirty="0">
                <a:solidFill>
                  <a:schemeClr val="dk1"/>
                </a:solidFill>
              </a:rPr>
              <a:t>- дорогие услуги у компаний-консультантов</a:t>
            </a:r>
            <a:endParaRPr sz="2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 b="1" dirty="0">
                <a:solidFill>
                  <a:schemeClr val="dk1"/>
                </a:solidFill>
              </a:rPr>
              <a:t>Сотрудники таможенной службы:</a:t>
            </a:r>
            <a:endParaRPr sz="2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 dirty="0">
                <a:solidFill>
                  <a:schemeClr val="dk1"/>
                </a:solidFill>
              </a:rPr>
              <a:t>- долгое объяснение ситуации, когда нарушены нормы</a:t>
            </a:r>
            <a:endParaRPr sz="2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 dirty="0">
                <a:solidFill>
                  <a:schemeClr val="dk1"/>
                </a:solidFill>
              </a:rPr>
              <a:t>- требуется справочный материал, чтобы уточнить нормы провоза багажа оперативно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 txBox="1"/>
          <p:nvPr/>
        </p:nvSpPr>
        <p:spPr>
          <a:xfrm>
            <a:off x="360040" y="332656"/>
            <a:ext cx="8472264" cy="1004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 dirty="0"/>
          </a:p>
          <a:p>
            <a:pPr marL="7701" marR="0" lvl="0" indent="0" algn="l" rtl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0" t="24551" r="8889" b="22539"/>
          <a:stretch/>
        </p:blipFill>
        <p:spPr>
          <a:xfrm>
            <a:off x="6038304" y="2728684"/>
            <a:ext cx="5588000" cy="3628573"/>
          </a:xfrm>
          <a:prstGeom prst="rect">
            <a:avLst/>
          </a:prstGeom>
        </p:spPr>
      </p:pic>
      <p:sp>
        <p:nvSpPr>
          <p:cNvPr id="5" name="Google Shape;151;p5"/>
          <p:cNvSpPr txBox="1"/>
          <p:nvPr/>
        </p:nvSpPr>
        <p:spPr>
          <a:xfrm>
            <a:off x="360039" y="1484784"/>
            <a:ext cx="6882589" cy="340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900" b="1" dirty="0">
                <a:solidFill>
                  <a:schemeClr val="dk1"/>
                </a:solidFill>
              </a:rPr>
              <a:t>Описание продукта: </a:t>
            </a:r>
            <a:r>
              <a:rPr lang="ru-RU" sz="1900" dirty="0">
                <a:solidFill>
                  <a:schemeClr val="dk1"/>
                </a:solidFill>
              </a:rPr>
              <a:t>чат-бот, который содержит информацию о нормах провоза багажа через российскую таможню.</a:t>
            </a:r>
            <a:endParaRPr sz="19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800" dirty="0">
                <a:solidFill>
                  <a:schemeClr val="dk1"/>
                </a:solidFill>
              </a:rPr>
              <a:t>В чат-боте предусмотрены следующие функции: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800" dirty="0">
                <a:solidFill>
                  <a:schemeClr val="dk1"/>
                </a:solidFill>
              </a:rPr>
              <a:t>- быстрый поиск по стране,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800" dirty="0">
                <a:solidFill>
                  <a:schemeClr val="dk1"/>
                </a:solidFill>
              </a:rPr>
              <a:t>- интеллектуальный анализ ситуации на таможне,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800" dirty="0">
                <a:solidFill>
                  <a:schemeClr val="dk1"/>
                </a:solidFill>
              </a:rPr>
              <a:t>- ответ о нормах в зависимости от вида груза,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800" dirty="0">
                <a:solidFill>
                  <a:schemeClr val="dk1"/>
                </a:solidFill>
              </a:rPr>
              <a:t>- консультация со специалистом в случае возникновения проблемных ситуаций,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>
                <a:solidFill>
                  <a:schemeClr val="dk1"/>
                </a:solidFill>
              </a:rPr>
              <a:t>- ознакомление с документами и декларациями.</a:t>
            </a:r>
            <a:endParaRPr sz="19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24200"/>
            <a:ext cx="7620000" cy="3733800"/>
          </a:xfrm>
          <a:prstGeom prst="rect">
            <a:avLst/>
          </a:prstGeom>
        </p:spPr>
      </p:pic>
      <p:sp>
        <p:nvSpPr>
          <p:cNvPr id="7" name="Google Shape;157;p6"/>
          <p:cNvSpPr txBox="1"/>
          <p:nvPr/>
        </p:nvSpPr>
        <p:spPr>
          <a:xfrm>
            <a:off x="360040" y="1052735"/>
            <a:ext cx="9233903" cy="4770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 dirty="0">
                <a:solidFill>
                  <a:schemeClr val="dk1"/>
                </a:solidFill>
              </a:rPr>
              <a:t>Туристы:</a:t>
            </a:r>
            <a:endParaRPr sz="20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</a:rPr>
              <a:t>Актуальная и легко доступная информация без рекламы, которая поступает практически мгновенно в момент обращения к чат-боту.</a:t>
            </a: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 dirty="0">
                <a:solidFill>
                  <a:schemeClr val="dk1"/>
                </a:solidFill>
              </a:rPr>
              <a:t>Компании, которые занимаются импортом и экспортом:</a:t>
            </a:r>
            <a:endParaRPr sz="20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</a:rPr>
              <a:t>Доступный по цене аналог по поиску информации о нормах провоза багажа, который может заменить специалиста на постоянной работе.</a:t>
            </a: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 dirty="0">
                <a:solidFill>
                  <a:schemeClr val="dk1"/>
                </a:solidFill>
              </a:rPr>
              <a:t>Сотрудники таможенной службы:</a:t>
            </a:r>
            <a:endParaRPr sz="20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</a:rPr>
              <a:t>Инструмент, который позволит быстро обратиться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</a:rPr>
              <a:t>к справочнику норм провоза багажа. А еще его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</a:rPr>
              <a:t>можно рекомендовать недовольным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</a:rPr>
              <a:t>туристам, которые не знают об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</a:rPr>
              <a:t>ограничениях.</a:t>
            </a:r>
            <a:endParaRPr sz="20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oogle Shape;162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 dirty="0">
                <a:solidFill>
                  <a:schemeClr val="tx1"/>
                </a:solidFill>
                <a:sym typeface="Arial"/>
              </a:rPr>
              <a:t>НАШ ПРОТОТИП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480" y="1046225"/>
            <a:ext cx="2498234" cy="447826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D4BCED5-C7FA-2D79-F216-6496530C3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0" y="5135511"/>
            <a:ext cx="15621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"/>
          <p:cNvSpPr txBox="1"/>
          <p:nvPr/>
        </p:nvSpPr>
        <p:spPr>
          <a:xfrm>
            <a:off x="346928" y="5528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69" name="Google Shape;169;p8"/>
          <p:cNvGrpSpPr/>
          <p:nvPr/>
        </p:nvGrpSpPr>
        <p:grpSpPr>
          <a:xfrm>
            <a:off x="241108" y="701468"/>
            <a:ext cx="10992862" cy="5579231"/>
            <a:chOff x="2050015" y="1920875"/>
            <a:chExt cx="16156469" cy="9020214"/>
          </a:xfrm>
        </p:grpSpPr>
        <p:grpSp>
          <p:nvGrpSpPr>
            <p:cNvPr id="170" name="Google Shape;170;p8"/>
            <p:cNvGrpSpPr/>
            <p:nvPr/>
          </p:nvGrpSpPr>
          <p:grpSpPr>
            <a:xfrm>
              <a:off x="2051050" y="1920875"/>
              <a:ext cx="16155434" cy="9020214"/>
              <a:chOff x="1135616" y="1844675"/>
              <a:chExt cx="16155434" cy="9020214"/>
            </a:xfrm>
          </p:grpSpPr>
          <p:sp>
            <p:nvSpPr>
              <p:cNvPr id="171" name="Google Shape;171;p8"/>
              <p:cNvSpPr/>
              <p:nvPr/>
            </p:nvSpPr>
            <p:spPr>
              <a:xfrm>
                <a:off x="1136651" y="8245475"/>
                <a:ext cx="8076166" cy="2619414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72;p8"/>
              <p:cNvSpPr/>
              <p:nvPr/>
            </p:nvSpPr>
            <p:spPr>
              <a:xfrm>
                <a:off x="9213852" y="8245475"/>
                <a:ext cx="8077198" cy="2619414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173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74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79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0" name="Google Shape;180;p8"/>
            <p:cNvSpPr txBox="1"/>
            <p:nvPr/>
          </p:nvSpPr>
          <p:spPr>
            <a:xfrm>
              <a:off x="2050015" y="2073276"/>
              <a:ext cx="2894700" cy="561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 b="1" dirty="0">
                  <a:solidFill>
                    <a:schemeClr val="dk1"/>
                  </a:solidFill>
                </a:rPr>
                <a:t>2. ПРОБЛЕМА</a:t>
              </a:r>
              <a:endParaRPr sz="1000" b="1" dirty="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 dirty="0">
                  <a:solidFill>
                    <a:schemeClr val="dk1"/>
                  </a:solidFill>
                </a:rPr>
                <a:t>1. потенциальные потребители не хотят смотреть рекламу</a:t>
              </a:r>
              <a:endParaRPr sz="1000" dirty="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 dirty="0">
                  <a:solidFill>
                    <a:schemeClr val="dk1"/>
                  </a:solidFill>
                </a:rPr>
                <a:t>2. партии более 1000 кг требуют основного внимания при перевозке, так как ошибки в оформлении документов могут привести к серьезным финансовым потерям</a:t>
              </a:r>
              <a:endParaRPr sz="1000" dirty="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 dirty="0">
                  <a:solidFill>
                    <a:schemeClr val="dk1"/>
                  </a:solidFill>
                </a:rPr>
                <a:t>3. рядовые туристы не знают, сколько могут провозить через границу вещей или товаров</a:t>
              </a:r>
              <a:endParaRPr sz="1000" dirty="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 dirty="0">
                  <a:solidFill>
                    <a:schemeClr val="dk1"/>
                  </a:solidFill>
                </a:rPr>
                <a:t>4. в интернете часто попадается недостоверная информация по данной теме</a:t>
              </a:r>
              <a:endParaRPr sz="1000" dirty="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 dirty="0">
                  <a:solidFill>
                    <a:schemeClr val="dk1"/>
                  </a:solidFill>
                </a:rPr>
                <a:t>5. на сайтах в сети размещены разные, иногда не актуальные данные</a:t>
              </a:r>
              <a:endParaRPr sz="1000" dirty="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 dirty="0">
                  <a:solidFill>
                    <a:schemeClr val="dk1"/>
                  </a:solidFill>
                </a:rPr>
                <a:t>1а. СУЩЕСТВУЮЩИЕ АЛЬТЕРНАТИВЫ</a:t>
              </a:r>
              <a:endParaRPr sz="1000" dirty="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 dirty="0">
                  <a:solidFill>
                    <a:schemeClr val="dk1"/>
                  </a:solidFill>
                </a:rPr>
                <a:t>интернет (сайты)</a:t>
              </a:r>
              <a:endParaRPr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8"/>
            <p:cNvSpPr txBox="1"/>
            <p:nvPr/>
          </p:nvSpPr>
          <p:spPr>
            <a:xfrm>
              <a:off x="4945614" y="2041304"/>
              <a:ext cx="3807900" cy="214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оздание чат бота, который будет удобным как для туристов, так и для сотрудников таможни для решения вопросов возникающих при ввозе и вывозе товаров. Быстрота, доступность, а также нужная информация в определенное время.</a:t>
              </a:r>
              <a:endPara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8"/>
            <p:cNvSpPr txBox="1"/>
            <p:nvPr/>
          </p:nvSpPr>
          <p:spPr>
            <a:xfrm>
              <a:off x="4951171" y="5421593"/>
              <a:ext cx="3729300" cy="251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sz="18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количество стран</a:t>
              </a:r>
              <a:endParaRPr sz="100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количество товарных позиций</a:t>
              </a:r>
              <a:endParaRPr sz="100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количество языков</a:t>
              </a:r>
              <a:endParaRPr sz="100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количество регистраций</a:t>
              </a:r>
              <a:endParaRPr sz="100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количество повторных обращений</a:t>
              </a:r>
              <a:endParaRPr sz="18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8"/>
            <p:cNvSpPr txBox="1"/>
            <p:nvPr/>
          </p:nvSpPr>
          <p:spPr>
            <a:xfrm>
              <a:off x="8755617" y="2044773"/>
              <a:ext cx="2892600" cy="18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чат бот, который быстро информирует об актуальных нормах провоза товаров, удобный и без рекламы</a:t>
              </a:r>
              <a:endPara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8"/>
            <p:cNvSpPr txBox="1"/>
            <p:nvPr/>
          </p:nvSpPr>
          <p:spPr>
            <a:xfrm>
              <a:off x="11728449" y="2073276"/>
              <a:ext cx="3013500" cy="18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Обновления раз в неделю</a:t>
              </a:r>
              <a:endParaRPr sz="100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Чат-бот составлен профессионалами в области таможенного дела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8"/>
            <p:cNvSpPr txBox="1"/>
            <p:nvPr/>
          </p:nvSpPr>
          <p:spPr>
            <a:xfrm>
              <a:off x="11652249" y="5341419"/>
              <a:ext cx="3089700" cy="23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1. qr-код</a:t>
              </a:r>
              <a:endParaRPr sz="100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2. интернет сайты</a:t>
              </a:r>
              <a:endParaRPr sz="100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3. таможенники в аэропорту, подсказывающие о существовании чат бота при проверке товаров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8"/>
            <p:cNvSpPr txBox="1"/>
            <p:nvPr/>
          </p:nvSpPr>
          <p:spPr>
            <a:xfrm>
              <a:off x="14852650" y="1997075"/>
              <a:ext cx="2590800" cy="251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00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предприниматели, которые работают в сфере импорта и экспорта</a:t>
              </a:r>
              <a:endParaRPr sz="100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сотрудники таможни</a:t>
              </a:r>
              <a:endParaRPr sz="1000">
                <a:solidFill>
                  <a:schemeClr val="dk1"/>
                </a:solidFill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8"/>
            <p:cNvSpPr txBox="1"/>
            <p:nvPr/>
          </p:nvSpPr>
          <p:spPr>
            <a:xfrm>
              <a:off x="2090185" y="8353648"/>
              <a:ext cx="6815682" cy="2587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Затраты на разработку: 50 000 руб.</a:t>
              </a:r>
              <a:endParaRPr sz="100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Постоянные затраты:</a:t>
              </a:r>
              <a:endParaRPr sz="100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- Зарплата директора</a:t>
              </a:r>
              <a:endParaRPr sz="100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- Зарплата штатного программиста</a:t>
              </a:r>
              <a:endParaRPr sz="100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- Услуга по ведению бухгалтерии</a:t>
              </a:r>
              <a:endParaRPr sz="100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- Работа специалиста по вводу данных (самозанятый)</a:t>
              </a:r>
              <a:endParaRPr sz="100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- Открытие расчетного счета</a:t>
              </a:r>
              <a:endParaRPr sz="100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- Реклама</a:t>
              </a:r>
              <a:endParaRPr sz="1000">
                <a:solidFill>
                  <a:schemeClr val="dk1"/>
                </a:solidFill>
              </a:endParaRPr>
            </a:p>
          </p:txBody>
        </p:sp>
        <p:sp>
          <p:nvSpPr>
            <p:cNvPr id="188" name="Google Shape;188;p8"/>
            <p:cNvSpPr txBox="1"/>
            <p:nvPr/>
          </p:nvSpPr>
          <p:spPr>
            <a:xfrm>
              <a:off x="10129285" y="8380641"/>
              <a:ext cx="4418700" cy="146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Ежемесячная подписка - оплата за период пользования продуктом</a:t>
              </a:r>
              <a:endParaRPr sz="100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Стоимость подписки для физического лица - 300 руб. в мес.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086" y="332656"/>
            <a:ext cx="8548914" cy="6406875"/>
          </a:xfrm>
          <a:prstGeom prst="rect">
            <a:avLst/>
          </a:prstGeom>
        </p:spPr>
      </p:pic>
      <p:sp>
        <p:nvSpPr>
          <p:cNvPr id="193" name="Google Shape;193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194" name="Google Shape;194;p9"/>
          <p:cNvSpPr txBox="1"/>
          <p:nvPr/>
        </p:nvSpPr>
        <p:spPr>
          <a:xfrm>
            <a:off x="360040" y="1052736"/>
            <a:ext cx="10992600" cy="3816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dk1"/>
                </a:solidFill>
                <a:highlight>
                  <a:srgbClr val="FFFFFF"/>
                </a:highlight>
              </a:rPr>
              <a:t>Себестоимость продукта: 50 000 руб.</a:t>
            </a:r>
            <a:endParaRPr sz="22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dk1"/>
                </a:solidFill>
                <a:highlight>
                  <a:srgbClr val="FFFFFF"/>
                </a:highlight>
              </a:rPr>
              <a:t>Постоянные затраты:</a:t>
            </a:r>
            <a:endParaRPr sz="22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dk1"/>
                </a:solidFill>
                <a:highlight>
                  <a:srgbClr val="FFFFFF"/>
                </a:highlight>
              </a:rPr>
              <a:t>- Зарплата директора</a:t>
            </a:r>
            <a:endParaRPr sz="22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dk1"/>
                </a:solidFill>
                <a:highlight>
                  <a:srgbClr val="FFFFFF"/>
                </a:highlight>
              </a:rPr>
              <a:t>- Зарплата штатного программиста</a:t>
            </a:r>
            <a:endParaRPr sz="22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dk1"/>
                </a:solidFill>
                <a:highlight>
                  <a:srgbClr val="FFFFFF"/>
                </a:highlight>
              </a:rPr>
              <a:t>- Услуга по ведению бухгалтерии</a:t>
            </a:r>
            <a:endParaRPr sz="22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dk1"/>
                </a:solidFill>
                <a:highlight>
                  <a:srgbClr val="FFFFFF"/>
                </a:highlight>
              </a:rPr>
              <a:t>- Работа специалиста по вводу данных (</a:t>
            </a:r>
            <a:r>
              <a:rPr lang="ru-RU" sz="2200" dirty="0" err="1">
                <a:solidFill>
                  <a:schemeClr val="dk1"/>
                </a:solidFill>
                <a:highlight>
                  <a:srgbClr val="FFFFFF"/>
                </a:highlight>
              </a:rPr>
              <a:t>самозанятый</a:t>
            </a:r>
            <a:r>
              <a:rPr lang="ru-RU" sz="2200" dirty="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endParaRPr sz="22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dk1"/>
                </a:solidFill>
                <a:highlight>
                  <a:srgbClr val="FFFFFF"/>
                </a:highlight>
              </a:rPr>
              <a:t>- Открытие расчетного счета</a:t>
            </a:r>
            <a:endParaRPr sz="22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dk1"/>
                </a:solidFill>
                <a:highlight>
                  <a:srgbClr val="FFFFFF"/>
                </a:highlight>
              </a:rPr>
              <a:t>- Реклама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dk1"/>
                </a:solidFill>
                <a:highlight>
                  <a:srgbClr val="FFFFFF"/>
                </a:highlight>
              </a:rPr>
              <a:t>Срок окупаемости: 11 месяцев с начала реализации</a:t>
            </a:r>
            <a:endParaRPr sz="22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dk1"/>
                </a:solidFill>
                <a:highlight>
                  <a:srgbClr val="FFFFFF"/>
                </a:highlight>
              </a:rPr>
              <a:t>Потенциальная прибыль по итогу 12 мес.: 217 170 руб.</a:t>
            </a:r>
            <a:endParaRPr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444" y="0"/>
            <a:ext cx="6690678" cy="6685102"/>
          </a:xfrm>
          <a:prstGeom prst="rect">
            <a:avLst/>
          </a:prstGeom>
        </p:spPr>
      </p:pic>
      <p:sp>
        <p:nvSpPr>
          <p:cNvPr id="199" name="Google Shape;199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609599" y="1262743"/>
            <a:ext cx="47908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Натэлла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Бжаумыхова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администратор, специализация: аналитик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Ксения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интегратор, специализация: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продакт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-менеджер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Камила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Хасаева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лидер, специализация: мастер презентации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Анастасия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Тагамлыкова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администратор, специализация: спикер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Афашагова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предприниматель, специализация: генератор идей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sz="4800" b="1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1"/>
          <p:cNvSpPr txBox="1"/>
          <p:nvPr/>
        </p:nvSpPr>
        <p:spPr>
          <a:xfrm>
            <a:off x="212509" y="1064124"/>
            <a:ext cx="1099254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Номер телефона капитана – 7 (928) 870 0058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678" y="0"/>
            <a:ext cx="8583322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4C61E47-B1A1-D231-0040-7DE5A0618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045" y="3586316"/>
            <a:ext cx="3062134" cy="306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</TotalTime>
  <Words>731</Words>
  <Application>Microsoft Office PowerPoint</Application>
  <PresentationFormat>Широкоэкранный</PresentationFormat>
  <Paragraphs>125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Дрепа</dc:creator>
  <cp:lastModifiedBy>Lex Zinoviev</cp:lastModifiedBy>
  <cp:revision>10</cp:revision>
  <dcterms:created xsi:type="dcterms:W3CDTF">2023-10-22T07:00:01Z</dcterms:created>
  <dcterms:modified xsi:type="dcterms:W3CDTF">2023-11-27T17:32:14Z</dcterms:modified>
</cp:coreProperties>
</file>