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67" r:id="rId4"/>
    <p:sldId id="268" r:id="rId5"/>
    <p:sldId id="259" r:id="rId6"/>
    <p:sldId id="260" r:id="rId7"/>
    <p:sldId id="269" r:id="rId8"/>
    <p:sldId id="261" r:id="rId9"/>
    <p:sldId id="262" r:id="rId10"/>
    <p:sldId id="263" r:id="rId11"/>
    <p:sldId id="264" r:id="rId12"/>
    <p:sldId id="265" r:id="rId13"/>
  </p:sldIdLst>
  <p:sldSz cx="9144000" cy="5143500" type="screen16x9"/>
  <p:notesSz cx="6858000" cy="9144000"/>
  <p:embeddedFontLst>
    <p:embeddedFont>
      <p:font typeface="Roboto" panose="02000000000000000000" pitchFamily="2" charset="0"/>
      <p:regular r:id="rId15"/>
      <p:bold r:id="rId16"/>
      <p:italic r:id="rId17"/>
      <p:boldItalic r:id="rId18"/>
    </p:embeddedFont>
    <p:embeddedFont>
      <p:font typeface="Roboto Black" panose="02000000000000000000" pitchFamily="2" charset="0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544" userDrawn="1">
          <p15:clr>
            <a:srgbClr val="000000"/>
          </p15:clr>
        </p15:guide>
        <p15:guide id="2" orient="horz" pos="509" userDrawn="1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3" roundtripDataSignature="AMtx7mi4q026gHjQpDXAKUSEG0xgtE9u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CB54654-33BD-468D-A293-360721370151}">
  <a:tblStyle styleId="{6CB54654-33BD-468D-A293-360721370151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20"/>
  </p:normalViewPr>
  <p:slideViewPr>
    <p:cSldViewPr snapToGrid="0">
      <p:cViewPr varScale="1">
        <p:scale>
          <a:sx n="140" d="100"/>
          <a:sy n="140" d="100"/>
        </p:scale>
        <p:origin x="774" y="108"/>
      </p:cViewPr>
      <p:guideLst>
        <p:guide pos="544"/>
        <p:guide orient="horz" pos="50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948d42ddd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3" name="Google Shape;93;g1948d42ddd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>
          <a:extLst>
            <a:ext uri="{FF2B5EF4-FFF2-40B4-BE49-F238E27FC236}">
              <a16:creationId xmlns:a16="http://schemas.microsoft.com/office/drawing/2014/main" id="{B835963E-715D-74B8-06DF-EC1702B3E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948d42ddd2_0_5:notes">
            <a:extLst>
              <a:ext uri="{FF2B5EF4-FFF2-40B4-BE49-F238E27FC236}">
                <a16:creationId xmlns:a16="http://schemas.microsoft.com/office/drawing/2014/main" id="{268CFC8D-5340-BAD6-7B44-BC0E33E9AE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3" name="Google Shape;93;g1948d42ddd2_0_5:notes">
            <a:extLst>
              <a:ext uri="{FF2B5EF4-FFF2-40B4-BE49-F238E27FC236}">
                <a16:creationId xmlns:a16="http://schemas.microsoft.com/office/drawing/2014/main" id="{BF7ECF73-D063-C76F-4FEA-02A2B29AC1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320466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9F573424-B59D-609A-F37F-ABC52A583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:notes">
            <a:extLst>
              <a:ext uri="{FF2B5EF4-FFF2-40B4-BE49-F238E27FC236}">
                <a16:creationId xmlns:a16="http://schemas.microsoft.com/office/drawing/2014/main" id="{A324768E-9960-1ACE-98AD-17DA5AA252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5:notes">
            <a:extLst>
              <a:ext uri="{FF2B5EF4-FFF2-40B4-BE49-F238E27FC236}">
                <a16:creationId xmlns:a16="http://schemas.microsoft.com/office/drawing/2014/main" id="{47E9B7C1-33E3-D9C8-B24D-50D9CDDBB5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592896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2" name="Google Shape;11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505CE800-E7D7-0019-3E3A-CA9D48A93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:notes">
            <a:extLst>
              <a:ext uri="{FF2B5EF4-FFF2-40B4-BE49-F238E27FC236}">
                <a16:creationId xmlns:a16="http://schemas.microsoft.com/office/drawing/2014/main" id="{23D391F7-A04F-17F9-FBCF-AFB0A94551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2" name="Google Shape;112;p16:notes">
            <a:extLst>
              <a:ext uri="{FF2B5EF4-FFF2-40B4-BE49-F238E27FC236}">
                <a16:creationId xmlns:a16="http://schemas.microsoft.com/office/drawing/2014/main" id="{101A1CB1-56FE-516E-7EAC-B42D8E9ADA7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932662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0" name="Google Shape;13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3" name="Google Shape;16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4038600" cy="339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3048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100"/>
            </a:lvl1pPr>
            <a:lvl2pPr marL="685800" lvl="1" indent="-2857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1800"/>
            </a:lvl2pPr>
            <a:lvl3pPr marL="1028700" lvl="2" indent="-2667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3pPr>
            <a:lvl4pPr marL="1371600" lvl="3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350"/>
            </a:lvl4pPr>
            <a:lvl5pPr marL="1714500" lvl="4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350"/>
            </a:lvl5pPr>
            <a:lvl6pPr marL="2057400" lvl="5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6pPr>
            <a:lvl7pPr marL="2400300" lvl="6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7pPr>
            <a:lvl8pPr marL="2743200" lvl="7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8pPr>
            <a:lvl9pPr marL="3086100" lvl="8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2"/>
          </p:nvPr>
        </p:nvSpPr>
        <p:spPr>
          <a:xfrm>
            <a:off x="4648200" y="1200150"/>
            <a:ext cx="4038600" cy="339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3048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100"/>
            </a:lvl1pPr>
            <a:lvl2pPr marL="685800" lvl="1" indent="-2857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1800"/>
            </a:lvl2pPr>
            <a:lvl3pPr marL="1028700" lvl="2" indent="-2667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3pPr>
            <a:lvl4pPr marL="1371600" lvl="3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350"/>
            </a:lvl4pPr>
            <a:lvl5pPr marL="1714500" lvl="4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350"/>
            </a:lvl5pPr>
            <a:lvl6pPr marL="2057400" lvl="5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6pPr>
            <a:lvl7pPr marL="2400300" lvl="6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7pPr>
            <a:lvl8pPr marL="2743200" lvl="7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8pPr>
            <a:lvl9pPr marL="3086100" lvl="8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342900" lvl="0" indent="-1714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800" b="1"/>
            </a:lvl1pPr>
            <a:lvl2pPr marL="685800" lvl="1" indent="-171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 b="1"/>
            </a:lvl2pPr>
            <a:lvl3pPr marL="1028700" lvl="2" indent="-17145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 b="1"/>
            </a:lvl3pPr>
            <a:lvl4pPr marL="1371600" lvl="3" indent="-1714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4pPr>
            <a:lvl5pPr marL="1714500" lvl="4" indent="-1714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5pPr>
            <a:lvl6pPr marL="2057400" lvl="5" indent="-1714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6pPr>
            <a:lvl7pPr marL="2400300" lvl="6" indent="-1714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7pPr>
            <a:lvl8pPr marL="2743200" lvl="7" indent="-1714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8pPr>
            <a:lvl9pPr marL="3086100" lvl="8" indent="-1714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00" cy="2963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857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800"/>
            </a:lvl1pPr>
            <a:lvl2pPr marL="685800" lvl="1" indent="-2667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500"/>
            </a:lvl2pPr>
            <a:lvl3pPr marL="1028700" lvl="2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3pPr>
            <a:lvl4pPr marL="1371600" lvl="3" indent="-2476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200"/>
            </a:lvl4pPr>
            <a:lvl5pPr marL="1714500" lvl="4" indent="-2476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200"/>
            </a:lvl5pPr>
            <a:lvl6pPr marL="2057400" lvl="5" indent="-2476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6pPr>
            <a:lvl7pPr marL="2400300" lvl="6" indent="-2476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7pPr>
            <a:lvl8pPr marL="2743200" lvl="7" indent="-2476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8pPr>
            <a:lvl9pPr marL="3086100" lvl="8" indent="-2476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3"/>
          </p:nvPr>
        </p:nvSpPr>
        <p:spPr>
          <a:xfrm>
            <a:off x="4645025" y="1151335"/>
            <a:ext cx="40419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342900" lvl="0" indent="-1714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800" b="1"/>
            </a:lvl1pPr>
            <a:lvl2pPr marL="685800" lvl="1" indent="-171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 b="1"/>
            </a:lvl2pPr>
            <a:lvl3pPr marL="1028700" lvl="2" indent="-17145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 b="1"/>
            </a:lvl3pPr>
            <a:lvl4pPr marL="1371600" lvl="3" indent="-1714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4pPr>
            <a:lvl5pPr marL="1714500" lvl="4" indent="-1714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5pPr>
            <a:lvl6pPr marL="2057400" lvl="5" indent="-1714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6pPr>
            <a:lvl7pPr marL="2400300" lvl="6" indent="-1714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7pPr>
            <a:lvl8pPr marL="2743200" lvl="7" indent="-1714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8pPr>
            <a:lvl9pPr marL="3086100" lvl="8" indent="-1714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4"/>
          </p:nvPr>
        </p:nvSpPr>
        <p:spPr>
          <a:xfrm>
            <a:off x="4645025" y="1631156"/>
            <a:ext cx="4041900" cy="2963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857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800"/>
            </a:lvl1pPr>
            <a:lvl2pPr marL="685800" lvl="1" indent="-2667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500"/>
            </a:lvl2pPr>
            <a:lvl3pPr marL="1028700" lvl="2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3pPr>
            <a:lvl4pPr marL="1371600" lvl="3" indent="-2476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200"/>
            </a:lvl4pPr>
            <a:lvl5pPr marL="1714500" lvl="4" indent="-2476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200"/>
            </a:lvl5pPr>
            <a:lvl6pPr marL="2057400" lvl="5" indent="-2476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6pPr>
            <a:lvl7pPr marL="2400300" lvl="6" indent="-2476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7pPr>
            <a:lvl8pPr marL="2743200" lvl="7" indent="-2476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8pPr>
            <a:lvl9pPr marL="3086100" lvl="8" indent="-2476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title"/>
          </p:nvPr>
        </p:nvSpPr>
        <p:spPr>
          <a:xfrm>
            <a:off x="457200" y="204788"/>
            <a:ext cx="3008400" cy="87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15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00" cy="4389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32385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2400"/>
            </a:lvl1pPr>
            <a:lvl2pPr marL="685800" lvl="1" indent="-3048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100"/>
            </a:lvl2pPr>
            <a:lvl3pPr marL="1028700" lvl="2" indent="-2857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800"/>
            </a:lvl3pPr>
            <a:lvl4pPr marL="1371600" lvl="3" indent="-2667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500"/>
            </a:lvl4pPr>
            <a:lvl5pPr marL="1714500" lvl="4" indent="-2667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1500"/>
            </a:lvl5pPr>
            <a:lvl6pPr marL="2057400" lvl="5" indent="-2667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6pPr>
            <a:lvl7pPr marL="2400300" lvl="6" indent="-2667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7pPr>
            <a:lvl8pPr marL="2743200" lvl="7" indent="-2667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8pPr>
            <a:lvl9pPr marL="3086100" lvl="8" indent="-2667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9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body" idx="2"/>
          </p:nvPr>
        </p:nvSpPr>
        <p:spPr>
          <a:xfrm>
            <a:off x="457200" y="1076325"/>
            <a:ext cx="3008400" cy="3518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17145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050"/>
            </a:lvl1pPr>
            <a:lvl2pPr marL="685800" lvl="1" indent="-17145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2pPr>
            <a:lvl3pPr marL="1028700" lvl="2" indent="-171450" algn="l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3pPr>
            <a:lvl4pPr marL="1371600" lvl="3" indent="-17145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4pPr>
            <a:lvl5pPr marL="1714500" lvl="4" indent="-17145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5pPr>
            <a:lvl6pPr marL="2057400" lvl="5" indent="-17145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6pPr>
            <a:lvl7pPr marL="2400300" lvl="6" indent="-17145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7pPr>
            <a:lvl8pPr marL="2743200" lvl="7" indent="-17145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8pPr>
            <a:lvl9pPr marL="3086100" lvl="8" indent="-17145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15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1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11"/>
          <p:cNvSpPr txBox="1">
            <a:spLocks noGrp="1"/>
          </p:cNvSpPr>
          <p:nvPr>
            <p:ph type="body" idx="1"/>
          </p:nvPr>
        </p:nvSpPr>
        <p:spPr>
          <a:xfrm>
            <a:off x="1792288" y="4025504"/>
            <a:ext cx="5486400" cy="60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17145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050"/>
            </a:lvl1pPr>
            <a:lvl2pPr marL="685800" lvl="1" indent="-17145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2pPr>
            <a:lvl3pPr marL="1028700" lvl="2" indent="-171450" algn="l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3pPr>
            <a:lvl4pPr marL="1371600" lvl="3" indent="-17145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4pPr>
            <a:lvl5pPr marL="1714500" lvl="4" indent="-17145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5pPr>
            <a:lvl6pPr marL="2057400" lvl="5" indent="-17145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6pPr>
            <a:lvl7pPr marL="2400300" lvl="6" indent="-17145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7pPr>
            <a:lvl8pPr marL="2743200" lvl="7" indent="-17145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8pPr>
            <a:lvl9pPr marL="3086100" lvl="8" indent="-17145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 rot="5400000">
            <a:off x="2874825" y="-1217475"/>
            <a:ext cx="339435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028700" lvl="2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714500" lvl="4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057400" lvl="5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 rot="5400000">
            <a:off x="5463788" y="1371591"/>
            <a:ext cx="43886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1272787" y="-609609"/>
            <a:ext cx="43886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028700" lvl="2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714500" lvl="4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057400" lvl="5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13.png"/><Relationship Id="rId4" Type="http://schemas.openxmlformats.org/officeDocument/2006/relationships/image" Target="../media/image2.png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8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6.png"/><Relationship Id="rId5" Type="http://schemas.openxmlformats.org/officeDocument/2006/relationships/image" Target="../media/image3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2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"/>
          <p:cNvPicPr preferRelativeResize="0"/>
          <p:nvPr/>
        </p:nvPicPr>
        <p:blipFill rotWithShape="1">
          <a:blip r:embed="rId3">
            <a:alphaModFix/>
          </a:blip>
          <a:srcRect t="109" b="109"/>
          <a:stretch/>
        </p:blipFill>
        <p:spPr>
          <a:xfrm>
            <a:off x="3077854" y="722119"/>
            <a:ext cx="6096379" cy="4421213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786849" y="1130822"/>
            <a:ext cx="4314600" cy="3058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>
              <a:buSzPts val="3700"/>
            </a:pPr>
            <a:r>
              <a:rPr lang="ru-RU" sz="2775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АКСЕЛЕРАТОР</a:t>
            </a:r>
            <a:endParaRPr sz="2775" dirty="0">
              <a:solidFill>
                <a:srgbClr val="8F00FF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>
              <a:buSzPts val="3500"/>
            </a:pPr>
            <a:r>
              <a:rPr lang="ru-RU" sz="2775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ПЕРМСКОГО ПОЛИТЕХА</a:t>
            </a:r>
            <a:endParaRPr sz="1200" dirty="0">
              <a:solidFill>
                <a:srgbClr val="8F00FF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>
              <a:buSzPts val="3500"/>
            </a:pPr>
            <a:endParaRPr sz="2625" b="1" dirty="0">
              <a:solidFill>
                <a:srgbClr val="2A4BA0"/>
              </a:solidFill>
              <a:latin typeface="Roboto"/>
              <a:ea typeface="Roboto"/>
              <a:cs typeface="Roboto"/>
              <a:sym typeface="Roboto"/>
            </a:endParaRPr>
          </a:p>
          <a:p>
            <a:r>
              <a:rPr lang="ru-RU" sz="2400" b="1" dirty="0">
                <a:solidFill>
                  <a:srgbClr val="E14D3C"/>
                </a:solidFill>
                <a:latin typeface="Roboto"/>
                <a:ea typeface="Roboto"/>
                <a:cs typeface="Roboto"/>
                <a:sym typeface="Roboto"/>
              </a:rPr>
              <a:t>Чат-бот </a:t>
            </a:r>
            <a:r>
              <a:rPr lang="en-US" sz="2400" b="1" dirty="0" err="1">
                <a:solidFill>
                  <a:srgbClr val="E14D3C"/>
                </a:solidFill>
                <a:latin typeface="Roboto"/>
                <a:ea typeface="Roboto"/>
                <a:cs typeface="Roboto"/>
                <a:sym typeface="Roboto"/>
              </a:rPr>
              <a:t>CashFlow</a:t>
            </a:r>
            <a:r>
              <a:rPr lang="en-US" sz="2400" b="1" dirty="0">
                <a:solidFill>
                  <a:srgbClr val="E14D3C"/>
                </a:solidFill>
                <a:latin typeface="Roboto"/>
                <a:ea typeface="Roboto"/>
                <a:cs typeface="Roboto"/>
                <a:sym typeface="Roboto"/>
              </a:rPr>
              <a:t> Campus</a:t>
            </a:r>
            <a:endParaRPr sz="1050" dirty="0">
              <a:solidFill>
                <a:srgbClr val="E14D3C"/>
              </a:solidFill>
            </a:endParaRPr>
          </a:p>
          <a:p>
            <a:pPr>
              <a:buSzPts val="3200"/>
            </a:pPr>
            <a:endParaRPr sz="2400" b="1" dirty="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r>
              <a:rPr lang="ru-RU" sz="12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Зимина Анастасия, Гончаренко Анна, </a:t>
            </a:r>
            <a:r>
              <a:rPr lang="ru-RU" sz="1200" b="1" dirty="0" err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Канюкова</a:t>
            </a:r>
            <a:r>
              <a:rPr lang="ru-RU" sz="12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 Анна, Худякова Елизавета, Купчина Наталья, Галкина Алина, Давидюк Арина</a:t>
            </a:r>
            <a:endParaRPr sz="1050" dirty="0">
              <a:solidFill>
                <a:srgbClr val="434343"/>
              </a:solidFill>
            </a:endParaRPr>
          </a:p>
          <a:p>
            <a:r>
              <a:rPr lang="ru-RU" sz="12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89922081322, </a:t>
            </a:r>
            <a:r>
              <a:rPr lang="en-US" sz="12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ziminaa229@gmail.com</a:t>
            </a:r>
            <a:endParaRPr sz="1200" b="1" dirty="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r>
              <a:rPr lang="ru-RU" sz="12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ПНИПУ, город Пермь</a:t>
            </a:r>
            <a:endParaRPr sz="1050" dirty="0">
              <a:solidFill>
                <a:srgbClr val="434343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474E66F-EA3E-1549-25A3-430919234F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9586F00-989A-9081-8099-7D81DC1999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A83808D-D285-9DF5-8DCE-86CBF1D604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C8706C5-1172-FE24-120F-FCABD793D6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1E2A98C-CF55-0DD8-4EF1-884C160329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948d42ddd2_0_5"/>
          <p:cNvSpPr txBox="1"/>
          <p:nvPr/>
        </p:nvSpPr>
        <p:spPr>
          <a:xfrm>
            <a:off x="795787" y="1119351"/>
            <a:ext cx="4314600" cy="56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>
              <a:buSzPts val="3700"/>
            </a:pPr>
            <a:r>
              <a:rPr lang="ru-RU" sz="2775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ПРОБЛЕМА</a:t>
            </a:r>
            <a:endParaRPr sz="2625" b="1" dirty="0">
              <a:solidFill>
                <a:srgbClr val="8F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6" name="Google Shape;96;g1948d42ddd2_0_5"/>
          <p:cNvSpPr txBox="1"/>
          <p:nvPr/>
        </p:nvSpPr>
        <p:spPr>
          <a:xfrm>
            <a:off x="468324" y="1776206"/>
            <a:ext cx="7747713" cy="2831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Студенты не контролируют личные финансы, что приводит к стрессу, долгам, неспособности копить; Недоступность простых и понятных финансовых советов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Студентам, любому человеку, который столкнулся с данной проблемой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Подтверждение проблемы: 71% студентов РФ испытывают стресс из-за нехватки денег (исследование 2023г.)</a:t>
            </a:r>
          </a:p>
          <a:p>
            <a:r>
              <a:rPr lang="ru-RU" sz="16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Только 23% ведут постоянный учет расходов и доходов(</a:t>
            </a:r>
            <a:r>
              <a:rPr lang="ru-RU" sz="1600" dirty="0" err="1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иссл</a:t>
            </a:r>
            <a:r>
              <a:rPr lang="ru-RU" sz="16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. 2023)</a:t>
            </a:r>
          </a:p>
          <a:p>
            <a:r>
              <a:rPr lang="ru-RU" sz="16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Более 40% своих трат студенты называют «импульсивными»(опрос 2024г)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sz="15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pic>
        <p:nvPicPr>
          <p:cNvPr id="2" name="Google Shape;82;p14">
            <a:extLst>
              <a:ext uri="{FF2B5EF4-FFF2-40B4-BE49-F238E27FC236}">
                <a16:creationId xmlns:a16="http://schemas.microsoft.com/office/drawing/2014/main" id="{3139F791-8989-8FCA-85B6-4405AD03C6C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983933"/>
            <a:ext cx="9143999" cy="159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ABCF214-4693-AF10-C516-095E1DAA5B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B9BC5C-BFA0-07D5-B1AD-71198AEA92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D560F1-3F5F-197C-DD67-F6ECA54290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E507FFE-B069-E024-B807-D97D3EE08C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5976F97-80E5-6E1C-46C4-689DB5240C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E52E14B3-DB09-E0A2-6013-B64F709D9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948d42ddd2_0_5">
            <a:extLst>
              <a:ext uri="{FF2B5EF4-FFF2-40B4-BE49-F238E27FC236}">
                <a16:creationId xmlns:a16="http://schemas.microsoft.com/office/drawing/2014/main" id="{88C70C25-F574-7AF5-5FBB-4BB304860199}"/>
              </a:ext>
            </a:extLst>
          </p:cNvPr>
          <p:cNvSpPr txBox="1"/>
          <p:nvPr/>
        </p:nvSpPr>
        <p:spPr>
          <a:xfrm>
            <a:off x="706277" y="914365"/>
            <a:ext cx="4314600" cy="56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>
              <a:buSzPts val="3700"/>
            </a:pPr>
            <a:r>
              <a:rPr lang="ru-RU" sz="2775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ПРОБЛЕМА</a:t>
            </a:r>
            <a:endParaRPr sz="2625" b="1" dirty="0">
              <a:solidFill>
                <a:srgbClr val="8F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" name="Google Shape;82;p14">
            <a:extLst>
              <a:ext uri="{FF2B5EF4-FFF2-40B4-BE49-F238E27FC236}">
                <a16:creationId xmlns:a16="http://schemas.microsoft.com/office/drawing/2014/main" id="{0F0321E1-C30B-589C-4356-5D8E3EE92E4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983933"/>
            <a:ext cx="9143999" cy="159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D05734-C25B-4B8C-DD82-E636A74B78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10B92A2-4B8B-F84F-B1DA-EAEEE9BF75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DA102C3-35F2-2599-B1EE-B439C8AAEF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E6DFF99-B536-57C4-15E2-218D2B3B28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014B79F-45A8-6F92-2999-AE1F49C740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  <p:pic>
        <p:nvPicPr>
          <p:cNvPr id="6" name="Объект 9">
            <a:extLst>
              <a:ext uri="{FF2B5EF4-FFF2-40B4-BE49-F238E27FC236}">
                <a16:creationId xmlns:a16="http://schemas.microsoft.com/office/drawing/2014/main" id="{372E8166-7962-FF54-B2D9-5B6844A3572B}"/>
              </a:ext>
            </a:extLst>
          </p:cNvPr>
          <p:cNvPicPr>
            <a:picLocks noGrp="1"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66452" y="1580202"/>
            <a:ext cx="4490231" cy="3207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613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C28BFED5-5977-A421-6FAA-E6E9C8E72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>
            <a:extLst>
              <a:ext uri="{FF2B5EF4-FFF2-40B4-BE49-F238E27FC236}">
                <a16:creationId xmlns:a16="http://schemas.microsoft.com/office/drawing/2014/main" id="{68426421-ABB4-AE68-7D69-08E0728993F6}"/>
              </a:ext>
            </a:extLst>
          </p:cNvPr>
          <p:cNvSpPr txBox="1"/>
          <p:nvPr/>
        </p:nvSpPr>
        <p:spPr>
          <a:xfrm>
            <a:off x="706277" y="942096"/>
            <a:ext cx="4314600" cy="56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r>
              <a:rPr lang="ru-RU" sz="2775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РЕШЕНИЕ ПРОБЛЕМЫ</a:t>
            </a:r>
            <a:endParaRPr sz="2775" dirty="0">
              <a:solidFill>
                <a:srgbClr val="8F00FF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05" name="Google Shape;105;p15">
            <a:extLst>
              <a:ext uri="{FF2B5EF4-FFF2-40B4-BE49-F238E27FC236}">
                <a16:creationId xmlns:a16="http://schemas.microsoft.com/office/drawing/2014/main" id="{F06CCCD2-3B2B-653C-65A7-BA83AC856AA7}"/>
              </a:ext>
            </a:extLst>
          </p:cNvPr>
          <p:cNvSpPr txBox="1"/>
          <p:nvPr/>
        </p:nvSpPr>
        <p:spPr>
          <a:xfrm>
            <a:off x="205774" y="1507613"/>
            <a:ext cx="4314600" cy="2677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Чат-бот </a:t>
            </a:r>
            <a:r>
              <a:rPr lang="en-US" sz="1500" dirty="0" err="1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CashFlow</a:t>
            </a:r>
            <a:r>
              <a:rPr lang="en-US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 Campus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Общие характеристики: Телеграм-бот как сервис(</a:t>
            </a:r>
            <a:r>
              <a:rPr lang="en-US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B2C)</a:t>
            </a:r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, много бесплатных возможностей, для персонализированного анализа есть платный тариф</a:t>
            </a:r>
            <a:endParaRPr lang="ru-RU" sz="1050" dirty="0">
              <a:solidFill>
                <a:srgbClr val="434343"/>
              </a:solidFill>
              <a:ea typeface="Roboto Black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Чат-бот создан, уже начался «пробный» период и поиск пользователей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sz="15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pic>
        <p:nvPicPr>
          <p:cNvPr id="2" name="Google Shape;82;p14">
            <a:extLst>
              <a:ext uri="{FF2B5EF4-FFF2-40B4-BE49-F238E27FC236}">
                <a16:creationId xmlns:a16="http://schemas.microsoft.com/office/drawing/2014/main" id="{08793480-FA11-70EB-8F69-47E7E9F5347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983933"/>
            <a:ext cx="9143999" cy="159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18F393B-F90A-355C-F575-0DE783227F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6A848CF-1D9F-AA05-99E4-6E7551888D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FB3D00F-C389-60BA-B319-D80A86A93B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318E6C4-D489-B188-9876-569D2CAE1F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25C23C4-3A15-4229-AFE6-2BFD8EE374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BE552A2-213A-53DF-5AF4-3442A1359B0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3813" y="1385249"/>
            <a:ext cx="4404293" cy="272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294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/>
        </p:nvSpPr>
        <p:spPr>
          <a:xfrm>
            <a:off x="706277" y="942096"/>
            <a:ext cx="4314600" cy="56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r>
              <a:rPr lang="ru-RU" sz="2775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РЕШЕНИЕ ПРОБЛЕМЫ</a:t>
            </a:r>
            <a:endParaRPr sz="2775" dirty="0">
              <a:solidFill>
                <a:srgbClr val="8F00FF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05" name="Google Shape;105;p15"/>
          <p:cNvSpPr txBox="1"/>
          <p:nvPr/>
        </p:nvSpPr>
        <p:spPr>
          <a:xfrm>
            <a:off x="68524" y="1507613"/>
            <a:ext cx="4314600" cy="2769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Особенности: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Быстрый учет расходов</a:t>
            </a:r>
            <a:r>
              <a:rPr lang="ru-RU" sz="12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(</a:t>
            </a:r>
            <a:r>
              <a:rPr lang="ru-RU" sz="1200" dirty="0"/>
              <a:t>Просто говорите боту: "500 еда" или «1500 развлечения кино»)</a:t>
            </a:r>
          </a:p>
          <a:p>
            <a:pPr marL="342900" indent="-342900">
              <a:buFont typeface="+mj-lt"/>
              <a:buAutoNum type="arabicPeriod"/>
            </a:pPr>
            <a:endParaRPr lang="ru-RU" sz="1200" dirty="0"/>
          </a:p>
          <a:p>
            <a:pPr marL="342900" indent="-342900">
              <a:buFont typeface="+mj-lt"/>
              <a:buAutoNum type="arabicPeriod"/>
            </a:pPr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Геймификация </a:t>
            </a:r>
            <a:r>
              <a:rPr lang="ru-RU" sz="1500" dirty="0" err="1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фин.грамотности</a:t>
            </a:r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 </a:t>
            </a:r>
            <a:r>
              <a:rPr lang="ru-RU" sz="1200" dirty="0">
                <a:solidFill>
                  <a:srgbClr val="434343"/>
                </a:solidFill>
                <a:latin typeface="+mn-lt"/>
                <a:ea typeface="Roboto Black"/>
                <a:cs typeface="Roboto Black"/>
                <a:sym typeface="Roboto Black"/>
              </a:rPr>
              <a:t>(</a:t>
            </a:r>
            <a:r>
              <a:rPr lang="ru-RU" sz="1200" dirty="0" err="1">
                <a:solidFill>
                  <a:srgbClr val="434343"/>
                </a:solidFill>
                <a:latin typeface="+mn-lt"/>
                <a:ea typeface="Roboto Black"/>
                <a:cs typeface="Roboto Black"/>
                <a:sym typeface="Roboto Black"/>
              </a:rPr>
              <a:t>челленджи:неделя</a:t>
            </a:r>
            <a:r>
              <a:rPr lang="ru-RU" sz="1200" dirty="0">
                <a:solidFill>
                  <a:srgbClr val="434343"/>
                </a:solidFill>
                <a:latin typeface="+mn-lt"/>
                <a:ea typeface="Roboto Black"/>
                <a:cs typeface="Roboto Black"/>
                <a:sym typeface="Roboto Black"/>
              </a:rPr>
              <a:t> без спонтанных покупок, эконом-обед до 300рублей; если бот анализирует и получает, что много трат на еду вне дома, может предложить рецепты для экономии)</a:t>
            </a:r>
          </a:p>
          <a:p>
            <a:endParaRPr lang="ru-RU" sz="1200" dirty="0">
              <a:solidFill>
                <a:srgbClr val="434343"/>
              </a:solidFill>
              <a:latin typeface="+mn-lt"/>
              <a:ea typeface="Roboto Black"/>
              <a:cs typeface="Roboto Black"/>
              <a:sym typeface="Roboto Black"/>
            </a:endParaRPr>
          </a:p>
          <a:p>
            <a:r>
              <a:rPr lang="ru-RU" sz="15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Roboto Black"/>
              </a:rPr>
              <a:t>Срок создания прототипа ±3 недели</a:t>
            </a:r>
          </a:p>
          <a:p>
            <a:endParaRPr lang="ru-RU" sz="1200" dirty="0">
              <a:solidFill>
                <a:srgbClr val="434343"/>
              </a:solidFill>
              <a:latin typeface="+mn-lt"/>
              <a:ea typeface="Roboto Black"/>
              <a:cs typeface="Roboto Black"/>
              <a:sym typeface="Roboto Black"/>
            </a:endParaRPr>
          </a:p>
          <a:p>
            <a:pPr marL="342900" indent="-342900">
              <a:buFont typeface="+mj-lt"/>
              <a:buAutoNum type="arabicPeriod"/>
            </a:pPr>
            <a:endParaRPr lang="ru-RU" sz="15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pic>
        <p:nvPicPr>
          <p:cNvPr id="2" name="Google Shape;82;p14">
            <a:extLst>
              <a:ext uri="{FF2B5EF4-FFF2-40B4-BE49-F238E27FC236}">
                <a16:creationId xmlns:a16="http://schemas.microsoft.com/office/drawing/2014/main" id="{6A9F768F-FBA5-52CF-4B9B-71A0AA3A3D2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983933"/>
            <a:ext cx="9143999" cy="159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AAAAD26-BF00-2763-442E-551598CD73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DAF926-07F7-5C3C-A46F-B9596CB92D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24D542B-C99C-3158-808A-D305409632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31F5B8A-AFE9-EC04-F584-476261650D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739CE1D-59C0-0D87-3592-BCFCBA3C61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5D91687-18D9-2606-0AC3-62CA9A37E1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11337" y="942096"/>
            <a:ext cx="2469886" cy="38654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/>
          <p:nvPr/>
        </p:nvSpPr>
        <p:spPr>
          <a:xfrm>
            <a:off x="706277" y="970289"/>
            <a:ext cx="4314600" cy="56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r>
              <a:rPr lang="ru-RU" sz="2775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ТЕХНОЛОГИЯ</a:t>
            </a:r>
            <a:endParaRPr sz="2625" b="1" dirty="0">
              <a:solidFill>
                <a:srgbClr val="8F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5" name="Google Shape;115;p16"/>
          <p:cNvSpPr txBox="1"/>
          <p:nvPr/>
        </p:nvSpPr>
        <p:spPr>
          <a:xfrm>
            <a:off x="155234" y="1515581"/>
            <a:ext cx="8558861" cy="290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Нейросеть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Telegram Bot API</a:t>
            </a:r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-ядро продукта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Python – </a:t>
            </a:r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основа написания бота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PostgreSQL-</a:t>
            </a:r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 база данных пользователей и транзакций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Яндекс </a:t>
            </a:r>
            <a:r>
              <a:rPr lang="ru-RU" sz="1500" dirty="0" err="1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Вордстат</a:t>
            </a:r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 – анализ спроса на рынке на основе запросов</a:t>
            </a:r>
            <a:endParaRPr sz="15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endParaRPr lang="ru-RU" sz="15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endParaRPr lang="ru-RU" sz="15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Новизна решения: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 Удобство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геймификация финансовой грамотности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 возможен персональный анализ финансовых привычек исходя из всех расходов и доходов</a:t>
            </a:r>
            <a:endParaRPr sz="15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pic>
        <p:nvPicPr>
          <p:cNvPr id="2" name="Google Shape;82;p14">
            <a:extLst>
              <a:ext uri="{FF2B5EF4-FFF2-40B4-BE49-F238E27FC236}">
                <a16:creationId xmlns:a16="http://schemas.microsoft.com/office/drawing/2014/main" id="{14F108C0-20F5-2D89-601E-15BC771504E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983933"/>
            <a:ext cx="9143999" cy="159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C0CDC2E-9B75-502A-EF36-DB9780ADE2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8FB97D5-487C-D7E8-FA7F-004C950B52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97E7E38-B0DD-74BB-78CC-B6A0646F2F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3DEF969-7D68-CE61-0509-5057CA6291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92B41D2-68B6-2B7A-1262-6D1BE2A751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C461CA70-597C-9227-1F9A-ACE436E29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>
            <a:extLst>
              <a:ext uri="{FF2B5EF4-FFF2-40B4-BE49-F238E27FC236}">
                <a16:creationId xmlns:a16="http://schemas.microsoft.com/office/drawing/2014/main" id="{40841189-8ECB-C19A-F10E-48B221C8AB73}"/>
              </a:ext>
            </a:extLst>
          </p:cNvPr>
          <p:cNvSpPr txBox="1"/>
          <p:nvPr/>
        </p:nvSpPr>
        <p:spPr>
          <a:xfrm>
            <a:off x="706277" y="970289"/>
            <a:ext cx="4314600" cy="56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r>
              <a:rPr lang="ru-RU" sz="2775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ТЕХНОЛОГИЯ</a:t>
            </a:r>
            <a:endParaRPr sz="2625" b="1" dirty="0">
              <a:solidFill>
                <a:srgbClr val="8F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" name="Google Shape;82;p14">
            <a:extLst>
              <a:ext uri="{FF2B5EF4-FFF2-40B4-BE49-F238E27FC236}">
                <a16:creationId xmlns:a16="http://schemas.microsoft.com/office/drawing/2014/main" id="{AD61BB7D-2A9F-4DC7-ED2A-35F9E041AD0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983933"/>
            <a:ext cx="9143999" cy="159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635AE9-4E9C-DB48-D6EF-71FFEF4981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C33C9AC-1472-2726-E56F-B82B154B11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3CA6805-203D-7F8E-6334-95CC62D67F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A6D3F55-840A-784B-6B93-3C58D98D7E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8C34EB7-9948-AE68-4972-FEFB891905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81740D4-FCBF-5050-FFAE-4F1A3B65F16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19583" y="1452344"/>
            <a:ext cx="4602605" cy="3472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510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/>
          <p:cNvSpPr txBox="1"/>
          <p:nvPr/>
        </p:nvSpPr>
        <p:spPr>
          <a:xfrm>
            <a:off x="706276" y="863831"/>
            <a:ext cx="4314600" cy="56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>
              <a:buSzPts val="3700"/>
            </a:pPr>
            <a:r>
              <a:rPr lang="ru-RU" sz="2775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ПОТРЕБИТЕЛИ</a:t>
            </a:r>
            <a:endParaRPr sz="2625" b="1" dirty="0">
              <a:solidFill>
                <a:srgbClr val="8F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4" name="Google Shape;124;p17"/>
          <p:cNvSpPr txBox="1"/>
          <p:nvPr/>
        </p:nvSpPr>
        <p:spPr>
          <a:xfrm>
            <a:off x="162395" y="1340067"/>
            <a:ext cx="5399068" cy="2346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Мы провели опрос среди студентов, выяснилось, что для </a:t>
            </a:r>
            <a:r>
              <a:rPr lang="ru-RU" sz="1500" dirty="0">
                <a:solidFill>
                  <a:srgbClr val="434343"/>
                </a:solidFill>
                <a:latin typeface="Times New Roman" panose="02020603050405020304" pitchFamily="18" charset="0"/>
                <a:ea typeface="Roboto Black"/>
                <a:cs typeface="Times New Roman" panose="02020603050405020304" pitchFamily="18" charset="0"/>
                <a:sym typeface="Roboto Black"/>
              </a:rPr>
              <a:t>~</a:t>
            </a:r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65% эта проблема актуальна и они готовы платить небольшую сумму(до 159 </a:t>
            </a:r>
            <a:r>
              <a:rPr lang="ru-RU" sz="1500" dirty="0" err="1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руб.месяц</a:t>
            </a:r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)</a:t>
            </a:r>
          </a:p>
          <a:p>
            <a:endParaRPr sz="15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Оценка рынка продукта с помощью Яндекс </a:t>
            </a:r>
            <a:r>
              <a:rPr lang="ru-RU" sz="1500" dirty="0" err="1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Вордстат</a:t>
            </a:r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:</a:t>
            </a:r>
          </a:p>
          <a:p>
            <a:r>
              <a:rPr lang="ru-RU" sz="1100" dirty="0"/>
              <a:t>Общее число запросов финансовый анализ за 03.11.2025 – 03.12.2025: 116 780</a:t>
            </a:r>
          </a:p>
          <a:p>
            <a:r>
              <a:rPr lang="ru-RU" sz="1100" dirty="0"/>
              <a:t>Общее число запросов «как экономить» - 35 444</a:t>
            </a:r>
          </a:p>
          <a:p>
            <a:r>
              <a:rPr lang="ru-RU" sz="1100" dirty="0"/>
              <a:t>Общее число запросов «чат-бот» - 401 944</a:t>
            </a:r>
          </a:p>
          <a:p>
            <a:endParaRPr lang="ru-RU" sz="1100" dirty="0"/>
          </a:p>
          <a:p>
            <a:br>
              <a:rPr lang="ru-RU" dirty="0"/>
            </a:br>
            <a:endParaRPr sz="1050" dirty="0">
              <a:solidFill>
                <a:srgbClr val="434343"/>
              </a:solidFill>
            </a:endParaRPr>
          </a:p>
        </p:txBody>
      </p:sp>
      <p:pic>
        <p:nvPicPr>
          <p:cNvPr id="2" name="Google Shape;82;p14">
            <a:extLst>
              <a:ext uri="{FF2B5EF4-FFF2-40B4-BE49-F238E27FC236}">
                <a16:creationId xmlns:a16="http://schemas.microsoft.com/office/drawing/2014/main" id="{09B84EA3-FCAC-9F71-0643-BB6982C7CD6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97777"/>
            <a:ext cx="9143999" cy="45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576406C-A633-D715-D171-4D02359C49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3F7A1F4-89F0-CEA1-B27A-8FD1DB79A6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F5907F5-EC61-CC2D-851F-A22267A099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B1872DD-EFE8-DF4D-8244-9D0F8F6B23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23FC3B8-F72F-C121-6170-23116E1D7F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4B61088-1A3E-D11C-A23A-B3774B09E3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58571" y="2889362"/>
            <a:ext cx="5462672" cy="203795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55A03D1-1DA2-7985-E4E3-CD346BE01B8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61463" y="863831"/>
            <a:ext cx="3503269" cy="194240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/>
          <p:cNvSpPr txBox="1"/>
          <p:nvPr/>
        </p:nvSpPr>
        <p:spPr>
          <a:xfrm>
            <a:off x="789237" y="1119351"/>
            <a:ext cx="4314600" cy="56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>
              <a:buSzPts val="3700"/>
            </a:pPr>
            <a:r>
              <a:rPr lang="ru-RU" sz="2775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КОНКУРЕНТЫ</a:t>
            </a:r>
            <a:endParaRPr sz="2625" b="1" dirty="0">
              <a:solidFill>
                <a:srgbClr val="8F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134" name="Google Shape;134;p18"/>
          <p:cNvGraphicFramePr/>
          <p:nvPr>
            <p:extLst>
              <p:ext uri="{D42A27DB-BD31-4B8C-83A1-F6EECF244321}">
                <p14:modId xmlns:p14="http://schemas.microsoft.com/office/powerpoint/2010/main" val="1482593102"/>
              </p:ext>
            </p:extLst>
          </p:nvPr>
        </p:nvGraphicFramePr>
        <p:xfrm>
          <a:off x="552734" y="1818947"/>
          <a:ext cx="7131982" cy="2712110"/>
        </p:xfrm>
        <a:graphic>
          <a:graphicData uri="http://schemas.openxmlformats.org/drawingml/2006/table">
            <a:tbl>
              <a:tblPr firstRow="1" bandRow="1">
                <a:noFill/>
                <a:tableStyleId>{6CB54654-33BD-468D-A293-360721370151}</a:tableStyleId>
              </a:tblPr>
              <a:tblGrid>
                <a:gridCol w="1430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54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54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54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54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5702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 dirty="0"/>
                        <a:t>Характеристики продукта</a:t>
                      </a:r>
                      <a:endParaRPr sz="1100" u="none" strike="noStrike" cap="none" dirty="0"/>
                    </a:p>
                  </a:txBody>
                  <a:tcPr marL="68588" marR="68588" marT="34294" marB="34294">
                    <a:solidFill>
                      <a:srgbClr val="F2A11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 dirty="0"/>
                        <a:t>Ваша разработка</a:t>
                      </a:r>
                      <a:endParaRPr sz="1100" u="none" strike="noStrike" cap="none" dirty="0"/>
                    </a:p>
                  </a:txBody>
                  <a:tcPr marL="68588" marR="68588" marT="34294" marB="34294">
                    <a:solidFill>
                      <a:srgbClr val="F2A11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 dirty="0"/>
                        <a:t>Приложение Т-банка</a:t>
                      </a:r>
                      <a:endParaRPr sz="1100" u="none" strike="noStrike" cap="none" dirty="0"/>
                    </a:p>
                  </a:txBody>
                  <a:tcPr marL="68588" marR="68588" marT="34294" marB="34294">
                    <a:solidFill>
                      <a:srgbClr val="F2A11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100" dirty="0"/>
                        <a:t>Приложение 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100" dirty="0"/>
                        <a:t>Сбербанк</a:t>
                      </a:r>
                      <a:endParaRPr sz="1100" dirty="0"/>
                    </a:p>
                  </a:txBody>
                  <a:tcPr marL="68588" marR="68588" marT="34294" marB="34294">
                    <a:solidFill>
                      <a:srgbClr val="F2A11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100" u="none" strike="noStrike" cap="none" dirty="0"/>
                        <a:t>Приложение 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100" u="none" strike="noStrike" cap="none" dirty="0"/>
                        <a:t>Альфа Банк</a:t>
                      </a:r>
                      <a:endParaRPr sz="800" dirty="0"/>
                    </a:p>
                  </a:txBody>
                  <a:tcPr marL="68588" marR="68588" marT="34294" marB="34294">
                    <a:solidFill>
                      <a:srgbClr val="F2A1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48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/>
                        <a:t>Анализ трат</a:t>
                      </a:r>
                      <a:endParaRPr sz="1400" u="none" strike="noStrike" cap="none" dirty="0"/>
                    </a:p>
                  </a:txBody>
                  <a:tcPr marL="68588" marR="68588" marT="34294" marB="34294">
                    <a:solidFill>
                      <a:srgbClr val="B3D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 dirty="0"/>
                        <a:t> </a:t>
                      </a:r>
                      <a:r>
                        <a:rPr lang="ru-RU" sz="1600" u="none" strike="noStrike" cap="none" dirty="0"/>
                        <a:t>+</a:t>
                      </a:r>
                      <a:endParaRPr sz="1100" u="none" strike="noStrike" cap="none" dirty="0"/>
                    </a:p>
                  </a:txBody>
                  <a:tcPr marL="68588" marR="68588" marT="34294" marB="34294">
                    <a:solidFill>
                      <a:srgbClr val="B3D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 cap="none" dirty="0"/>
                        <a:t>+</a:t>
                      </a:r>
                      <a:endParaRPr sz="1600" u="none" strike="noStrike" cap="none" dirty="0"/>
                    </a:p>
                  </a:txBody>
                  <a:tcPr marL="68588" marR="68588" marT="34294" marB="34294">
                    <a:solidFill>
                      <a:srgbClr val="B3D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 cap="none" dirty="0"/>
                        <a:t>+</a:t>
                      </a:r>
                      <a:endParaRPr sz="1600" u="none" strike="noStrike" cap="none" dirty="0"/>
                    </a:p>
                  </a:txBody>
                  <a:tcPr marL="68588" marR="68588" marT="34294" marB="34294">
                    <a:solidFill>
                      <a:srgbClr val="B3D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 cap="none" dirty="0"/>
                        <a:t>+</a:t>
                      </a:r>
                      <a:endParaRPr sz="1600" u="none" strike="noStrike" cap="none" dirty="0"/>
                    </a:p>
                  </a:txBody>
                  <a:tcPr marL="68588" marR="68588" marT="34294" marB="34294">
                    <a:solidFill>
                      <a:srgbClr val="B3D5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733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 dirty="0"/>
                        <a:t>Помощь в экономии</a:t>
                      </a:r>
                      <a:endParaRPr sz="1100" u="none" strike="noStrike" cap="none" dirty="0"/>
                    </a:p>
                  </a:txBody>
                  <a:tcPr marL="68588" marR="68588" marT="34294" marB="34294"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 cap="none" dirty="0"/>
                        <a:t>+</a:t>
                      </a:r>
                      <a:endParaRPr sz="1600" u="none" strike="noStrike" cap="none" dirty="0"/>
                    </a:p>
                  </a:txBody>
                  <a:tcPr marL="68588" marR="68588" marT="34294" marB="34294"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ru-RU" sz="160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 dirty="0"/>
                    </a:p>
                  </a:txBody>
                  <a:tcPr marL="68588" marR="68588" marT="34294" marB="34294"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 cap="none" dirty="0"/>
                        <a:t>-</a:t>
                      </a:r>
                      <a:endParaRPr sz="1600" u="none" strike="noStrike" cap="none" dirty="0"/>
                    </a:p>
                  </a:txBody>
                  <a:tcPr marL="68588" marR="68588" marT="34294" marB="34294"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 cap="none" dirty="0"/>
                        <a:t>+</a:t>
                      </a:r>
                      <a:endParaRPr sz="1600" u="none" strike="noStrike" cap="none" dirty="0"/>
                    </a:p>
                  </a:txBody>
                  <a:tcPr marL="68588" marR="68588" marT="34294" marB="34294">
                    <a:solidFill>
                      <a:srgbClr val="E8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48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 dirty="0"/>
                        <a:t>Удобство </a:t>
                      </a:r>
                      <a:endParaRPr sz="1100" u="none" strike="noStrike" cap="none" dirty="0"/>
                    </a:p>
                  </a:txBody>
                  <a:tcPr marL="68588" marR="68588" marT="34294" marB="34294">
                    <a:solidFill>
                      <a:srgbClr val="B3D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 cap="none" dirty="0"/>
                        <a:t>+</a:t>
                      </a:r>
                      <a:endParaRPr sz="1600" u="none" strike="noStrike" cap="none" dirty="0"/>
                    </a:p>
                  </a:txBody>
                  <a:tcPr marL="68588" marR="68588" marT="34294" marB="34294">
                    <a:solidFill>
                      <a:srgbClr val="B3D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sz="1600" u="none" strike="noStrike" cap="none" dirty="0"/>
                    </a:p>
                  </a:txBody>
                  <a:tcPr marL="68588" marR="68588" marT="34294" marB="34294">
                    <a:solidFill>
                      <a:srgbClr val="B3D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ru-RU" sz="1600" u="none" strike="noStrike" cap="none" dirty="0"/>
                    </a:p>
                  </a:txBody>
                  <a:tcPr marL="68588" marR="68588" marT="34294" marB="34294">
                    <a:solidFill>
                      <a:srgbClr val="B3D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sz="1600" u="none" strike="noStrike" cap="none" dirty="0"/>
                    </a:p>
                  </a:txBody>
                  <a:tcPr marL="68588" marR="68588" marT="34294" marB="34294">
                    <a:solidFill>
                      <a:srgbClr val="B3D5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277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 dirty="0"/>
                        <a:t>Интерактивность </a:t>
                      </a:r>
                      <a:endParaRPr sz="1100" u="none" strike="noStrike" cap="none" dirty="0"/>
                    </a:p>
                  </a:txBody>
                  <a:tcPr marL="68588" marR="68588" marT="34294" marB="34294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 cap="none" dirty="0"/>
                        <a:t>+</a:t>
                      </a:r>
                      <a:endParaRPr sz="1600" u="none" strike="noStrike" cap="none" dirty="0"/>
                    </a:p>
                  </a:txBody>
                  <a:tcPr marL="68588" marR="68588" marT="34294" marB="3429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ru-RU" sz="160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/>
                    </a:p>
                  </a:txBody>
                  <a:tcPr marL="68588" marR="68588" marT="34294" marB="34294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 cap="none" dirty="0"/>
                        <a:t>-</a:t>
                      </a:r>
                      <a:endParaRPr sz="1600" u="none" strike="noStrike" cap="none" dirty="0"/>
                    </a:p>
                  </a:txBody>
                  <a:tcPr marL="68588" marR="68588" marT="34294" marB="3429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u="none" strike="noStrike" cap="none" dirty="0"/>
                        <a:t> +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/>
                    </a:p>
                  </a:txBody>
                  <a:tcPr marL="68588" marR="68588" marT="34294" marB="3429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" name="Google Shape;82;p14">
            <a:extLst>
              <a:ext uri="{FF2B5EF4-FFF2-40B4-BE49-F238E27FC236}">
                <a16:creationId xmlns:a16="http://schemas.microsoft.com/office/drawing/2014/main" id="{097E2925-304E-1A35-5294-84ACF30658D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983933"/>
            <a:ext cx="9143999" cy="159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54D66F-D443-8664-B8BA-83864B4F8A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717E419-6675-9341-9908-EBAB43C7FD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AA0F268-1DE9-6A25-73C7-759B5A14CF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7E94AA7-B36D-B4A8-B718-39B89B8100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C9699E7-4213-E3E1-1CB4-D24B7C9857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/>
          <p:nvPr/>
        </p:nvSpPr>
        <p:spPr>
          <a:xfrm>
            <a:off x="186231" y="561738"/>
            <a:ext cx="4314600" cy="507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>
              <a:buSzPts val="3700"/>
            </a:pPr>
            <a:r>
              <a:rPr lang="ru-RU" sz="2400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КОМАНДА</a:t>
            </a:r>
            <a:endParaRPr sz="2400" b="1" dirty="0">
              <a:solidFill>
                <a:srgbClr val="8F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3" name="Google Shape;143;p19"/>
          <p:cNvSpPr txBox="1"/>
          <p:nvPr/>
        </p:nvSpPr>
        <p:spPr>
          <a:xfrm>
            <a:off x="186231" y="2931755"/>
            <a:ext cx="1572046" cy="507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r>
              <a:rPr lang="ru-RU" sz="12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Зимина Анастасия</a:t>
            </a:r>
            <a:endParaRPr sz="1200" dirty="0">
              <a:solidFill>
                <a:srgbClr val="434343"/>
              </a:solidFill>
            </a:endParaRPr>
          </a:p>
          <a:p>
            <a:r>
              <a:rPr lang="ru-RU" sz="12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Лидер</a:t>
            </a:r>
            <a:endParaRPr sz="1200" dirty="0">
              <a:solidFill>
                <a:srgbClr val="434343"/>
              </a:solidFill>
            </a:endParaRPr>
          </a:p>
        </p:txBody>
      </p:sp>
      <p:sp>
        <p:nvSpPr>
          <p:cNvPr id="147" name="Google Shape;147;p19"/>
          <p:cNvSpPr txBox="1"/>
          <p:nvPr/>
        </p:nvSpPr>
        <p:spPr>
          <a:xfrm>
            <a:off x="1631990" y="2936070"/>
            <a:ext cx="1950750" cy="507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r>
              <a:rPr lang="ru-RU" sz="12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Гончаренко Анна </a:t>
            </a:r>
            <a:endParaRPr sz="1200" dirty="0">
              <a:solidFill>
                <a:srgbClr val="434343"/>
              </a:solidFill>
            </a:endParaRPr>
          </a:p>
          <a:p>
            <a:r>
              <a:rPr lang="ru-RU" sz="12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организатор</a:t>
            </a:r>
            <a:endParaRPr sz="12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48" name="Google Shape;148;p19"/>
          <p:cNvSpPr txBox="1"/>
          <p:nvPr/>
        </p:nvSpPr>
        <p:spPr>
          <a:xfrm>
            <a:off x="3072152" y="2904821"/>
            <a:ext cx="1703570" cy="507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r>
              <a:rPr lang="ru-RU" sz="12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Худякова Елизавета</a:t>
            </a:r>
          </a:p>
          <a:p>
            <a:r>
              <a:rPr lang="ru-RU" sz="12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менеджер</a:t>
            </a:r>
            <a:endParaRPr sz="12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pic>
        <p:nvPicPr>
          <p:cNvPr id="2" name="Google Shape;82;p14">
            <a:extLst>
              <a:ext uri="{FF2B5EF4-FFF2-40B4-BE49-F238E27FC236}">
                <a16:creationId xmlns:a16="http://schemas.microsoft.com/office/drawing/2014/main" id="{9CF60914-E66E-8EF6-AD83-DF54A47A1AF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3055"/>
            <a:ext cx="9143999" cy="90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22EEFC-77BB-9DC4-AEC4-CC0DA182FB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882" y="108979"/>
            <a:ext cx="1102851" cy="43330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A80CB28-DA3B-9EDD-6D71-701ADA8C74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99607"/>
            <a:ext cx="581479" cy="45204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D610EA1-9373-1FAE-8C86-610AD07239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3152" y="109690"/>
            <a:ext cx="1177764" cy="4520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A7272F2-B7AB-4F74-5AA2-D7CDF52891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0423" y="162674"/>
            <a:ext cx="1058205" cy="26923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F962929-B550-1C0C-A87D-8972EDDBBD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7143" y="162674"/>
            <a:ext cx="1239483" cy="223841"/>
          </a:xfrm>
          <a:prstGeom prst="rect">
            <a:avLst/>
          </a:prstGeom>
        </p:spPr>
      </p:pic>
      <p:sp>
        <p:nvSpPr>
          <p:cNvPr id="6" name="AutoShape 2">
            <a:extLst>
              <a:ext uri="{FF2B5EF4-FFF2-40B4-BE49-F238E27FC236}">
                <a16:creationId xmlns:a16="http://schemas.microsoft.com/office/drawing/2014/main" id="{5F1A5608-3CB5-0770-14E3-C1344A7602E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4">
            <a:extLst>
              <a:ext uri="{FF2B5EF4-FFF2-40B4-BE49-F238E27FC236}">
                <a16:creationId xmlns:a16="http://schemas.microsoft.com/office/drawing/2014/main" id="{1585EE89-5551-B862-57C1-E212E611497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5717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6">
            <a:extLst>
              <a:ext uri="{FF2B5EF4-FFF2-40B4-BE49-F238E27FC236}">
                <a16:creationId xmlns:a16="http://schemas.microsoft.com/office/drawing/2014/main" id="{DCB196FC-B289-485B-4B97-8C3104EAB1E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61222" y="2724150"/>
            <a:ext cx="367977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7613D14-C440-BD92-F21C-B65FE915C6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8694" y="1173298"/>
            <a:ext cx="1242473" cy="169452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F0FF719-C011-65FE-8621-BCFA69F96A3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09246" y="1130514"/>
            <a:ext cx="1253924" cy="180079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FBC2E26-AEF1-1B2B-8594-1480DF182F4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32367" y="1138734"/>
            <a:ext cx="1419873" cy="182487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48708FE-FC45-AA85-B822-47DBFD64003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84704" y="1128648"/>
            <a:ext cx="1404253" cy="182487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0B66BE7-E356-F651-1950-7EC4886EE024}"/>
              </a:ext>
            </a:extLst>
          </p:cNvPr>
          <p:cNvSpPr txBox="1"/>
          <p:nvPr/>
        </p:nvSpPr>
        <p:spPr>
          <a:xfrm>
            <a:off x="4845210" y="2931313"/>
            <a:ext cx="1626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Канюкова</a:t>
            </a:r>
            <a:r>
              <a:rPr lang="ru-RU" sz="12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Анна </a:t>
            </a:r>
          </a:p>
          <a:p>
            <a:r>
              <a:rPr lang="ru-RU" sz="12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маркетолог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DF23277-98DC-4723-6760-6BBBCC677A6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46457" y="1124671"/>
            <a:ext cx="1335549" cy="185300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DFF5708-FF43-186E-5BC6-88B5C3FDC2CD}"/>
              </a:ext>
            </a:extLst>
          </p:cNvPr>
          <p:cNvSpPr txBox="1"/>
          <p:nvPr/>
        </p:nvSpPr>
        <p:spPr>
          <a:xfrm>
            <a:off x="6541264" y="2943409"/>
            <a:ext cx="1404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Галкина Алина </a:t>
            </a:r>
          </a:p>
          <a:p>
            <a:r>
              <a:rPr lang="en-US" sz="12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IT</a:t>
            </a:r>
            <a:r>
              <a:rPr lang="ru-RU" sz="12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-специалист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16DC312B-30CC-695A-0A57-FF69526732E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904733" y="3412630"/>
            <a:ext cx="1302802" cy="1584826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F20ADF87-84E9-282B-CC70-F4490BB4088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961371" y="3354225"/>
            <a:ext cx="1302801" cy="1592659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05217FBF-F876-3F3C-CE31-9C61BFAA251B}"/>
              </a:ext>
            </a:extLst>
          </p:cNvPr>
          <p:cNvSpPr txBox="1"/>
          <p:nvPr/>
        </p:nvSpPr>
        <p:spPr>
          <a:xfrm>
            <a:off x="298694" y="3910084"/>
            <a:ext cx="1410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Давидюк Арина</a:t>
            </a:r>
          </a:p>
          <a:p>
            <a:r>
              <a:rPr lang="ru-RU" sz="12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маркетолог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11274C6-5414-9CCC-DDE6-AE1860DC04B8}"/>
              </a:ext>
            </a:extLst>
          </p:cNvPr>
          <p:cNvSpPr txBox="1"/>
          <p:nvPr/>
        </p:nvSpPr>
        <p:spPr>
          <a:xfrm>
            <a:off x="5390865" y="3781438"/>
            <a:ext cx="200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Купчина Наталья</a:t>
            </a:r>
          </a:p>
          <a:p>
            <a:r>
              <a:rPr lang="ru-RU" sz="12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организатор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/>
          <p:cNvSpPr txBox="1"/>
          <p:nvPr/>
        </p:nvSpPr>
        <p:spPr>
          <a:xfrm>
            <a:off x="257399" y="933201"/>
            <a:ext cx="4314600" cy="56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>
              <a:buSzPts val="3700"/>
            </a:pPr>
            <a:r>
              <a:rPr lang="ru-RU" sz="2775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УРОВЕНЬ ГОТОВНОСТИ</a:t>
            </a:r>
            <a:endParaRPr sz="2625" b="1" dirty="0">
              <a:solidFill>
                <a:srgbClr val="8F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7" name="Google Shape;157;p20"/>
          <p:cNvSpPr txBox="1"/>
          <p:nvPr/>
        </p:nvSpPr>
        <p:spPr>
          <a:xfrm>
            <a:off x="257399" y="1323203"/>
            <a:ext cx="6119185" cy="2608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На данный момент: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проведен опрос потребительского рынка(студентов)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Создан чат-бот, уже используется первыми пользователями (на бесплатном «пробном» периоде)</a:t>
            </a:r>
          </a:p>
          <a:p>
            <a:endParaRPr sz="1050" dirty="0">
              <a:solidFill>
                <a:srgbClr val="434343"/>
              </a:solidFill>
            </a:endParaRPr>
          </a:p>
          <a:p>
            <a:endParaRPr sz="15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В ближайшее время планируем: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Добавлять новые функции в бота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Первые продажи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Корректировки, исходя из отзывов потребителей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Реклама</a:t>
            </a:r>
            <a:endParaRPr sz="1050" dirty="0">
              <a:solidFill>
                <a:srgbClr val="434343"/>
              </a:solidFill>
            </a:endParaRPr>
          </a:p>
        </p:txBody>
      </p:sp>
      <p:pic>
        <p:nvPicPr>
          <p:cNvPr id="2" name="Google Shape;82;p14">
            <a:extLst>
              <a:ext uri="{FF2B5EF4-FFF2-40B4-BE49-F238E27FC236}">
                <a16:creationId xmlns:a16="http://schemas.microsoft.com/office/drawing/2014/main" id="{FCD09C49-7609-1B63-FE4D-5B5985BA75D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983933"/>
            <a:ext cx="9143999" cy="159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8BFB48B-528C-B1EF-5E1F-52BF557886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13326A9-476D-3B61-0293-1CC3C635F5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7A5553B-E8FC-EC6D-52C0-9453A768BF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D71542A-C0B2-3588-A17B-38F3F8A112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DD20EC6-1643-CB7C-A22A-0A448CE9AC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01335A6-4F21-8B8E-952B-602AE153D6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1820" y="2073569"/>
            <a:ext cx="2892152" cy="284473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1"/>
          <p:cNvSpPr txBox="1"/>
          <p:nvPr/>
        </p:nvSpPr>
        <p:spPr>
          <a:xfrm>
            <a:off x="794774" y="1115072"/>
            <a:ext cx="4314600" cy="2319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>
              <a:buSzPts val="3700"/>
            </a:pPr>
            <a:r>
              <a:rPr lang="ru-RU" sz="2775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АКСЕЛЕРАТОР</a:t>
            </a:r>
            <a:endParaRPr sz="2775" dirty="0">
              <a:solidFill>
                <a:srgbClr val="8F00FF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>
              <a:buSzPts val="3500"/>
            </a:pPr>
            <a:r>
              <a:rPr lang="ru-RU" sz="2775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ПЕРМСКОГО ПОЛИТЕХА</a:t>
            </a:r>
            <a:endParaRPr sz="1200" dirty="0">
              <a:solidFill>
                <a:srgbClr val="8F00FF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>
              <a:buSzPts val="3500"/>
            </a:pPr>
            <a:endParaRPr sz="2625" b="1" dirty="0">
              <a:solidFill>
                <a:srgbClr val="2A4BA0"/>
              </a:solidFill>
              <a:latin typeface="Roboto"/>
              <a:ea typeface="Roboto"/>
              <a:cs typeface="Roboto"/>
              <a:sym typeface="Roboto"/>
            </a:endParaRPr>
          </a:p>
          <a:p>
            <a:r>
              <a:rPr lang="ru-RU" sz="2400" b="1" dirty="0">
                <a:solidFill>
                  <a:srgbClr val="E14D3C"/>
                </a:solidFill>
                <a:latin typeface="Roboto"/>
                <a:ea typeface="Roboto"/>
                <a:cs typeface="Roboto"/>
                <a:sym typeface="Roboto"/>
              </a:rPr>
              <a:t>Спасибо за внимание!</a:t>
            </a:r>
            <a:endParaRPr sz="2400" b="1" dirty="0">
              <a:solidFill>
                <a:srgbClr val="E14D3C"/>
              </a:solidFill>
              <a:latin typeface="Roboto"/>
              <a:ea typeface="Roboto"/>
              <a:cs typeface="Roboto"/>
              <a:sym typeface="Roboto"/>
            </a:endParaRPr>
          </a:p>
          <a:p>
            <a:endParaRPr sz="1200" b="1" dirty="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r>
              <a:rPr lang="ru-RU" sz="12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Зимина Анастасия</a:t>
            </a:r>
          </a:p>
          <a:p>
            <a:r>
              <a:rPr lang="ru-RU" sz="12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89922081322, </a:t>
            </a:r>
            <a:r>
              <a:rPr lang="en-US" sz="12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ziminaa229@gmail.com</a:t>
            </a:r>
            <a:endParaRPr sz="1200" b="1" dirty="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8" name="Google Shape;168;p21"/>
          <p:cNvPicPr preferRelativeResize="0"/>
          <p:nvPr/>
        </p:nvPicPr>
        <p:blipFill rotWithShape="1">
          <a:blip r:embed="rId3">
            <a:alphaModFix/>
          </a:blip>
          <a:srcRect t="109" b="109"/>
          <a:stretch/>
        </p:blipFill>
        <p:spPr>
          <a:xfrm>
            <a:off x="3047621" y="722287"/>
            <a:ext cx="6096379" cy="4421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69E1F97-A83F-B1A0-0D3C-8D0D3C5DDE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3F7D62F-33CF-55F5-4229-009DFCEDB6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0EC35CC-1B30-3406-1DA8-39C6DE0B90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FDD24AA-54EA-CB04-735D-EBC2768A85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2A4C6C8-E963-2574-F0A6-9C321D2D6F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457</Words>
  <Application>Microsoft Office PowerPoint</Application>
  <PresentationFormat>Экран (16:9)</PresentationFormat>
  <Paragraphs>113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Times New Roman</vt:lpstr>
      <vt:lpstr>Calibri</vt:lpstr>
      <vt:lpstr>Arial</vt:lpstr>
      <vt:lpstr>Roboto Black</vt:lpstr>
      <vt:lpstr>Roboto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cp:lastModifiedBy>Анна Ельцова</cp:lastModifiedBy>
  <cp:revision>4</cp:revision>
  <dcterms:created xsi:type="dcterms:W3CDTF">2022-10-14T05:19:08Z</dcterms:created>
  <dcterms:modified xsi:type="dcterms:W3CDTF">2025-12-04T17:10:00Z</dcterms:modified>
</cp:coreProperties>
</file>