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Roboto"/>
      <p:regular r:id="rId18"/>
      <p:bold r:id="rId19"/>
      <p:italic r:id="rId20"/>
      <p:boldItalic r:id="rId21"/>
    </p:embeddedFont>
    <p:embeddedFont>
      <p:font typeface="Nuni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gueiD+9L/qiZ2slPp87dlN8j4L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Nunito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Nunito-italic.fntdata"/><Relationship Id="rId23" Type="http://schemas.openxmlformats.org/officeDocument/2006/relationships/font" Target="fonts/Nunito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Nunito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0.png"/><Relationship Id="rId4" Type="http://schemas.openxmlformats.org/officeDocument/2006/relationships/image" Target="../media/image9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5.png"/><Relationship Id="rId4" Type="http://schemas.openxmlformats.org/officeDocument/2006/relationships/image" Target="../media/image8.jp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5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7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Relationship Id="rId4" Type="http://schemas.openxmlformats.org/officeDocument/2006/relationships/image" Target="../media/image20.jpg"/><Relationship Id="rId9" Type="http://schemas.openxmlformats.org/officeDocument/2006/relationships/image" Target="../media/image28.jpg"/><Relationship Id="rId5" Type="http://schemas.openxmlformats.org/officeDocument/2006/relationships/image" Target="../media/image17.jpg"/><Relationship Id="rId6" Type="http://schemas.openxmlformats.org/officeDocument/2006/relationships/image" Target="../media/image16.jpg"/><Relationship Id="rId7" Type="http://schemas.openxmlformats.org/officeDocument/2006/relationships/image" Target="../media/image73.jpg"/><Relationship Id="rId8" Type="http://schemas.openxmlformats.org/officeDocument/2006/relationships/image" Target="../media/image74.pn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9.png"/><Relationship Id="rId20" Type="http://schemas.openxmlformats.org/officeDocument/2006/relationships/image" Target="../media/image36.png"/><Relationship Id="rId42" Type="http://schemas.openxmlformats.org/officeDocument/2006/relationships/image" Target="../media/image56.png"/><Relationship Id="rId41" Type="http://schemas.openxmlformats.org/officeDocument/2006/relationships/image" Target="../media/image57.png"/><Relationship Id="rId22" Type="http://schemas.openxmlformats.org/officeDocument/2006/relationships/image" Target="../media/image38.png"/><Relationship Id="rId44" Type="http://schemas.openxmlformats.org/officeDocument/2006/relationships/image" Target="../media/image61.png"/><Relationship Id="rId21" Type="http://schemas.openxmlformats.org/officeDocument/2006/relationships/image" Target="../media/image34.png"/><Relationship Id="rId43" Type="http://schemas.openxmlformats.org/officeDocument/2006/relationships/image" Target="../media/image60.png"/><Relationship Id="rId24" Type="http://schemas.openxmlformats.org/officeDocument/2006/relationships/image" Target="../media/image69.png"/><Relationship Id="rId46" Type="http://schemas.openxmlformats.org/officeDocument/2006/relationships/image" Target="../media/image72.png"/><Relationship Id="rId23" Type="http://schemas.openxmlformats.org/officeDocument/2006/relationships/image" Target="../media/image39.png"/><Relationship Id="rId45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9" Type="http://schemas.openxmlformats.org/officeDocument/2006/relationships/image" Target="../media/image71.png"/><Relationship Id="rId26" Type="http://schemas.openxmlformats.org/officeDocument/2006/relationships/image" Target="../media/image45.png"/><Relationship Id="rId25" Type="http://schemas.openxmlformats.org/officeDocument/2006/relationships/image" Target="../media/image44.png"/><Relationship Id="rId47" Type="http://schemas.openxmlformats.org/officeDocument/2006/relationships/image" Target="../media/image64.png"/><Relationship Id="rId28" Type="http://schemas.openxmlformats.org/officeDocument/2006/relationships/image" Target="../media/image46.png"/><Relationship Id="rId27" Type="http://schemas.openxmlformats.org/officeDocument/2006/relationships/image" Target="../media/image66.png"/><Relationship Id="rId5" Type="http://schemas.openxmlformats.org/officeDocument/2006/relationships/image" Target="../media/image26.png"/><Relationship Id="rId6" Type="http://schemas.openxmlformats.org/officeDocument/2006/relationships/image" Target="../media/image24.png"/><Relationship Id="rId29" Type="http://schemas.openxmlformats.org/officeDocument/2006/relationships/image" Target="../media/image67.png"/><Relationship Id="rId7" Type="http://schemas.openxmlformats.org/officeDocument/2006/relationships/image" Target="../media/image32.png"/><Relationship Id="rId8" Type="http://schemas.openxmlformats.org/officeDocument/2006/relationships/image" Target="../media/image31.png"/><Relationship Id="rId31" Type="http://schemas.openxmlformats.org/officeDocument/2006/relationships/image" Target="../media/image68.png"/><Relationship Id="rId30" Type="http://schemas.openxmlformats.org/officeDocument/2006/relationships/image" Target="../media/image47.png"/><Relationship Id="rId11" Type="http://schemas.openxmlformats.org/officeDocument/2006/relationships/image" Target="../media/image35.png"/><Relationship Id="rId33" Type="http://schemas.openxmlformats.org/officeDocument/2006/relationships/image" Target="../media/image51.png"/><Relationship Id="rId10" Type="http://schemas.openxmlformats.org/officeDocument/2006/relationships/image" Target="../media/image43.png"/><Relationship Id="rId32" Type="http://schemas.openxmlformats.org/officeDocument/2006/relationships/image" Target="../media/image52.png"/><Relationship Id="rId13" Type="http://schemas.openxmlformats.org/officeDocument/2006/relationships/image" Target="../media/image65.png"/><Relationship Id="rId35" Type="http://schemas.openxmlformats.org/officeDocument/2006/relationships/image" Target="../media/image58.png"/><Relationship Id="rId12" Type="http://schemas.openxmlformats.org/officeDocument/2006/relationships/image" Target="../media/image50.png"/><Relationship Id="rId34" Type="http://schemas.openxmlformats.org/officeDocument/2006/relationships/image" Target="../media/image48.png"/><Relationship Id="rId15" Type="http://schemas.openxmlformats.org/officeDocument/2006/relationships/image" Target="../media/image33.png"/><Relationship Id="rId37" Type="http://schemas.openxmlformats.org/officeDocument/2006/relationships/image" Target="../media/image55.png"/><Relationship Id="rId14" Type="http://schemas.openxmlformats.org/officeDocument/2006/relationships/image" Target="../media/image41.png"/><Relationship Id="rId36" Type="http://schemas.openxmlformats.org/officeDocument/2006/relationships/image" Target="../media/image53.png"/><Relationship Id="rId17" Type="http://schemas.openxmlformats.org/officeDocument/2006/relationships/image" Target="../media/image49.png"/><Relationship Id="rId39" Type="http://schemas.openxmlformats.org/officeDocument/2006/relationships/image" Target="../media/image62.png"/><Relationship Id="rId16" Type="http://schemas.openxmlformats.org/officeDocument/2006/relationships/image" Target="../media/image37.png"/><Relationship Id="rId38" Type="http://schemas.openxmlformats.org/officeDocument/2006/relationships/image" Target="../media/image70.png"/><Relationship Id="rId19" Type="http://schemas.openxmlformats.org/officeDocument/2006/relationships/image" Target="../media/image40.png"/><Relationship Id="rId18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700" y="2641525"/>
            <a:ext cx="12288600" cy="1708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«STUDRATE - </a:t>
            </a:r>
            <a:r>
              <a:rPr b="1" lang="ru-RU" sz="3038">
                <a:solidFill>
                  <a:schemeClr val="lt1"/>
                </a:solidFill>
              </a:rPr>
              <a:t>интерактивная образовательная платформа для школьников с встроенной рейтинговой системой»</a:t>
            </a:r>
            <a:endParaRPr b="1" sz="3038">
              <a:solidFill>
                <a:schemeClr val="lt1"/>
              </a:solidFill>
            </a:endParaRPr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0" y="832100"/>
            <a:ext cx="6129000" cy="55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</a:rPr>
              <a:t>ТРЕНДЫ:</a:t>
            </a:r>
            <a:endParaRPr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</a:rPr>
              <a:t>Переход к самообучению и </a:t>
            </a:r>
            <a:r>
              <a:rPr lang="ru-RU" sz="2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самореализации</a:t>
            </a:r>
            <a:endParaRPr sz="2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500"/>
              <a:buFont typeface="Roboto"/>
              <a:buChar char="-"/>
            </a:pPr>
            <a:r>
              <a:rPr lang="ru-RU" sz="2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Мотивирующие формы обучения (нестандартная подача материала)</a:t>
            </a:r>
            <a:endParaRPr sz="2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500"/>
              <a:buFont typeface="Roboto"/>
              <a:buChar char="-"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</a:rPr>
              <a:t>Адекватная оценка результата</a:t>
            </a:r>
            <a:endParaRPr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</a:rPr>
              <a:t>Продуктивное взаимодействие между образованием и воспитанием.</a:t>
            </a:r>
            <a:endParaRPr sz="28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34" name="Google Shape;13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9000" y="3285550"/>
            <a:ext cx="5166374" cy="29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524370" y="2173325"/>
            <a:ext cx="49920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школьники</a:t>
            </a:r>
            <a:endParaRPr sz="28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учителя</a:t>
            </a:r>
            <a:endParaRPr sz="28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родители школьников</a:t>
            </a:r>
            <a:endParaRPr sz="28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руководство школ</a:t>
            </a:r>
            <a:endParaRPr sz="3100"/>
          </a:p>
        </p:txBody>
      </p:sp>
      <p:pic>
        <p:nvPicPr>
          <p:cNvPr id="141" name="Google Shape;14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2252" y="1275976"/>
            <a:ext cx="5572275" cy="417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89675" y="1237175"/>
            <a:ext cx="6546600" cy="4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Roboto"/>
              <a:buChar char="-"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несправедливые оценки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Roboto"/>
              <a:buChar char="-"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отсутствие поощрений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Roboto"/>
              <a:buChar char="-"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отсутствие полной картины об успешности учеников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вынужденность сверхзатрат на дополнительное обучение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укрупненная система оценивания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48" name="Google Shape;14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1600" y="1038950"/>
            <a:ext cx="6015275" cy="339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 txBox="1"/>
          <p:nvPr/>
        </p:nvSpPr>
        <p:spPr>
          <a:xfrm>
            <a:off x="0" y="183250"/>
            <a:ext cx="116988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 ОСНОВНОЙ ФУНКЦИОНАЛ</a:t>
            </a:r>
            <a:endParaRPr/>
          </a:p>
        </p:txBody>
      </p:sp>
      <p:sp>
        <p:nvSpPr>
          <p:cNvPr id="154" name="Google Shape;154;p5"/>
          <p:cNvSpPr txBox="1"/>
          <p:nvPr/>
        </p:nvSpPr>
        <p:spPr>
          <a:xfrm>
            <a:off x="252450" y="1231150"/>
            <a:ext cx="86391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Основной функционал: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материалы для закрепления и тестирования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система рейтингов по предметам, классам, школам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система рейтингов учителей-предметников внутри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школы и между несколькими школами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разбор ошибок в выполненных заданиях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выставление баллов по заданным критериям за выполненные задания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встроенная система поощрений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отслеживание регулярности пользования приложением и напоминания о необходимости пройти задания</a:t>
            </a:r>
            <a:endParaRPr sz="2500"/>
          </a:p>
        </p:txBody>
      </p:sp>
      <p:sp>
        <p:nvSpPr>
          <p:cNvPr id="155" name="Google Shape;155;p5"/>
          <p:cNvSpPr txBox="1"/>
          <p:nvPr/>
        </p:nvSpPr>
        <p:spPr>
          <a:xfrm>
            <a:off x="0" y="986100"/>
            <a:ext cx="11388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300">
                <a:solidFill>
                  <a:srgbClr val="FF9900"/>
                </a:solidFill>
                <a:highlight>
                  <a:srgbClr val="FFFFFF"/>
                </a:highlight>
              </a:rPr>
              <a:t>Приложение для школьников с рейтинговой системой оценки знаний по общеобразовательным предметам для поднятия мотивации к учебе </a:t>
            </a:r>
            <a:endParaRPr b="1" i="1">
              <a:solidFill>
                <a:srgbClr val="FF9900"/>
              </a:solidFill>
            </a:endParaRPr>
          </a:p>
        </p:txBody>
      </p:sp>
      <p:pic>
        <p:nvPicPr>
          <p:cNvPr id="156" name="Google Shape;15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0700" y="2255375"/>
            <a:ext cx="2995651" cy="2872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2" name="Google Shape;162;p6"/>
          <p:cNvSpPr txBox="1"/>
          <p:nvPr/>
        </p:nvSpPr>
        <p:spPr>
          <a:xfrm>
            <a:off x="134475" y="971200"/>
            <a:ext cx="6188700" cy="54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приложение позволит облегчить родителям и учителям поиск информации об успеваемости ребенка, показать его зоны роста (пробелы в знаниях)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рейтинг среди других учеников внутри класса, между классами, между школами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рейтинг между учителями внутри школы и между другими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встроенные поощрения учеников за их достижения, прогресс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63" name="Google Shape;16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9328" y="1686750"/>
            <a:ext cx="4857696" cy="310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69" name="Google Shape;16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7375"/>
            <a:ext cx="3511176" cy="625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pic>
        <p:nvPicPr>
          <p:cNvPr id="175" name="Google Shape;17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5" y="832100"/>
            <a:ext cx="11444951" cy="539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181" name="Google Shape;181;p9"/>
          <p:cNvSpPr txBox="1"/>
          <p:nvPr/>
        </p:nvSpPr>
        <p:spPr>
          <a:xfrm>
            <a:off x="360040" y="1052736"/>
            <a:ext cx="10992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себестоимость разработки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/>
              <a:t>75 000 руб.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точка окупаемости </a:t>
            </a:r>
            <a:r>
              <a:rPr lang="ru-RU"/>
              <a:t>1 мес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потенциальная прибыль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</a:t>
            </a:r>
            <a:r>
              <a:rPr lang="ru-RU"/>
              <a:t> 7, 1 млн руб.</a:t>
            </a:r>
            <a:endParaRPr/>
          </a:p>
        </p:txBody>
      </p:sp>
      <p:pic>
        <p:nvPicPr>
          <p:cNvPr id="182" name="Google Shape;18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47150"/>
            <a:ext cx="11516476" cy="397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/>
          <p:nvPr/>
        </p:nvSpPr>
        <p:spPr>
          <a:xfrm>
            <a:off x="713700" y="893723"/>
            <a:ext cx="10380325" cy="1576050"/>
          </a:xfrm>
          <a:custGeom>
            <a:rect b="b" l="l" r="r" t="t"/>
            <a:pathLst>
              <a:path extrusionOk="0" h="63042" w="415213">
                <a:moveTo>
                  <a:pt x="7513" y="32616"/>
                </a:moveTo>
                <a:cubicBezTo>
                  <a:pt x="27344" y="15619"/>
                  <a:pt x="54308" y="-5687"/>
                  <a:pt x="79420" y="1492"/>
                </a:cubicBezTo>
                <a:cubicBezTo>
                  <a:pt x="85763" y="3305"/>
                  <a:pt x="86433" y="13501"/>
                  <a:pt x="92299" y="16518"/>
                </a:cubicBezTo>
                <a:cubicBezTo>
                  <a:pt x="103999" y="22535"/>
                  <a:pt x="118384" y="22689"/>
                  <a:pt x="131472" y="21347"/>
                </a:cubicBezTo>
                <a:cubicBezTo>
                  <a:pt x="166160" y="17790"/>
                  <a:pt x="199101" y="-152"/>
                  <a:pt x="233966" y="419"/>
                </a:cubicBezTo>
                <a:cubicBezTo>
                  <a:pt x="254283" y="752"/>
                  <a:pt x="269068" y="21379"/>
                  <a:pt x="288165" y="28323"/>
                </a:cubicBezTo>
                <a:cubicBezTo>
                  <a:pt x="316279" y="38546"/>
                  <a:pt x="347874" y="32405"/>
                  <a:pt x="377780" y="33153"/>
                </a:cubicBezTo>
                <a:cubicBezTo>
                  <a:pt x="387922" y="33407"/>
                  <a:pt x="398757" y="33446"/>
                  <a:pt x="407831" y="37983"/>
                </a:cubicBezTo>
                <a:cubicBezTo>
                  <a:pt x="411426" y="39781"/>
                  <a:pt x="417487" y="45767"/>
                  <a:pt x="414271" y="48178"/>
                </a:cubicBezTo>
                <a:cubicBezTo>
                  <a:pt x="412411" y="49573"/>
                  <a:pt x="409501" y="48913"/>
                  <a:pt x="407295" y="48178"/>
                </a:cubicBezTo>
                <a:cubicBezTo>
                  <a:pt x="398092" y="45110"/>
                  <a:pt x="389412" y="40655"/>
                  <a:pt x="380464" y="36909"/>
                </a:cubicBezTo>
                <a:cubicBezTo>
                  <a:pt x="359894" y="28299"/>
                  <a:pt x="337796" y="22083"/>
                  <a:pt x="315533" y="20811"/>
                </a:cubicBezTo>
                <a:cubicBezTo>
                  <a:pt x="290350" y="19372"/>
                  <a:pt x="264442" y="25935"/>
                  <a:pt x="241479" y="36373"/>
                </a:cubicBezTo>
                <a:cubicBezTo>
                  <a:pt x="228810" y="42132"/>
                  <a:pt x="221077" y="56295"/>
                  <a:pt x="208209" y="61594"/>
                </a:cubicBezTo>
                <a:cubicBezTo>
                  <a:pt x="197957" y="65815"/>
                  <a:pt x="185797" y="59739"/>
                  <a:pt x="175475" y="55691"/>
                </a:cubicBezTo>
                <a:cubicBezTo>
                  <a:pt x="155240" y="47756"/>
                  <a:pt x="133887" y="40426"/>
                  <a:pt x="112154" y="40129"/>
                </a:cubicBezTo>
                <a:cubicBezTo>
                  <a:pt x="95049" y="39895"/>
                  <a:pt x="77771" y="41883"/>
                  <a:pt x="61175" y="46032"/>
                </a:cubicBezTo>
                <a:cubicBezTo>
                  <a:pt x="53162" y="48035"/>
                  <a:pt x="45789" y="52797"/>
                  <a:pt x="37564" y="53545"/>
                </a:cubicBezTo>
                <a:cubicBezTo>
                  <a:pt x="32767" y="53981"/>
                  <a:pt x="28201" y="51248"/>
                  <a:pt x="23611" y="49788"/>
                </a:cubicBezTo>
                <a:cubicBezTo>
                  <a:pt x="17304" y="47782"/>
                  <a:pt x="10297" y="48782"/>
                  <a:pt x="3756" y="49788"/>
                </a:cubicBezTo>
                <a:cubicBezTo>
                  <a:pt x="2519" y="49978"/>
                  <a:pt x="0" y="51040"/>
                  <a:pt x="0" y="49788"/>
                </a:cubicBezTo>
                <a:cubicBezTo>
                  <a:pt x="0" y="42413"/>
                  <a:pt x="10980" y="39842"/>
                  <a:pt x="17172" y="35836"/>
                </a:cubicBezTo>
                <a:cubicBezTo>
                  <a:pt x="23920" y="31470"/>
                  <a:pt x="32140" y="27957"/>
                  <a:pt x="42930" y="22957"/>
                </a:cubicBezTo>
                <a:cubicBezTo>
                  <a:pt x="57762" y="16084"/>
                  <a:pt x="57491" y="15303"/>
                  <a:pt x="72980" y="10078"/>
                </a:cubicBezTo>
                <a:cubicBezTo>
                  <a:pt x="86543" y="5502"/>
                  <a:pt x="101673" y="7518"/>
                  <a:pt x="115910" y="9005"/>
                </a:cubicBezTo>
                <a:cubicBezTo>
                  <a:pt x="123070" y="9753"/>
                  <a:pt x="130345" y="13374"/>
                  <a:pt x="135228" y="18664"/>
                </a:cubicBezTo>
                <a:cubicBezTo>
                  <a:pt x="139089" y="22847"/>
                  <a:pt x="141527" y="29564"/>
                  <a:pt x="147034" y="31006"/>
                </a:cubicBezTo>
                <a:cubicBezTo>
                  <a:pt x="175773" y="38532"/>
                  <a:pt x="204061" y="14303"/>
                  <a:pt x="232356" y="5249"/>
                </a:cubicBezTo>
                <a:cubicBezTo>
                  <a:pt x="238083" y="3416"/>
                  <a:pt x="243614" y="9536"/>
                  <a:pt x="248992" y="12225"/>
                </a:cubicBezTo>
                <a:cubicBezTo>
                  <a:pt x="254424" y="14941"/>
                  <a:pt x="260637" y="16154"/>
                  <a:pt x="266700" y="16518"/>
                </a:cubicBezTo>
                <a:cubicBezTo>
                  <a:pt x="278663" y="17236"/>
                  <a:pt x="290729" y="15325"/>
                  <a:pt x="302654" y="16518"/>
                </a:cubicBezTo>
                <a:cubicBezTo>
                  <a:pt x="315863" y="17839"/>
                  <a:pt x="328029" y="25574"/>
                  <a:pt x="341290" y="26177"/>
                </a:cubicBezTo>
                <a:cubicBezTo>
                  <a:pt x="351322" y="26633"/>
                  <a:pt x="361318" y="24657"/>
                  <a:pt x="371341" y="24030"/>
                </a:cubicBezTo>
                <a:cubicBezTo>
                  <a:pt x="374738" y="23818"/>
                  <a:pt x="378200" y="23899"/>
                  <a:pt x="381537" y="24567"/>
                </a:cubicBezTo>
                <a:cubicBezTo>
                  <a:pt x="382481" y="24756"/>
                  <a:pt x="384798" y="24869"/>
                  <a:pt x="384220" y="25640"/>
                </a:cubicBezTo>
                <a:cubicBezTo>
                  <a:pt x="372777" y="40894"/>
                  <a:pt x="348484" y="40647"/>
                  <a:pt x="329485" y="42276"/>
                </a:cubicBezTo>
                <a:cubicBezTo>
                  <a:pt x="303087" y="44539"/>
                  <a:pt x="276157" y="43660"/>
                  <a:pt x="250065" y="39056"/>
                </a:cubicBezTo>
                <a:cubicBezTo>
                  <a:pt x="226810" y="34952"/>
                  <a:pt x="203901" y="25789"/>
                  <a:pt x="180304" y="26714"/>
                </a:cubicBezTo>
                <a:cubicBezTo>
                  <a:pt x="163966" y="27355"/>
                  <a:pt x="147706" y="30721"/>
                  <a:pt x="132009" y="35299"/>
                </a:cubicBezTo>
                <a:cubicBezTo>
                  <a:pt x="125597" y="37169"/>
                  <a:pt x="119906" y="42276"/>
                  <a:pt x="113227" y="42276"/>
                </a:cubicBezTo>
                <a:cubicBezTo>
                  <a:pt x="101611" y="42276"/>
                  <a:pt x="90475" y="37121"/>
                  <a:pt x="78883" y="36373"/>
                </a:cubicBezTo>
                <a:cubicBezTo>
                  <a:pt x="60840" y="35209"/>
                  <a:pt x="42070" y="33553"/>
                  <a:pt x="24685" y="38519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8" name="Google Shape;188;p10"/>
          <p:cNvSpPr/>
          <p:nvPr/>
        </p:nvSpPr>
        <p:spPr>
          <a:xfrm>
            <a:off x="69750" y="3830295"/>
            <a:ext cx="10584825" cy="1729075"/>
          </a:xfrm>
          <a:custGeom>
            <a:rect b="b" l="l" r="r" t="t"/>
            <a:pathLst>
              <a:path extrusionOk="0" h="69163" w="423393">
                <a:moveTo>
                  <a:pt x="0" y="69163"/>
                </a:moveTo>
                <a:cubicBezTo>
                  <a:pt x="8774" y="59512"/>
                  <a:pt x="16110" y="48334"/>
                  <a:pt x="26295" y="40186"/>
                </a:cubicBezTo>
                <a:cubicBezTo>
                  <a:pt x="35484" y="32835"/>
                  <a:pt x="47846" y="29445"/>
                  <a:pt x="59565" y="28380"/>
                </a:cubicBezTo>
                <a:cubicBezTo>
                  <a:pt x="70657" y="27372"/>
                  <a:pt x="79162" y="39011"/>
                  <a:pt x="88543" y="45015"/>
                </a:cubicBezTo>
                <a:cubicBezTo>
                  <a:pt x="93625" y="48268"/>
                  <a:pt x="100236" y="49247"/>
                  <a:pt x="106251" y="48772"/>
                </a:cubicBezTo>
                <a:cubicBezTo>
                  <a:pt x="136179" y="46409"/>
                  <a:pt x="163699" y="27307"/>
                  <a:pt x="193720" y="27307"/>
                </a:cubicBezTo>
                <a:cubicBezTo>
                  <a:pt x="209249" y="27307"/>
                  <a:pt x="221048" y="42858"/>
                  <a:pt x="236113" y="46625"/>
                </a:cubicBezTo>
                <a:cubicBezTo>
                  <a:pt x="250607" y="50249"/>
                  <a:pt x="264678" y="37850"/>
                  <a:pt x="279043" y="33746"/>
                </a:cubicBezTo>
                <a:cubicBezTo>
                  <a:pt x="302766" y="26968"/>
                  <a:pt x="327542" y="49151"/>
                  <a:pt x="352023" y="46089"/>
                </a:cubicBezTo>
                <a:cubicBezTo>
                  <a:pt x="361977" y="44844"/>
                  <a:pt x="369359" y="35976"/>
                  <a:pt x="377781" y="30527"/>
                </a:cubicBezTo>
                <a:cubicBezTo>
                  <a:pt x="384040" y="26477"/>
                  <a:pt x="397841" y="26676"/>
                  <a:pt x="397099" y="19258"/>
                </a:cubicBezTo>
                <a:cubicBezTo>
                  <a:pt x="396507" y="13342"/>
                  <a:pt x="386288" y="14017"/>
                  <a:pt x="380464" y="12818"/>
                </a:cubicBezTo>
                <a:cubicBezTo>
                  <a:pt x="369741" y="10610"/>
                  <a:pt x="358677" y="10303"/>
                  <a:pt x="347730" y="10135"/>
                </a:cubicBezTo>
                <a:cubicBezTo>
                  <a:pt x="318939" y="9693"/>
                  <a:pt x="293744" y="30302"/>
                  <a:pt x="266164" y="38576"/>
                </a:cubicBezTo>
                <a:cubicBezTo>
                  <a:pt x="260316" y="40330"/>
                  <a:pt x="252950" y="40425"/>
                  <a:pt x="247919" y="36966"/>
                </a:cubicBezTo>
                <a:cubicBezTo>
                  <a:pt x="242386" y="33162"/>
                  <a:pt x="238693" y="26934"/>
                  <a:pt x="232893" y="23551"/>
                </a:cubicBezTo>
                <a:cubicBezTo>
                  <a:pt x="225846" y="19441"/>
                  <a:pt x="217425" y="17604"/>
                  <a:pt x="209282" y="17111"/>
                </a:cubicBezTo>
                <a:cubicBezTo>
                  <a:pt x="196395" y="16330"/>
                  <a:pt x="183431" y="20005"/>
                  <a:pt x="171182" y="24087"/>
                </a:cubicBezTo>
                <a:cubicBezTo>
                  <a:pt x="163185" y="26752"/>
                  <a:pt x="155456" y="31966"/>
                  <a:pt x="147034" y="31600"/>
                </a:cubicBezTo>
                <a:cubicBezTo>
                  <a:pt x="128911" y="30813"/>
                  <a:pt x="111746" y="23097"/>
                  <a:pt x="93909" y="19794"/>
                </a:cubicBezTo>
                <a:cubicBezTo>
                  <a:pt x="75751" y="16431"/>
                  <a:pt x="55903" y="17002"/>
                  <a:pt x="38637" y="23551"/>
                </a:cubicBezTo>
                <a:cubicBezTo>
                  <a:pt x="32132" y="26019"/>
                  <a:pt x="25472" y="28078"/>
                  <a:pt x="18782" y="29990"/>
                </a:cubicBezTo>
                <a:cubicBezTo>
                  <a:pt x="15611" y="30896"/>
                  <a:pt x="9713" y="35381"/>
                  <a:pt x="9123" y="32136"/>
                </a:cubicBezTo>
                <a:cubicBezTo>
                  <a:pt x="8595" y="29233"/>
                  <a:pt x="8190" y="29034"/>
                  <a:pt x="9123" y="26234"/>
                </a:cubicBezTo>
                <a:cubicBezTo>
                  <a:pt x="12748" y="15362"/>
                  <a:pt x="26771" y="10770"/>
                  <a:pt x="37564" y="6915"/>
                </a:cubicBezTo>
                <a:cubicBezTo>
                  <a:pt x="54631" y="820"/>
                  <a:pt x="74354" y="-2417"/>
                  <a:pt x="91762" y="2622"/>
                </a:cubicBezTo>
                <a:cubicBezTo>
                  <a:pt x="116311" y="9728"/>
                  <a:pt x="130154" y="39002"/>
                  <a:pt x="154547" y="46625"/>
                </a:cubicBezTo>
                <a:cubicBezTo>
                  <a:pt x="188255" y="57158"/>
                  <a:pt x="222494" y="12466"/>
                  <a:pt x="257041" y="19794"/>
                </a:cubicBezTo>
                <a:cubicBezTo>
                  <a:pt x="277837" y="24205"/>
                  <a:pt x="297221" y="34108"/>
                  <a:pt x="316069" y="43942"/>
                </a:cubicBezTo>
                <a:cubicBezTo>
                  <a:pt x="326920" y="49604"/>
                  <a:pt x="336929" y="57608"/>
                  <a:pt x="348803" y="60577"/>
                </a:cubicBezTo>
                <a:cubicBezTo>
                  <a:pt x="358905" y="63103"/>
                  <a:pt x="369707" y="59888"/>
                  <a:pt x="379927" y="57894"/>
                </a:cubicBezTo>
                <a:cubicBezTo>
                  <a:pt x="395217" y="54911"/>
                  <a:pt x="411946" y="51289"/>
                  <a:pt x="423393" y="4072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9" name="Google Shape;189;p10"/>
          <p:cNvSpPr txBox="1"/>
          <p:nvPr/>
        </p:nvSpPr>
        <p:spPr>
          <a:xfrm>
            <a:off x="27415" y="6"/>
            <a:ext cx="8472300" cy="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29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sz="1100"/>
          </a:p>
        </p:txBody>
      </p:sp>
      <p:pic>
        <p:nvPicPr>
          <p:cNvPr id="190" name="Google Shape;190;p10"/>
          <p:cNvPicPr preferRelativeResize="0"/>
          <p:nvPr/>
        </p:nvPicPr>
        <p:blipFill rotWithShape="1">
          <a:blip r:embed="rId3">
            <a:alphaModFix/>
          </a:blip>
          <a:srcRect b="2544" l="0" r="14632" t="34012"/>
          <a:stretch/>
        </p:blipFill>
        <p:spPr>
          <a:xfrm>
            <a:off x="3223300" y="610075"/>
            <a:ext cx="2121725" cy="196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0"/>
          <p:cNvPicPr preferRelativeResize="0"/>
          <p:nvPr/>
        </p:nvPicPr>
        <p:blipFill rotWithShape="1">
          <a:blip r:embed="rId4">
            <a:alphaModFix/>
          </a:blip>
          <a:srcRect b="48102" l="31272" r="13172" t="10239"/>
          <a:stretch/>
        </p:blipFill>
        <p:spPr>
          <a:xfrm>
            <a:off x="9286250" y="3414475"/>
            <a:ext cx="1966351" cy="233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0"/>
          <p:cNvPicPr preferRelativeResize="0"/>
          <p:nvPr/>
        </p:nvPicPr>
        <p:blipFill rotWithShape="1">
          <a:blip r:embed="rId5">
            <a:alphaModFix/>
          </a:blip>
          <a:srcRect b="59698" l="24578" r="22903" t="6019"/>
          <a:stretch/>
        </p:blipFill>
        <p:spPr>
          <a:xfrm>
            <a:off x="0" y="3380563"/>
            <a:ext cx="2401076" cy="233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0"/>
          <p:cNvPicPr preferRelativeResize="0"/>
          <p:nvPr/>
        </p:nvPicPr>
        <p:blipFill rotWithShape="1">
          <a:blip r:embed="rId6">
            <a:alphaModFix/>
          </a:blip>
          <a:srcRect b="41460" l="14191" r="11431" t="15356"/>
          <a:stretch/>
        </p:blipFill>
        <p:spPr>
          <a:xfrm>
            <a:off x="0" y="639600"/>
            <a:ext cx="2401075" cy="193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0"/>
          <p:cNvPicPr preferRelativeResize="0"/>
          <p:nvPr/>
        </p:nvPicPr>
        <p:blipFill rotWithShape="1">
          <a:blip r:embed="rId7">
            <a:alphaModFix/>
          </a:blip>
          <a:srcRect b="19925" l="0" r="0" t="11364"/>
          <a:stretch/>
        </p:blipFill>
        <p:spPr>
          <a:xfrm>
            <a:off x="3309662" y="3380575"/>
            <a:ext cx="1907845" cy="233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0"/>
          <p:cNvPicPr preferRelativeResize="0"/>
          <p:nvPr/>
        </p:nvPicPr>
        <p:blipFill rotWithShape="1">
          <a:blip r:embed="rId8">
            <a:alphaModFix/>
          </a:blip>
          <a:srcRect b="13521" l="6729" r="9356" t="29997"/>
          <a:stretch/>
        </p:blipFill>
        <p:spPr>
          <a:xfrm>
            <a:off x="8808277" y="639600"/>
            <a:ext cx="2112998" cy="193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0"/>
          <p:cNvPicPr preferRelativeResize="0"/>
          <p:nvPr/>
        </p:nvPicPr>
        <p:blipFill rotWithShape="1">
          <a:blip r:embed="rId9">
            <a:alphaModFix/>
          </a:blip>
          <a:srcRect b="22789" l="0" r="0" t="14202"/>
          <a:stretch/>
        </p:blipFill>
        <p:spPr>
          <a:xfrm>
            <a:off x="6167275" y="639600"/>
            <a:ext cx="1749888" cy="196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0"/>
          <p:cNvSpPr txBox="1"/>
          <p:nvPr/>
        </p:nvSpPr>
        <p:spPr>
          <a:xfrm>
            <a:off x="15875" y="2704050"/>
            <a:ext cx="25797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Руденко Софья Олеговна</a:t>
            </a:r>
            <a:r>
              <a:rPr lang="ru-RU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                 лидер </a:t>
            </a:r>
            <a:endParaRPr/>
          </a:p>
        </p:txBody>
      </p:sp>
      <p:sp>
        <p:nvSpPr>
          <p:cNvPr id="198" name="Google Shape;198;p10"/>
          <p:cNvSpPr txBox="1"/>
          <p:nvPr/>
        </p:nvSpPr>
        <p:spPr>
          <a:xfrm>
            <a:off x="3096313" y="2704050"/>
            <a:ext cx="27009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Цыганкова Анна Андреевна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              </a:t>
            </a:r>
            <a:r>
              <a:rPr lang="ru-RU"/>
              <a:t>дизайнер </a:t>
            </a:r>
            <a:endParaRPr/>
          </a:p>
        </p:txBody>
      </p:sp>
      <p:sp>
        <p:nvSpPr>
          <p:cNvPr id="199" name="Google Shape;199;p10"/>
          <p:cNvSpPr txBox="1"/>
          <p:nvPr/>
        </p:nvSpPr>
        <p:spPr>
          <a:xfrm>
            <a:off x="5746425" y="2704050"/>
            <a:ext cx="3019200" cy="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Шабазова Виктория Аслановна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                    организатор </a:t>
            </a:r>
            <a:endParaRPr/>
          </a:p>
        </p:txBody>
      </p:sp>
      <p:sp>
        <p:nvSpPr>
          <p:cNvPr id="200" name="Google Shape;200;p10"/>
          <p:cNvSpPr txBox="1"/>
          <p:nvPr/>
        </p:nvSpPr>
        <p:spPr>
          <a:xfrm>
            <a:off x="8670675" y="2718450"/>
            <a:ext cx="29808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Кушнарёва Валерия Сергеевна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      </a:t>
            </a:r>
            <a:r>
              <a:rPr lang="ru-RU"/>
              <a:t>        генератор идей </a:t>
            </a:r>
            <a:r>
              <a:rPr b="1" lang="ru-RU"/>
              <a:t> </a:t>
            </a:r>
            <a:endParaRPr b="1"/>
          </a:p>
        </p:txBody>
      </p:sp>
      <p:sp>
        <p:nvSpPr>
          <p:cNvPr id="201" name="Google Shape;201;p10"/>
          <p:cNvSpPr txBox="1"/>
          <p:nvPr/>
        </p:nvSpPr>
        <p:spPr>
          <a:xfrm>
            <a:off x="27425" y="5801675"/>
            <a:ext cx="28185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Борукаева Элина Тимуровна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         </a:t>
            </a:r>
            <a:r>
              <a:rPr lang="ru-RU"/>
              <a:t>         стратег </a:t>
            </a:r>
            <a:r>
              <a:rPr b="1" lang="ru-RU"/>
              <a:t> </a:t>
            </a:r>
            <a:endParaRPr b="1"/>
          </a:p>
        </p:txBody>
      </p:sp>
      <p:sp>
        <p:nvSpPr>
          <p:cNvPr id="202" name="Google Shape;202;p10"/>
          <p:cNvSpPr txBox="1"/>
          <p:nvPr/>
        </p:nvSpPr>
        <p:spPr>
          <a:xfrm>
            <a:off x="2845925" y="5801675"/>
            <a:ext cx="3275700" cy="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Маргушева Бэлла Азраталиевна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                   </a:t>
            </a:r>
            <a:r>
              <a:rPr lang="ru-RU"/>
              <a:t>аналитик </a:t>
            </a:r>
            <a:r>
              <a:rPr b="1" lang="ru-RU"/>
              <a:t> </a:t>
            </a:r>
            <a:endParaRPr b="1"/>
          </a:p>
        </p:txBody>
      </p:sp>
      <p:sp>
        <p:nvSpPr>
          <p:cNvPr id="203" name="Google Shape;203;p10"/>
          <p:cNvSpPr txBox="1"/>
          <p:nvPr/>
        </p:nvSpPr>
        <p:spPr>
          <a:xfrm>
            <a:off x="8542450" y="5801675"/>
            <a:ext cx="3019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Кривопустова Мария Сергеевна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                SMM специалист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 </a:t>
            </a:r>
            <a:endParaRPr b="1"/>
          </a:p>
        </p:txBody>
      </p:sp>
      <p:pic>
        <p:nvPicPr>
          <p:cNvPr id="204" name="Google Shape;204;p10"/>
          <p:cNvPicPr preferRelativeResize="0"/>
          <p:nvPr/>
        </p:nvPicPr>
        <p:blipFill rotWithShape="1">
          <a:blip r:embed="rId10">
            <a:alphaModFix/>
          </a:blip>
          <a:srcRect b="14563" l="0" r="0" t="3804"/>
          <a:stretch/>
        </p:blipFill>
        <p:spPr>
          <a:xfrm>
            <a:off x="6253100" y="3380575"/>
            <a:ext cx="2141251" cy="233049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0"/>
          <p:cNvSpPr txBox="1"/>
          <p:nvPr/>
        </p:nvSpPr>
        <p:spPr>
          <a:xfrm>
            <a:off x="5905575" y="5816075"/>
            <a:ext cx="2700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Шевченко Ялини Павловна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          </a:t>
            </a:r>
            <a:r>
              <a:rPr lang="ru-RU"/>
              <a:t>         активист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1"/>
          <p:cNvSpPr txBox="1"/>
          <p:nvPr/>
        </p:nvSpPr>
        <p:spPr>
          <a:xfrm>
            <a:off x="237525" y="130750"/>
            <a:ext cx="9327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1"/>
          <p:cNvSpPr txBox="1"/>
          <p:nvPr/>
        </p:nvSpPr>
        <p:spPr>
          <a:xfrm>
            <a:off x="360040" y="1052736"/>
            <a:ext cx="10992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latin typeface="Nunito"/>
                <a:ea typeface="Nunito"/>
                <a:cs typeface="Nunito"/>
                <a:sym typeface="Nunito"/>
              </a:rPr>
              <a:t>контактный телефон</a:t>
            </a:r>
            <a:r>
              <a:rPr lang="ru-RU" sz="1900">
                <a:latin typeface="Nunito"/>
                <a:ea typeface="Nunito"/>
                <a:cs typeface="Nunito"/>
                <a:sym typeface="Nunito"/>
              </a:rPr>
              <a:t>: 8-928-378-95-93</a:t>
            </a:r>
            <a:endParaRPr sz="1900"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latin typeface="Nunito"/>
                <a:ea typeface="Nunito"/>
                <a:cs typeface="Nunito"/>
                <a:sym typeface="Nunito"/>
              </a:rPr>
              <a:t>e-mail</a:t>
            </a:r>
            <a:r>
              <a:rPr lang="ru-RU" sz="1900">
                <a:latin typeface="Nunito"/>
                <a:ea typeface="Nunito"/>
                <a:cs typeface="Nunito"/>
                <a:sym typeface="Nunito"/>
              </a:rPr>
              <a:t>: sofia.rudenko535@gmail.com</a:t>
            </a:r>
            <a:endParaRPr sz="19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