
<file path=[Content_Types].xml><?xml version="1.0" encoding="utf-8"?>
<Types xmlns="http://schemas.openxmlformats.org/package/2006/content-types"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1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1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1" id="1" initials="" lastIdx="7" name="ba bu"/>
</p:cmAuthorLst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commentAuthors" Target="commentAuthor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13T22:11:41.490" idx="1">
    <p:pos x="7509" y="1498"/>
    <p:text>Этот вариант выполнения проверок может эффективно сочетать в себе как наземные, так и воздушные осмотры, и диагностику оборудования, причем намного эффективнее, быстрее и дешевле.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13T23:00:18.488" idx="3">
    <p:pos x="6458" y="2001"/>
    <p:text>При проверке длинного газопровода квадрокоптером, его приходится несколько раз сажать, чтобы зарядить, и в это время запускать другой, чтобы потеря времени не была критичной.</p:text>
    <p:extLst>
      <p:ext uri="{C676402C-5697-4E1C-873F-D02D1690AC5C}">
        <p15:threadingInfo xmlns:p15="http://schemas.microsoft.com/office/powerpoint/2012/main" timeZoneBias="-180"/>
      </p:ext>
    </p:extLst>
  </p:cm>
  <p:cm authorId="1" dt="2023-04-13T23:02:34.157" idx="4">
    <p:pos x="6452" y="2380"/>
    <p:text>Таким образом, один запуск БПЛА самолетного типа дороже и сложнее одного запуска квадрокоптера, но если судить из выгоды одного запуска – при использовании предлагаемого нами БПЛА на каждый метр газопровода будет потрачено сильно меньше средств.</p:text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53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27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10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14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205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934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66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48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3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1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36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46F33-A288-4A51-A492-3B392B523CC7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C4B1-4AC6-432D-814C-134BD430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8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72837" y="918972"/>
            <a:ext cx="8212974" cy="602257"/>
          </a:xfrm>
          <a:prstGeom prst="rect">
            <a:avLst/>
          </a:prstGeom>
          <a:solidFill>
            <a:srgbClr val="FFCD2F"/>
          </a:solidFill>
          <a:ln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3578" y="980902"/>
            <a:ext cx="8742219" cy="828366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Bahnschrift SemiBold" panose="020B0502040204020203" pitchFamily="34" charset="0"/>
                <a:cs typeface="Times New Roman" panose="02020603050405020304" pitchFamily="18" charset="0"/>
              </a:rPr>
              <a:t>Обнаружение утечек метана методом воздушных наблюдений</a:t>
            </a:r>
            <a:endParaRPr lang="ru-RU" sz="4000" dirty="0">
              <a:latin typeface="Bahnschrift SemiBold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66069" y="6431227"/>
            <a:ext cx="2067099" cy="1005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615056" y="6248764"/>
            <a:ext cx="2369126" cy="46551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ahnschrift SemiBold" panose="020B0502040204020203" pitchFamily="34" charset="0"/>
                <a:cs typeface="Times New Roman" panose="02020603050405020304" pitchFamily="18" charset="0"/>
              </a:rPr>
              <a:t>Methane Guard</a:t>
            </a:r>
            <a:endParaRPr lang="ru-RU" dirty="0">
              <a:latin typeface="Bahnschrift SemiBold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056" y="3890335"/>
            <a:ext cx="2466512" cy="226719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056" y="553847"/>
            <a:ext cx="2182091" cy="133250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092" y="1977584"/>
            <a:ext cx="2242055" cy="179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9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814" y="0"/>
            <a:ext cx="4680066" cy="6860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0277" y="3549015"/>
            <a:ext cx="2721810" cy="948170"/>
          </a:xfrm>
          <a:prstGeom prst="rect">
            <a:avLst/>
          </a:prstGeom>
          <a:solidFill>
            <a:srgbClr val="FFCD2F"/>
          </a:solidFill>
          <a:ln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277" y="2958811"/>
            <a:ext cx="5561215" cy="192907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ahnschrift SemiBold" panose="020B0502040204020203" pitchFamily="34" charset="0"/>
              </a:rPr>
              <a:t>Утечки </a:t>
            </a:r>
            <a:r>
              <a:rPr lang="en-US" dirty="0" smtClean="0">
                <a:latin typeface="Bahnschrift SemiBold" panose="020B0502040204020203" pitchFamily="34" charset="0"/>
              </a:rPr>
              <a:t/>
            </a:r>
            <a:br>
              <a:rPr lang="en-US" dirty="0" smtClean="0">
                <a:latin typeface="Bahnschrift SemiBold" panose="020B0502040204020203" pitchFamily="34" charset="0"/>
              </a:rPr>
            </a:br>
            <a:r>
              <a:rPr lang="ru-RU" dirty="0" smtClean="0">
                <a:latin typeface="Bahnschrift SemiBold" panose="020B0502040204020203" pitchFamily="34" charset="0"/>
              </a:rPr>
              <a:t>метана</a:t>
            </a:r>
            <a:endParaRPr lang="ru-RU" dirty="0">
              <a:latin typeface="Bahnschrift SemiBold" panose="020B0502040204020203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05251" y="5550857"/>
            <a:ext cx="7480805" cy="989043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ru-RU" sz="20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Метан, при выбросе в атмосферу, наносит огромный ущерб экологии, влияя на процесс глобального потепления. </a:t>
            </a:r>
            <a:endParaRPr lang="ru-RU" sz="2000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80807" y="81377"/>
            <a:ext cx="7705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Bahnschrift SemiBold" panose="020B0502040204020203" pitchFamily="34" charset="0"/>
              </a:rPr>
              <a:t>	</a:t>
            </a:r>
            <a:r>
              <a:rPr lang="ru-RU" sz="2000" dirty="0" smtClean="0">
                <a:latin typeface="Bahnschrift SemiBold" panose="020B0502040204020203" pitchFamily="34" charset="0"/>
              </a:rPr>
              <a:t>Россия </a:t>
            </a:r>
            <a:r>
              <a:rPr lang="ru-RU" sz="2000" dirty="0">
                <a:latin typeface="Bahnschrift SemiBold" panose="020B0502040204020203" pitchFamily="34" charset="0"/>
              </a:rPr>
              <a:t>находится на первом месте по объему газа в месторождениях и по длине </a:t>
            </a:r>
            <a:r>
              <a:rPr lang="ru-RU" sz="2000" dirty="0" smtClean="0">
                <a:latin typeface="Bahnschrift SemiBold" panose="020B0502040204020203" pitchFamily="34" charset="0"/>
              </a:rPr>
              <a:t>газопроводов (</a:t>
            </a:r>
            <a:r>
              <a:rPr lang="ru-RU" sz="2000" dirty="0" smtClean="0">
                <a:solidFill>
                  <a:srgbClr val="EAB200"/>
                </a:solidFill>
                <a:latin typeface="Bahnschrift SemiBold" panose="020B0502040204020203" pitchFamily="34" charset="0"/>
              </a:rPr>
              <a:t>172.6 </a:t>
            </a:r>
            <a:r>
              <a:rPr lang="ru-RU" sz="2000" dirty="0" err="1" smtClean="0">
                <a:solidFill>
                  <a:srgbClr val="EAB200"/>
                </a:solidFill>
                <a:latin typeface="Bahnschrift SemiBold" panose="020B0502040204020203" pitchFamily="34" charset="0"/>
              </a:rPr>
              <a:t>тыс.км</a:t>
            </a:r>
            <a:r>
              <a:rPr lang="ru-RU" sz="2000" dirty="0" smtClean="0">
                <a:latin typeface="Bahnschrift SemiBold" panose="020B0502040204020203" pitchFamily="34" charset="0"/>
              </a:rPr>
              <a:t>), </a:t>
            </a:r>
            <a:r>
              <a:rPr lang="ru-RU" sz="2000" dirty="0">
                <a:latin typeface="Bahnschrift SemiBold" panose="020B0502040204020203" pitchFamily="34" charset="0"/>
              </a:rPr>
              <a:t>о</a:t>
            </a:r>
            <a:r>
              <a:rPr lang="ru-RU" sz="2000" dirty="0" smtClean="0">
                <a:latin typeface="Bahnschrift SemiBold" panose="020B0502040204020203" pitchFamily="34" charset="0"/>
              </a:rPr>
              <a:t>днако </a:t>
            </a:r>
            <a:r>
              <a:rPr lang="ru-RU" sz="2000" dirty="0">
                <a:latin typeface="Bahnschrift SemiBold" panose="020B0502040204020203" pitchFamily="34" charset="0"/>
              </a:rPr>
              <a:t>при транспортировке газа часто случаются </a:t>
            </a:r>
            <a:r>
              <a:rPr lang="ru-RU" sz="2000" dirty="0" smtClean="0">
                <a:latin typeface="Bahnschrift SemiBold" panose="020B0502040204020203" pitchFamily="34" charset="0"/>
              </a:rPr>
              <a:t>утечки</a:t>
            </a:r>
            <a:r>
              <a:rPr lang="ru-RU" sz="2000" dirty="0" smtClean="0">
                <a:latin typeface="Bahnschrift SemiBold" panose="020B0502040204020203" pitchFamily="34" charset="0"/>
              </a:rPr>
              <a:t>.</a:t>
            </a:r>
            <a:endParaRPr lang="ru-RU" sz="2000" dirty="0">
              <a:latin typeface="Bahnschrift SemiBold" panose="020B0502040204020203" pitchFamily="34" charset="0"/>
            </a:endParaRPr>
          </a:p>
        </p:txBody>
      </p:sp>
      <p:pic>
        <p:nvPicPr>
          <p:cNvPr id="1028" name="Picture 4" descr="https://zanauku.mipt.ru/wp-content/uploads/2020/05/grafik-meta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0" t="2610" r="1822" b="3558"/>
          <a:stretch/>
        </p:blipFill>
        <p:spPr bwMode="auto">
          <a:xfrm>
            <a:off x="4771897" y="1178417"/>
            <a:ext cx="7314159" cy="42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18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19038" b="5653"/>
          <a:stretch/>
        </p:blipFill>
        <p:spPr>
          <a:xfrm rot="10800000">
            <a:off x="0" y="0"/>
            <a:ext cx="8204199" cy="6855046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80896" y="234033"/>
            <a:ext cx="7326437" cy="36991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У использования </a:t>
            </a:r>
            <a:r>
              <a:rPr lang="ru-RU" dirty="0">
                <a:solidFill>
                  <a:schemeClr val="tx1"/>
                </a:solidFill>
                <a:latin typeface="Bahnschrift SemiBold" panose="020B0502040204020203" pitchFamily="34" charset="0"/>
              </a:rPr>
              <a:t>беспилотных летательных аппаратов для проведения </a:t>
            </a:r>
            <a:r>
              <a:rPr lang="ru-RU" dirty="0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инспекций существует ряд нерешенных вопросов: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- установка бортового оборудования в качестве полезной нагрузки;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- выбор подходящей по техническим параметрам модели </a:t>
            </a:r>
            <a:r>
              <a:rPr lang="ru-RU" dirty="0" err="1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дрона</a:t>
            </a:r>
            <a:r>
              <a:rPr lang="ru-RU" dirty="0" smtClean="0">
                <a:solidFill>
                  <a:schemeClr val="tx1"/>
                </a:solidFill>
                <a:latin typeface="Bahnschrift SemiBold" panose="020B0502040204020203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5775" y="1313652"/>
            <a:ext cx="4738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04199" y="3304655"/>
            <a:ext cx="38420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Bahnschrift SemiBold" panose="020B0502040204020203" pitchFamily="34" charset="0"/>
              </a:rPr>
              <a:t>	Для решения </a:t>
            </a:r>
            <a:r>
              <a:rPr lang="ru-RU" sz="2400" dirty="0" smtClean="0">
                <a:latin typeface="Bahnschrift SemiBold" panose="020B0502040204020203" pitchFamily="34" charset="0"/>
              </a:rPr>
              <a:t>данных проблем были </a:t>
            </a:r>
            <a:r>
              <a:rPr lang="ru-RU" sz="2400" dirty="0" smtClean="0">
                <a:latin typeface="Bahnschrift SemiBold" panose="020B0502040204020203" pitchFamily="34" charset="0"/>
              </a:rPr>
              <a:t>разработаны </a:t>
            </a:r>
            <a:r>
              <a:rPr lang="ru-RU" sz="2400" dirty="0">
                <a:latin typeface="Bahnschrift SemiBold" panose="020B0502040204020203" pitchFamily="34" charset="0"/>
              </a:rPr>
              <a:t>промышленные </a:t>
            </a:r>
            <a:r>
              <a:rPr lang="ru-RU" sz="2400" dirty="0" err="1">
                <a:latin typeface="Bahnschrift SemiBold" panose="020B0502040204020203" pitchFamily="34" charset="0"/>
              </a:rPr>
              <a:t>дроны</a:t>
            </a:r>
            <a:r>
              <a:rPr lang="ru-RU" sz="2400" dirty="0">
                <a:latin typeface="Bahnschrift SemiBold" panose="020B0502040204020203" pitchFamily="34" charset="0"/>
              </a:rPr>
              <a:t> </a:t>
            </a:r>
            <a:r>
              <a:rPr lang="ru-RU" sz="2400" dirty="0" smtClean="0">
                <a:latin typeface="Bahnschrift SemiBold" panose="020B0502040204020203" pitchFamily="34" charset="0"/>
              </a:rPr>
              <a:t>с </a:t>
            </a:r>
            <a:r>
              <a:rPr lang="ru-RU" sz="2400" dirty="0">
                <a:latin typeface="Bahnschrift SemiBold" panose="020B0502040204020203" pitchFamily="34" charset="0"/>
              </a:rPr>
              <a:t>мощной силовой </a:t>
            </a:r>
            <a:r>
              <a:rPr lang="ru-RU" sz="2400" dirty="0" smtClean="0">
                <a:latin typeface="Bahnschrift SemiBold" panose="020B0502040204020203" pitchFamily="34" charset="0"/>
              </a:rPr>
              <a:t>установкой, способные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" panose="020B0502040204020203" pitchFamily="34" charset="0"/>
              </a:rPr>
              <a:t>выявить утечку на расстоянии до 100 м. </a:t>
            </a:r>
          </a:p>
          <a:p>
            <a:pPr algn="just"/>
            <a:endParaRPr lang="ru-RU" sz="2400" dirty="0">
              <a:latin typeface="Bahnschrift SemiBold" panose="020B0502040204020203" pitchFamily="34" charset="0"/>
            </a:endParaRPr>
          </a:p>
        </p:txBody>
      </p:sp>
      <p:pic>
        <p:nvPicPr>
          <p:cNvPr id="8" name="Picture 4" descr="https://sun9-73.userapi.com/impg/D-lS_Iv5P2OrFPFxHkXsaIMo9RfQPfCOT0hngw/ZrzV4LsGNxU.jpg?size=2400x1680&amp;quality=96&amp;sign=5248cbb56f32e937d017ca8ed110106f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6" t="17573" r="34800" b="30889"/>
          <a:stretch/>
        </p:blipFill>
        <p:spPr bwMode="auto">
          <a:xfrm>
            <a:off x="1282360" y="3509818"/>
            <a:ext cx="2663415" cy="176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81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" r="6892"/>
          <a:stretch/>
        </p:blipFill>
        <p:spPr>
          <a:xfrm rot="5400000">
            <a:off x="5189471" y="1520539"/>
            <a:ext cx="6855226" cy="38196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1601" y="447391"/>
            <a:ext cx="4921133" cy="123660"/>
          </a:xfrm>
          <a:prstGeom prst="rect">
            <a:avLst/>
          </a:prstGeom>
          <a:solidFill>
            <a:srgbClr val="FFCD2F"/>
          </a:solidFill>
          <a:ln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19600" y="124226"/>
            <a:ext cx="4588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Bahnschrift SemiBold" panose="020B0502040204020203" pitchFamily="34" charset="0"/>
              </a:rPr>
              <a:t>Решение проблемы</a:t>
            </a:r>
            <a:endParaRPr lang="ru-RU" sz="3600" dirty="0">
              <a:latin typeface="Bahnschrift SemiBold" panose="020B0502040204020203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003" y="1459302"/>
            <a:ext cx="4480561" cy="420624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	</a:t>
            </a:r>
            <a:endParaRPr lang="ru-RU" sz="2000" dirty="0">
              <a:latin typeface="Bahnschrift SemiBold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0593" y="1112320"/>
            <a:ext cx="5769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Bahnschrift SemiBold" panose="020B0502040204020203" pitchFamily="34" charset="0"/>
              </a:rPr>
              <a:t>	Предлагаемое </a:t>
            </a:r>
            <a:r>
              <a:rPr lang="ru-RU" sz="2400" dirty="0">
                <a:latin typeface="Bahnschrift SemiBold" panose="020B0502040204020203" pitchFamily="34" charset="0"/>
              </a:rPr>
              <a:t>решение: </a:t>
            </a:r>
            <a:r>
              <a:rPr lang="ru-RU" sz="2400" dirty="0" smtClean="0">
                <a:latin typeface="Bahnschrift SemiBold" panose="020B0502040204020203" pitchFamily="34" charset="0"/>
              </a:rPr>
              <a:t>создание</a:t>
            </a:r>
            <a:r>
              <a:rPr lang="en-US" sz="2400" dirty="0">
                <a:latin typeface="Bahnschrift SemiBold" panose="020B0502040204020203" pitchFamily="34" charset="0"/>
              </a:rPr>
              <a:t> </a:t>
            </a:r>
            <a:r>
              <a:rPr lang="ru-RU" sz="2400" dirty="0" smtClean="0">
                <a:latin typeface="Bahnschrift SemiBold" panose="020B0502040204020203" pitchFamily="34" charset="0"/>
              </a:rPr>
              <a:t>БПЛА самолетного типа</a:t>
            </a:r>
            <a:r>
              <a:rPr lang="ru-RU" sz="2400" dirty="0" smtClean="0">
                <a:latin typeface="Bahnschrift SemiBold" panose="020B0502040204020203" pitchFamily="34" charset="0"/>
              </a:rPr>
              <a:t>, </a:t>
            </a:r>
            <a:r>
              <a:rPr lang="ru-RU" sz="2400" dirty="0">
                <a:latin typeface="Bahnschrift SemiBold" panose="020B0502040204020203" pitchFamily="34" charset="0"/>
              </a:rPr>
              <a:t>оснащенного камерой и </a:t>
            </a:r>
            <a:r>
              <a:rPr lang="ru-RU" sz="2400" dirty="0" err="1">
                <a:latin typeface="Bahnschrift SemiBold" panose="020B0502040204020203" pitchFamily="34" charset="0"/>
              </a:rPr>
              <a:t>тепловизором</a:t>
            </a:r>
            <a:r>
              <a:rPr lang="ru-RU" sz="2400" dirty="0">
                <a:latin typeface="Bahnschrift SemiBold" panose="020B0502040204020203" pitchFamily="34" charset="0"/>
              </a:rPr>
              <a:t> для обнаружения </a:t>
            </a:r>
            <a:r>
              <a:rPr lang="ru-RU" sz="2400" dirty="0" smtClean="0">
                <a:latin typeface="Bahnschrift SemiBold" panose="020B0502040204020203" pitchFamily="34" charset="0"/>
              </a:rPr>
              <a:t>аномалий.</a:t>
            </a:r>
            <a:endParaRPr lang="ru-RU" sz="2400" dirty="0">
              <a:latin typeface="Bahnschrift SemiBold" panose="020B0502040204020203" pitchFamily="34" charset="0"/>
            </a:endParaRPr>
          </a:p>
        </p:txBody>
      </p:sp>
      <p:pic>
        <p:nvPicPr>
          <p:cNvPr id="4098" name="Picture 2" descr="https://cdn.discordapp.com/attachments/1093262706062147710/1096160042929102848/uPpHX9vuMu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01" y="3028962"/>
            <a:ext cx="5090037" cy="339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47663" y="57105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9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24444" y="749887"/>
            <a:ext cx="8811491" cy="588462"/>
          </a:xfrm>
          <a:prstGeom prst="rect">
            <a:avLst/>
          </a:prstGeom>
          <a:solidFill>
            <a:srgbClr val="FFCD2F"/>
          </a:solidFill>
          <a:ln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24444" y="368532"/>
            <a:ext cx="10075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Bahnschrift SemiBold" panose="020B0502040204020203" pitchFamily="34" charset="0"/>
              </a:rPr>
              <a:t>Преимущества нашего решения над уже </a:t>
            </a:r>
            <a:r>
              <a:rPr lang="ru-RU" sz="3600" dirty="0" smtClean="0">
                <a:latin typeface="Bahnschrift SemiBold" panose="020B0502040204020203" pitchFamily="34" charset="0"/>
              </a:rPr>
              <a:t>существующим</a:t>
            </a:r>
            <a:endParaRPr lang="ru-RU" sz="3600" dirty="0">
              <a:latin typeface="Bahnschrift SemiBold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0"/>
            <a:ext cx="2590800" cy="68008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55964" y="1937393"/>
            <a:ext cx="89195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	Предполагаемый </a:t>
            </a:r>
            <a:r>
              <a:rPr lang="ru-RU" sz="2000" dirty="0">
                <a:latin typeface="Bahnschrift SemiBold" panose="020B0502040204020203" pitchFamily="34" charset="0"/>
              </a:rPr>
              <a:t>нашей командой БПЛА будет более выгодно использовать, чем </a:t>
            </a:r>
            <a:r>
              <a:rPr lang="ru-RU" sz="2000" dirty="0" smtClean="0">
                <a:latin typeface="Bahnschrift SemiBold" panose="020B0502040204020203" pitchFamily="34" charset="0"/>
              </a:rPr>
              <a:t>вышеописанный	</a:t>
            </a:r>
            <a:r>
              <a:rPr lang="ru-RU" sz="2000" dirty="0" err="1" smtClean="0">
                <a:latin typeface="Bahnschrift SemiBold" panose="020B0502040204020203" pitchFamily="34" charset="0"/>
              </a:rPr>
              <a:t>дрон</a:t>
            </a:r>
            <a:r>
              <a:rPr lang="ru-RU" sz="2000" dirty="0" smtClean="0">
                <a:latin typeface="Bahnschrift SemiBold" panose="020B0502040204020203" pitchFamily="34" charset="0"/>
              </a:rPr>
              <a:t>. </a:t>
            </a:r>
            <a:r>
              <a:rPr lang="ru-RU" sz="2000" dirty="0">
                <a:latin typeface="Bahnschrift SemiBold" panose="020B0502040204020203" pitchFamily="34" charset="0"/>
              </a:rPr>
              <a:t>Мы предлагаем БПЛА </a:t>
            </a:r>
            <a:r>
              <a:rPr lang="ru-RU" sz="2000" dirty="0">
                <a:solidFill>
                  <a:srgbClr val="EAB200"/>
                </a:solidFill>
                <a:latin typeface="Bahnschrift SemiBold" panose="020B0502040204020203" pitchFamily="34" charset="0"/>
              </a:rPr>
              <a:t>самолетного </a:t>
            </a:r>
            <a:r>
              <a:rPr lang="ru-RU" sz="2000" dirty="0" smtClean="0">
                <a:solidFill>
                  <a:srgbClr val="EAB200"/>
                </a:solidFill>
                <a:latin typeface="Bahnschrift SemiBold" panose="020B0502040204020203" pitchFamily="34" charset="0"/>
              </a:rPr>
              <a:t>типа</a:t>
            </a:r>
            <a:r>
              <a:rPr lang="ru-RU" sz="2000" dirty="0" smtClean="0">
                <a:latin typeface="Bahnschrift SemiBold" panose="020B0502040204020203" pitchFamily="34" charset="0"/>
              </a:rPr>
              <a:t>.</a:t>
            </a:r>
          </a:p>
          <a:p>
            <a:pPr algn="just"/>
            <a:endParaRPr lang="ru-RU" sz="2000" dirty="0" smtClean="0">
              <a:latin typeface="Bahnschrift SemiBold" panose="020B0502040204020203" pitchFamily="34" charset="0"/>
            </a:endParaRPr>
          </a:p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	Плюсы:</a:t>
            </a:r>
          </a:p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– 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" panose="020B0502040204020203" pitchFamily="34" charset="0"/>
              </a:rPr>
              <a:t>увеличенный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" panose="020B0502040204020203" pitchFamily="34" charset="0"/>
              </a:rPr>
              <a:t>запас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" panose="020B0502040204020203" pitchFamily="34" charset="0"/>
              </a:rPr>
              <a:t>хода (не менее 5 часов с полезной нагрузкой);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Bahnschrift SemiBold" panose="020B0502040204020203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 smtClean="0">
                <a:latin typeface="Bahnschrift SemiBold" panose="020B0502040204020203" pitchFamily="34" charset="0"/>
              </a:rPr>
              <a:t>большая грузоподъемность (не меньше 5 кг); 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latin typeface="Bahnschrift SemiBold" panose="020B0502040204020203" pitchFamily="34" charset="0"/>
              </a:rPr>
              <a:t>д</a:t>
            </a:r>
            <a:r>
              <a:rPr lang="ru-RU" sz="2000" dirty="0" smtClean="0">
                <a:latin typeface="Bahnschrift SemiBold" panose="020B0502040204020203" pitchFamily="34" charset="0"/>
              </a:rPr>
              <a:t>альность полета (до 300 км).</a:t>
            </a:r>
            <a:endParaRPr lang="ru-RU" sz="2000" dirty="0" smtClean="0">
              <a:latin typeface="Bahnschrift SemiBold" panose="020B0502040204020203" pitchFamily="34" charset="0"/>
            </a:endParaRPr>
          </a:p>
          <a:p>
            <a:pPr marL="342900" indent="-342900" algn="just">
              <a:buFontTx/>
              <a:buChar char="-"/>
            </a:pPr>
            <a:endParaRPr lang="ru-RU" sz="2000" dirty="0" smtClean="0">
              <a:latin typeface="Bahnschrift SemiBold" panose="020B0502040204020203" pitchFamily="34" charset="0"/>
            </a:endParaRPr>
          </a:p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	Минусы: </a:t>
            </a:r>
          </a:p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– </a:t>
            </a:r>
            <a:r>
              <a:rPr lang="ru-RU" sz="2000" dirty="0">
                <a:latin typeface="Bahnschrift SemiBold" panose="020B0502040204020203" pitchFamily="34" charset="0"/>
              </a:rPr>
              <a:t>необходимая для запуска специальная </a:t>
            </a:r>
            <a:r>
              <a:rPr lang="ru-RU" sz="2000" dirty="0" smtClean="0">
                <a:latin typeface="Bahnschrift SemiBold" panose="020B0502040204020203" pitchFamily="34" charset="0"/>
              </a:rPr>
              <a:t>платформа;</a:t>
            </a:r>
          </a:p>
          <a:p>
            <a:pPr algn="just"/>
            <a:r>
              <a:rPr lang="ru-RU" sz="2000" dirty="0" smtClean="0">
                <a:latin typeface="Bahnschrift SemiBold" panose="020B0502040204020203" pitchFamily="34" charset="0"/>
              </a:rPr>
              <a:t>- необходимая</a:t>
            </a:r>
            <a:r>
              <a:rPr lang="ru-RU" sz="2000" dirty="0" smtClean="0">
                <a:latin typeface="Bahnschrift SemiBold" panose="020B0502040204020203" pitchFamily="34" charset="0"/>
              </a:rPr>
              <a:t> </a:t>
            </a:r>
            <a:r>
              <a:rPr lang="ru-RU" sz="2000" dirty="0">
                <a:latin typeface="Bahnschrift SemiBold" panose="020B0502040204020203" pitchFamily="34" charset="0"/>
              </a:rPr>
              <a:t>для посадки – ровная, не лесистая местность. </a:t>
            </a:r>
            <a:endParaRPr lang="ru-RU" sz="2000" dirty="0" smtClean="0">
              <a:latin typeface="Bahnschrift SemiBold" panose="020B0502040204020203" pitchFamily="34" charset="0"/>
            </a:endParaRPr>
          </a:p>
          <a:p>
            <a:pPr algn="just"/>
            <a:r>
              <a:rPr lang="ru-RU" sz="2000" dirty="0">
                <a:latin typeface="Bahnschrift SemiBold" panose="020B0502040204020203" pitchFamily="34" charset="0"/>
              </a:rPr>
              <a:t>	</a:t>
            </a:r>
            <a:endParaRPr lang="ru-RU" sz="2000" dirty="0" smtClean="0">
              <a:latin typeface="Bahnschrift SemiBold" panose="020B0502040204020203" pitchFamily="34" charset="0"/>
            </a:endParaRPr>
          </a:p>
          <a:p>
            <a:pPr algn="just"/>
            <a:r>
              <a:rPr lang="ru-RU" sz="2000" dirty="0">
                <a:latin typeface="Bahnschrift SemiBold" panose="020B0502040204020203" pitchFamily="34" charset="0"/>
              </a:rPr>
              <a:t>	</a:t>
            </a:r>
            <a:endParaRPr lang="ru-RU" sz="20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2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