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sldIdLst>
    <p:sldId id="256" r:id="rId2"/>
    <p:sldId id="270" r:id="rId3"/>
    <p:sldId id="258" r:id="rId4"/>
    <p:sldId id="271" r:id="rId5"/>
    <p:sldId id="276" r:id="rId6"/>
    <p:sldId id="272" r:id="rId7"/>
    <p:sldId id="273" r:id="rId8"/>
    <p:sldId id="274" r:id="rId9"/>
    <p:sldId id="268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27"/>
    <p:restoredTop sz="94694"/>
  </p:normalViewPr>
  <p:slideViewPr>
    <p:cSldViewPr snapToGrid="0">
      <p:cViewPr varScale="1">
        <p:scale>
          <a:sx n="69" d="100"/>
          <a:sy n="69" d="100"/>
        </p:scale>
        <p:origin x="3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283C-9800-4E46-85B1-705394E31432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21B1-15E7-9E45-B9FC-732729593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180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283C-9800-4E46-85B1-705394E31432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21B1-15E7-9E45-B9FC-732729593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770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283C-9800-4E46-85B1-705394E31432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21B1-15E7-9E45-B9FC-732729593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39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283C-9800-4E46-85B1-705394E31432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21B1-15E7-9E45-B9FC-732729593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14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283C-9800-4E46-85B1-705394E31432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21B1-15E7-9E45-B9FC-732729593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115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283C-9800-4E46-85B1-705394E31432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21B1-15E7-9E45-B9FC-732729593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439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283C-9800-4E46-85B1-705394E31432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21B1-15E7-9E45-B9FC-732729593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288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283C-9800-4E46-85B1-705394E31432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21B1-15E7-9E45-B9FC-732729593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283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283C-9800-4E46-85B1-705394E31432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21B1-15E7-9E45-B9FC-732729593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776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283C-9800-4E46-85B1-705394E31432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21B1-15E7-9E45-B9FC-732729593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925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283C-9800-4E46-85B1-705394E31432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21B1-15E7-9E45-B9FC-732729593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610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2283C-9800-4E46-85B1-705394E31432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821B1-15E7-9E45-B9FC-732729593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28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8.xml" /><Relationship Id="rId4" Type="http://schemas.openxmlformats.org/officeDocument/2006/relationships/image" Target="../media/image4.jp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6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8.xml" /><Relationship Id="rId4" Type="http://schemas.openxmlformats.org/officeDocument/2006/relationships/image" Target="../media/image8.jpg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5.jpg" /><Relationship Id="rId4" Type="http://schemas.openxmlformats.org/officeDocument/2006/relationships/image" Target="../media/image14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2506305"/>
            <a:ext cx="12192000" cy="135367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2428F-56AB-1E61-F143-A350193ADC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2506304"/>
            <a:ext cx="12192000" cy="1353671"/>
          </a:xfrm>
        </p:spPr>
        <p:txBody>
          <a:bodyPr anchor="ctr">
            <a:noAutofit/>
          </a:bodyPr>
          <a:lstStyle/>
          <a:p>
            <a:pPr algn="ctr"/>
            <a:r>
              <a:rPr lang="ru-RU" sz="3800" b="1" dirty="0">
                <a:solidFill>
                  <a:schemeClr val="bg1"/>
                </a:solidFill>
                <a:latin typeface="+mn-lt"/>
                <a:ea typeface="Artifakt Element" panose="020B0503050000020004" pitchFamily="34" charset="-52"/>
                <a:cs typeface="Times New Roman" panose="02020603050405020304" pitchFamily="18" charset="0"/>
              </a:rPr>
              <a:t>Разработка методики создания бетонной смеси для автомобильных дорог на основе битума</a:t>
            </a:r>
          </a:p>
        </p:txBody>
      </p:sp>
    </p:spTree>
    <p:extLst>
      <p:ext uri="{BB962C8B-B14F-4D97-AF65-F5344CB8AC3E}">
        <p14:creationId xmlns:p14="http://schemas.microsoft.com/office/powerpoint/2010/main" val="4221021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547533" cy="995082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  <a:latin typeface="a_CopperGothCpsExp" panose="020E0705020203020404" pitchFamily="34" charset="-52"/>
              </a:rPr>
              <a:t>Введение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269" y="1337982"/>
            <a:ext cx="6550213" cy="46840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2186" y="2185444"/>
            <a:ext cx="4332566" cy="4558255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С</a:t>
            </a:r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</a:rPr>
              <a:t>овременное дорожное строительство стоит перед важным вызовом - создать дорожные покрытия, которые будут сочетать в себе выдающуюся прочность, долговечность и экологическую устойчивость. Проект "Разработка методики создания бетонной смеси для автомобильных дорог на основе битума" призван ответить на этот вызов, предоставляя инновационное решение для улучшения состояния дорожной инфраструктуры.</a:t>
            </a:r>
          </a:p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Н</a:t>
            </a:r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</a:rPr>
              <a:t>аш проект нацелен на разработку уникальной методики создания бетонной смеси, которая сочетает в себе преимущества битумных и бетонных покрытий. Эта смесь обеспечивает высочайшую прочность, устойчивость к износу и экологическую безопасность, что делает ее идеальным выбором для дорожного строительства в различных климатических условиях.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476748" y="995082"/>
            <a:ext cx="1945342" cy="1244335"/>
          </a:xfrm>
          <a:prstGeom prst="rect">
            <a:avLst/>
          </a:prstGeom>
        </p:spPr>
      </p:pic>
      <p:sp>
        <p:nvSpPr>
          <p:cNvPr id="22" name="Полилиния 21"/>
          <p:cNvSpPr/>
          <p:nvPr/>
        </p:nvSpPr>
        <p:spPr>
          <a:xfrm>
            <a:off x="2414588" y="835819"/>
            <a:ext cx="119442" cy="400050"/>
          </a:xfrm>
          <a:custGeom>
            <a:avLst/>
            <a:gdLst>
              <a:gd name="connsiteX0" fmla="*/ 83343 w 119442"/>
              <a:gd name="connsiteY0" fmla="*/ 0 h 400050"/>
              <a:gd name="connsiteX1" fmla="*/ 97631 w 119442"/>
              <a:gd name="connsiteY1" fmla="*/ 28575 h 400050"/>
              <a:gd name="connsiteX2" fmla="*/ 102393 w 119442"/>
              <a:gd name="connsiteY2" fmla="*/ 35719 h 400050"/>
              <a:gd name="connsiteX3" fmla="*/ 104775 w 119442"/>
              <a:gd name="connsiteY3" fmla="*/ 42862 h 400050"/>
              <a:gd name="connsiteX4" fmla="*/ 109537 w 119442"/>
              <a:gd name="connsiteY4" fmla="*/ 66675 h 400050"/>
              <a:gd name="connsiteX5" fmla="*/ 114300 w 119442"/>
              <a:gd name="connsiteY5" fmla="*/ 76200 h 400050"/>
              <a:gd name="connsiteX6" fmla="*/ 116681 w 119442"/>
              <a:gd name="connsiteY6" fmla="*/ 88106 h 400050"/>
              <a:gd name="connsiteX7" fmla="*/ 116681 w 119442"/>
              <a:gd name="connsiteY7" fmla="*/ 111919 h 400050"/>
              <a:gd name="connsiteX8" fmla="*/ 109537 w 119442"/>
              <a:gd name="connsiteY8" fmla="*/ 119062 h 400050"/>
              <a:gd name="connsiteX9" fmla="*/ 90487 w 119442"/>
              <a:gd name="connsiteY9" fmla="*/ 128587 h 400050"/>
              <a:gd name="connsiteX10" fmla="*/ 83343 w 119442"/>
              <a:gd name="connsiteY10" fmla="*/ 133350 h 400050"/>
              <a:gd name="connsiteX11" fmla="*/ 61912 w 119442"/>
              <a:gd name="connsiteY11" fmla="*/ 138112 h 400050"/>
              <a:gd name="connsiteX12" fmla="*/ 52387 w 119442"/>
              <a:gd name="connsiteY12" fmla="*/ 142875 h 400050"/>
              <a:gd name="connsiteX13" fmla="*/ 33337 w 119442"/>
              <a:gd name="connsiteY13" fmla="*/ 150019 h 400050"/>
              <a:gd name="connsiteX14" fmla="*/ 23812 w 119442"/>
              <a:gd name="connsiteY14" fmla="*/ 166687 h 400050"/>
              <a:gd name="connsiteX15" fmla="*/ 19050 w 119442"/>
              <a:gd name="connsiteY15" fmla="*/ 173831 h 400050"/>
              <a:gd name="connsiteX16" fmla="*/ 14287 w 119442"/>
              <a:gd name="connsiteY16" fmla="*/ 188119 h 400050"/>
              <a:gd name="connsiteX17" fmla="*/ 11906 w 119442"/>
              <a:gd name="connsiteY17" fmla="*/ 195262 h 400050"/>
              <a:gd name="connsiteX18" fmla="*/ 11906 w 119442"/>
              <a:gd name="connsiteY18" fmla="*/ 271462 h 400050"/>
              <a:gd name="connsiteX19" fmla="*/ 16668 w 119442"/>
              <a:gd name="connsiteY19" fmla="*/ 285750 h 400050"/>
              <a:gd name="connsiteX20" fmla="*/ 21431 w 119442"/>
              <a:gd name="connsiteY20" fmla="*/ 292894 h 400050"/>
              <a:gd name="connsiteX21" fmla="*/ 19050 w 119442"/>
              <a:gd name="connsiteY21" fmla="*/ 361950 h 400050"/>
              <a:gd name="connsiteX22" fmla="*/ 14287 w 119442"/>
              <a:gd name="connsiteY22" fmla="*/ 369094 h 400050"/>
              <a:gd name="connsiteX23" fmla="*/ 7143 w 119442"/>
              <a:gd name="connsiteY23" fmla="*/ 385762 h 400050"/>
              <a:gd name="connsiteX24" fmla="*/ 2381 w 119442"/>
              <a:gd name="connsiteY24" fmla="*/ 392906 h 400050"/>
              <a:gd name="connsiteX25" fmla="*/ 0 w 119442"/>
              <a:gd name="connsiteY25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19442" h="400050">
                <a:moveTo>
                  <a:pt x="83343" y="0"/>
                </a:moveTo>
                <a:cubicBezTo>
                  <a:pt x="104207" y="20863"/>
                  <a:pt x="89468" y="1362"/>
                  <a:pt x="97631" y="28575"/>
                </a:cubicBezTo>
                <a:cubicBezTo>
                  <a:pt x="98453" y="31316"/>
                  <a:pt x="101113" y="33159"/>
                  <a:pt x="102393" y="35719"/>
                </a:cubicBezTo>
                <a:cubicBezTo>
                  <a:pt x="103516" y="37964"/>
                  <a:pt x="103981" y="40481"/>
                  <a:pt x="104775" y="42862"/>
                </a:cubicBezTo>
                <a:cubicBezTo>
                  <a:pt x="105598" y="47798"/>
                  <a:pt x="107406" y="60993"/>
                  <a:pt x="109537" y="66675"/>
                </a:cubicBezTo>
                <a:cubicBezTo>
                  <a:pt x="110783" y="69999"/>
                  <a:pt x="112712" y="73025"/>
                  <a:pt x="114300" y="76200"/>
                </a:cubicBezTo>
                <a:cubicBezTo>
                  <a:pt x="115094" y="80169"/>
                  <a:pt x="115803" y="84155"/>
                  <a:pt x="116681" y="88106"/>
                </a:cubicBezTo>
                <a:cubicBezTo>
                  <a:pt x="118870" y="97960"/>
                  <a:pt x="121610" y="100829"/>
                  <a:pt x="116681" y="111919"/>
                </a:cubicBezTo>
                <a:cubicBezTo>
                  <a:pt x="115313" y="114996"/>
                  <a:pt x="112378" y="117254"/>
                  <a:pt x="109537" y="119062"/>
                </a:cubicBezTo>
                <a:cubicBezTo>
                  <a:pt x="103547" y="122873"/>
                  <a:pt x="96394" y="124649"/>
                  <a:pt x="90487" y="128587"/>
                </a:cubicBezTo>
                <a:cubicBezTo>
                  <a:pt x="88106" y="130175"/>
                  <a:pt x="85974" y="132223"/>
                  <a:pt x="83343" y="133350"/>
                </a:cubicBezTo>
                <a:cubicBezTo>
                  <a:pt x="80401" y="134611"/>
                  <a:pt x="64030" y="137688"/>
                  <a:pt x="61912" y="138112"/>
                </a:cubicBezTo>
                <a:cubicBezTo>
                  <a:pt x="58737" y="139700"/>
                  <a:pt x="55755" y="141752"/>
                  <a:pt x="52387" y="142875"/>
                </a:cubicBezTo>
                <a:cubicBezTo>
                  <a:pt x="31789" y="149741"/>
                  <a:pt x="48011" y="140236"/>
                  <a:pt x="33337" y="150019"/>
                </a:cubicBezTo>
                <a:cubicBezTo>
                  <a:pt x="21740" y="167415"/>
                  <a:pt x="35891" y="145548"/>
                  <a:pt x="23812" y="166687"/>
                </a:cubicBezTo>
                <a:cubicBezTo>
                  <a:pt x="22392" y="169172"/>
                  <a:pt x="20212" y="171216"/>
                  <a:pt x="19050" y="173831"/>
                </a:cubicBezTo>
                <a:cubicBezTo>
                  <a:pt x="17011" y="178419"/>
                  <a:pt x="15875" y="183356"/>
                  <a:pt x="14287" y="188119"/>
                </a:cubicBezTo>
                <a:lnTo>
                  <a:pt x="11906" y="195262"/>
                </a:lnTo>
                <a:cubicBezTo>
                  <a:pt x="6682" y="226609"/>
                  <a:pt x="6978" y="218894"/>
                  <a:pt x="11906" y="271462"/>
                </a:cubicBezTo>
                <a:cubicBezTo>
                  <a:pt x="12375" y="276460"/>
                  <a:pt x="13883" y="281573"/>
                  <a:pt x="16668" y="285750"/>
                </a:cubicBezTo>
                <a:lnTo>
                  <a:pt x="21431" y="292894"/>
                </a:lnTo>
                <a:cubicBezTo>
                  <a:pt x="20637" y="315913"/>
                  <a:pt x="21200" y="339018"/>
                  <a:pt x="19050" y="361950"/>
                </a:cubicBezTo>
                <a:cubicBezTo>
                  <a:pt x="18783" y="364800"/>
                  <a:pt x="15567" y="366534"/>
                  <a:pt x="14287" y="369094"/>
                </a:cubicBezTo>
                <a:cubicBezTo>
                  <a:pt x="918" y="395830"/>
                  <a:pt x="26982" y="351043"/>
                  <a:pt x="7143" y="385762"/>
                </a:cubicBezTo>
                <a:cubicBezTo>
                  <a:pt x="5723" y="388247"/>
                  <a:pt x="3661" y="390346"/>
                  <a:pt x="2381" y="392906"/>
                </a:cubicBezTo>
                <a:cubicBezTo>
                  <a:pt x="1259" y="395151"/>
                  <a:pt x="0" y="400050"/>
                  <a:pt x="0" y="400050"/>
                </a:cubicBezTo>
              </a:path>
            </a:pathLst>
          </a:cu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26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10388E-19A6-9EBB-B976-E0AC7F3E9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3" y="142874"/>
            <a:ext cx="2800351" cy="1095375"/>
          </a:xfrm>
        </p:spPr>
        <p:txBody>
          <a:bodyPr>
            <a:normAutofit/>
          </a:bodyPr>
          <a:lstStyle/>
          <a:p>
            <a:r>
              <a:rPr lang="ru-RU" sz="4300" dirty="0">
                <a:solidFill>
                  <a:schemeClr val="bg1"/>
                </a:solidFill>
                <a:latin typeface="a_CopperGothCpsExp" panose="020E0705020203020404" pitchFamily="34" charset="-52"/>
              </a:rPr>
              <a:t>Задачи: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560AD4-1F1D-6205-F3F7-D00CBFF3B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557" y="1581149"/>
            <a:ext cx="6578784" cy="3073613"/>
          </a:xfrm>
        </p:spPr>
        <p:txBody>
          <a:bodyPr>
            <a:normAutofit fontScale="775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Исследование и анализ свойств битума и бетонных компонентов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Разработка уникальной методики создания бетонной смеси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Проведение лабораторных испытаний и определение оптимальных формул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Создание прототипов смесей для тестирования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Оценка экономической устойчивости разработанных смесей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62015" y="4681536"/>
            <a:ext cx="1314450" cy="30384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05239" y="4681535"/>
            <a:ext cx="1314450" cy="303847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43718" y="4678251"/>
            <a:ext cx="1314450" cy="30384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932197" y="4598196"/>
            <a:ext cx="1314450" cy="320515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4731" y="1400175"/>
            <a:ext cx="4797269" cy="318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86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04799"/>
            <a:ext cx="7691233" cy="56121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dirty="0">
                <a:solidFill>
                  <a:schemeClr val="bg1"/>
                </a:solidFill>
                <a:latin typeface="a_CopperGothCpsExp" panose="020E0705020203020404" pitchFamily="34" charset="-52"/>
              </a:rPr>
              <a:t>Текущее состояние дорог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000818" y="1561334"/>
            <a:ext cx="5689599" cy="4725165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С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овременное состояние дорожной инфраструктуры во многих странах свидетельствует о неотложной необходимости в улучшении и обновлении дорожных покрытий. Дороги, которые ежедневно используются тысячами автомобилей и грузовиков, подвергаются непрерывным нагрузкам и воздействию различных факторов, таких как атмосферные явления, интенсивное движение и тяжелая техника.</a:t>
            </a:r>
          </a:p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Р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езультатом такого воздействия является постепенное износ дорожных покрытий, образование трещин и выбоин, что ухудшает безопасность дорожного движения и увеличивает операционные расходы на регулярный ремонт и обслуживание дорог. Более того, существующие материалы для дорожного строительства не всегда соответствуют современным стандартам экологической устойчивости.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234" y="3375576"/>
            <a:ext cx="4500766" cy="34824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234" y="0"/>
            <a:ext cx="4500766" cy="3375575"/>
          </a:xfrm>
          <a:prstGeom prst="rect">
            <a:avLst/>
          </a:prstGeom>
        </p:spPr>
      </p:pic>
      <p:sp>
        <p:nvSpPr>
          <p:cNvPr id="9" name="Половина рамки 8"/>
          <p:cNvSpPr/>
          <p:nvPr/>
        </p:nvSpPr>
        <p:spPr>
          <a:xfrm>
            <a:off x="591243" y="1197249"/>
            <a:ext cx="409575" cy="981075"/>
          </a:xfrm>
          <a:prstGeom prst="halfFram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10800000">
            <a:off x="6329160" y="5591174"/>
            <a:ext cx="409575" cy="981075"/>
          </a:xfrm>
          <a:prstGeom prst="halfFram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526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9659"/>
            <a:ext cx="10515600" cy="573906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  <a:latin typeface="a_CopperGothCpsExp" panose="020E0705020203020404" pitchFamily="34" charset="-52"/>
              </a:rPr>
              <a:t>Календарный план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25236"/>
            <a:ext cx="10515600" cy="561109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Этап 1</a:t>
            </a:r>
            <a:r>
              <a:rPr lang="en-US" b="1" dirty="0">
                <a:solidFill>
                  <a:schemeClr val="bg1"/>
                </a:solidFill>
              </a:rPr>
              <a:t>:</a:t>
            </a:r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Техническое Планирование и Анализ Рынка </a:t>
            </a:r>
          </a:p>
          <a:p>
            <a:r>
              <a:rPr lang="ru-RU" b="1" dirty="0">
                <a:solidFill>
                  <a:schemeClr val="bg1"/>
                </a:solidFill>
              </a:rPr>
              <a:t>Поиск и Подготовка Источников Финансирования </a:t>
            </a:r>
          </a:p>
          <a:p>
            <a:r>
              <a:rPr lang="ru-RU" b="1" dirty="0">
                <a:solidFill>
                  <a:schemeClr val="bg1"/>
                </a:solidFill>
              </a:rPr>
              <a:t>Юридическое Обеспечение и Разработка Контрактов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Привлекаемые средства</a:t>
            </a:r>
            <a:r>
              <a:rPr lang="en-US" b="1" dirty="0">
                <a:solidFill>
                  <a:schemeClr val="bg1"/>
                </a:solidFill>
              </a:rPr>
              <a:t>: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sz="2900" b="1" dirty="0">
                <a:solidFill>
                  <a:schemeClr val="bg1"/>
                </a:solidFill>
              </a:rPr>
              <a:t>11,5 млн. руб.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Этап 2</a:t>
            </a:r>
            <a:r>
              <a:rPr lang="en-US" b="1" dirty="0">
                <a:solidFill>
                  <a:schemeClr val="bg1"/>
                </a:solidFill>
              </a:rPr>
              <a:t>:</a:t>
            </a:r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Лабораторные Исследования и Разработка Прототипа </a:t>
            </a:r>
          </a:p>
          <a:p>
            <a:r>
              <a:rPr lang="ru-RU" b="1" dirty="0">
                <a:solidFill>
                  <a:schemeClr val="bg1"/>
                </a:solidFill>
              </a:rPr>
              <a:t>Испытания Прототипа в Реальных Условия </a:t>
            </a:r>
          </a:p>
          <a:p>
            <a:r>
              <a:rPr lang="ru-RU" b="1" dirty="0">
                <a:solidFill>
                  <a:schemeClr val="bg1"/>
                </a:solidFill>
              </a:rPr>
              <a:t>Оптимизация Технологического Процесса Производства </a:t>
            </a:r>
          </a:p>
          <a:p>
            <a:r>
              <a:rPr lang="ru-RU" b="1" dirty="0">
                <a:solidFill>
                  <a:schemeClr val="bg1"/>
                </a:solidFill>
              </a:rPr>
              <a:t>Сертификация и Тестирование по Стандартам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Привлекаемые средства</a:t>
            </a:r>
            <a:r>
              <a:rPr lang="en-US" b="1" dirty="0">
                <a:solidFill>
                  <a:schemeClr val="bg1"/>
                </a:solidFill>
              </a:rPr>
              <a:t>:</a:t>
            </a:r>
            <a:r>
              <a:rPr lang="ru-RU" b="1" dirty="0">
                <a:solidFill>
                  <a:schemeClr val="bg1"/>
                </a:solidFill>
              </a:rPr>
              <a:t> 38 млн. руб.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Этап 3</a:t>
            </a:r>
            <a:r>
              <a:rPr lang="en-US" b="1" dirty="0">
                <a:solidFill>
                  <a:schemeClr val="bg1"/>
                </a:solidFill>
              </a:rPr>
              <a:t>:</a:t>
            </a:r>
          </a:p>
          <a:p>
            <a:r>
              <a:rPr lang="ru-RU" b="1" dirty="0">
                <a:solidFill>
                  <a:schemeClr val="bg1"/>
                </a:solidFill>
              </a:rPr>
              <a:t>Внедрение</a:t>
            </a:r>
          </a:p>
          <a:p>
            <a:r>
              <a:rPr lang="ru-RU" b="1" dirty="0">
                <a:solidFill>
                  <a:schemeClr val="bg1"/>
                </a:solidFill>
              </a:rPr>
              <a:t>Маркетинг и Реклама</a:t>
            </a:r>
          </a:p>
          <a:p>
            <a:r>
              <a:rPr lang="ru-RU" b="1" dirty="0">
                <a:solidFill>
                  <a:schemeClr val="bg1"/>
                </a:solidFill>
              </a:rPr>
              <a:t>Сеть Дистрибьюторов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Привлекаемые средства</a:t>
            </a:r>
            <a:r>
              <a:rPr lang="en-US" b="1" dirty="0">
                <a:solidFill>
                  <a:schemeClr val="bg1"/>
                </a:solidFill>
              </a:rPr>
              <a:t>:</a:t>
            </a:r>
            <a:r>
              <a:rPr lang="ru-RU" b="1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8</a:t>
            </a:r>
            <a:r>
              <a:rPr lang="ru-RU" b="1">
                <a:solidFill>
                  <a:schemeClr val="bg1"/>
                </a:solidFill>
              </a:rPr>
              <a:t>0 </a:t>
            </a:r>
            <a:r>
              <a:rPr lang="ru-RU" b="1" dirty="0">
                <a:solidFill>
                  <a:schemeClr val="bg1"/>
                </a:solidFill>
              </a:rPr>
              <a:t>млн. руб.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341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124" y="-1"/>
            <a:ext cx="11953875" cy="1466851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a_CopperGothCpsExp" panose="020E0705020203020404" pitchFamily="34" charset="-52"/>
              </a:rPr>
              <a:t>Необходимость улучшения </a:t>
            </a:r>
            <a:r>
              <a:rPr lang="ru-RU" sz="3600" dirty="0">
                <a:solidFill>
                  <a:schemeClr val="bg1"/>
                </a:solidFill>
                <a:latin typeface="a_CopperGothCpsExp" panose="020E0705020203020404" pitchFamily="34" charset="-52"/>
                <a:cs typeface="Times New Roman" panose="02020603050405020304" pitchFamily="18" charset="0"/>
              </a:rPr>
              <a:t>бетонной смеси для автомобильных дорог</a:t>
            </a:r>
            <a:endParaRPr lang="ru-RU" sz="3600" dirty="0">
              <a:solidFill>
                <a:schemeClr val="bg1"/>
              </a:solidFill>
              <a:latin typeface="a_CopperGothCpsExp" panose="020E0705020203020404" pitchFamily="34" charset="-52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2426" y="1607335"/>
            <a:ext cx="3790950" cy="506365"/>
          </a:xfrm>
        </p:spPr>
        <p:txBody>
          <a:bodyPr anchor="ctr">
            <a:no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_CopperGothCpsExp" panose="020E0705020203020404" pitchFamily="34" charset="-52"/>
              </a:rPr>
              <a:t>П</a:t>
            </a:r>
            <a:r>
              <a:rPr lang="ru-RU" sz="2000" b="1" dirty="0">
                <a:solidFill>
                  <a:schemeClr val="bg1"/>
                </a:solidFill>
                <a:latin typeface="a_CopperGothCpsExp" panose="020E0705020203020404" pitchFamily="34" charset="-52"/>
              </a:rPr>
              <a:t>овышение прочности и долговечности</a:t>
            </a:r>
            <a:endParaRPr lang="ru-RU" sz="2000" dirty="0">
              <a:solidFill>
                <a:schemeClr val="bg1"/>
              </a:solidFill>
              <a:latin typeface="a_CopperGothCpsExp" panose="020E0705020203020404" pitchFamily="34" charset="-52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5859" y="2215516"/>
            <a:ext cx="6000375" cy="21183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С</a:t>
            </a:r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уществующие бетонные смеси, используемые для дорожного строительства, могут подвергаться значительным нагрузкам от автомобилей и грузовиков. Улучшенные смеси должны обеспечивать высокую прочность и долговечность, уменьшая необходимость в частых ремонтах.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215770" y="1607335"/>
            <a:ext cx="4322807" cy="576262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7030A0"/>
                </a:solidFill>
                <a:latin typeface="a_CopperGothCpsExp" panose="020E0705020203020404" pitchFamily="34" charset="-52"/>
              </a:rPr>
              <a:t>П</a:t>
            </a:r>
            <a:r>
              <a:rPr lang="ru-RU" sz="2000" b="1" dirty="0">
                <a:solidFill>
                  <a:schemeClr val="bg1"/>
                </a:solidFill>
                <a:latin typeface="a_CopperGothCpsExp" panose="020E0705020203020404" pitchFamily="34" charset="-52"/>
              </a:rPr>
              <a:t>овышение безопасности дорожного движения</a:t>
            </a:r>
            <a:endParaRPr lang="ru-RU" sz="2000" dirty="0">
              <a:solidFill>
                <a:schemeClr val="bg1"/>
              </a:solidFill>
              <a:latin typeface="a_CopperGothCpsExp" panose="020E0705020203020404" pitchFamily="34" charset="-52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043731" y="2324082"/>
            <a:ext cx="5148268" cy="1392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7030A0"/>
                </a:solidFill>
                <a:latin typeface="Arial Black" panose="020B0A04020102020204" pitchFamily="34" charset="0"/>
              </a:rPr>
              <a:t>У</a:t>
            </a:r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стойчивое и высокопрочное дорожное покрытие способствует безопасности дорожного движения, уменьшая риск аварий и несчастных случаев.</a:t>
            </a:r>
          </a:p>
        </p:txBody>
      </p:sp>
      <p:sp>
        <p:nvSpPr>
          <p:cNvPr id="7" name="Текст 4"/>
          <p:cNvSpPr txBox="1">
            <a:spLocks/>
          </p:cNvSpPr>
          <p:nvPr/>
        </p:nvSpPr>
        <p:spPr>
          <a:xfrm>
            <a:off x="4133748" y="4490451"/>
            <a:ext cx="5819965" cy="41221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rgbClr val="92D050"/>
                </a:solidFill>
                <a:latin typeface="a_CopperGothCpsExp" panose="020E0705020203020404" pitchFamily="34" charset="-52"/>
              </a:rPr>
              <a:t>С</a:t>
            </a:r>
            <a:r>
              <a:rPr lang="ru-RU" b="1" dirty="0">
                <a:solidFill>
                  <a:schemeClr val="bg1"/>
                </a:solidFill>
                <a:latin typeface="a_CopperGothCpsExp" panose="020E0705020203020404" pitchFamily="34" charset="-52"/>
              </a:rPr>
              <a:t>нижение операционных расходов</a:t>
            </a:r>
            <a:endParaRPr lang="ru-RU" dirty="0">
              <a:solidFill>
                <a:schemeClr val="bg1"/>
              </a:solidFill>
              <a:latin typeface="a_CopperGothCpsExp" panose="020E0705020203020404" pitchFamily="34" charset="-52"/>
            </a:endParaRPr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4017654" y="4996394"/>
            <a:ext cx="5194583" cy="1196342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>
                <a:solidFill>
                  <a:srgbClr val="92D050"/>
                </a:solidFill>
                <a:latin typeface="Arial Black" panose="020B0A04020102020204" pitchFamily="34" charset="0"/>
              </a:rPr>
              <a:t>К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ачественные дорожные покрытия уменьшают операционные расходы, такие как затраты на обслуживание и регулярные ремонты.</a:t>
            </a:r>
          </a:p>
        </p:txBody>
      </p:sp>
    </p:spTree>
    <p:extLst>
      <p:ext uri="{BB962C8B-B14F-4D97-AF65-F5344CB8AC3E}">
        <p14:creationId xmlns:p14="http://schemas.microsoft.com/office/powerpoint/2010/main" val="3330574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46050"/>
            <a:ext cx="10601325" cy="1325563"/>
          </a:xfrm>
        </p:spPr>
        <p:txBody>
          <a:bodyPr>
            <a:normAutofit/>
          </a:bodyPr>
          <a:lstStyle/>
          <a:p>
            <a:r>
              <a:rPr lang="ru-RU" sz="3600" b="0" dirty="0">
                <a:solidFill>
                  <a:schemeClr val="bg1"/>
                </a:solidFill>
                <a:latin typeface="a_CopperGothCpsExp" panose="020E0705020203020404" pitchFamily="34" charset="-52"/>
              </a:rPr>
              <a:t>Анализ существующих бетонных смесей для автомобильных дорог</a:t>
            </a:r>
            <a:endParaRPr lang="ru-RU" sz="3600" dirty="0">
              <a:solidFill>
                <a:schemeClr val="bg1"/>
              </a:solidFill>
              <a:latin typeface="a_CopperGothCpsExp" panose="020E0705020203020404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2725" y="1779588"/>
            <a:ext cx="6276600" cy="464026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</a:t>
            </a:r>
            <a:r>
              <a:rPr lang="ru-RU" sz="17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рочность и долговечность:</a:t>
            </a:r>
            <a:r>
              <a:rPr lang="ru-RU" sz="1700" dirty="0">
                <a:solidFill>
                  <a:schemeClr val="bg1"/>
                </a:solidFill>
                <a:latin typeface="Arial Black" panose="020B0A04020102020204" pitchFamily="34" charset="0"/>
              </a:rPr>
              <a:t> Существующие бетонные смеси для дорожных покрытий обычно обеспечивают хорошую прочность, но могут быть подвержены износу и трещинам при высокой нагрузке и воздействии экстремальных температур.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000" b="1" dirty="0" err="1">
                <a:solidFill>
                  <a:srgbClr val="7030A0"/>
                </a:solidFill>
                <a:latin typeface="Arial Black" panose="020B0A04020102020204" pitchFamily="34" charset="0"/>
              </a:rPr>
              <a:t>Т</a:t>
            </a:r>
            <a:r>
              <a:rPr lang="ru-RU" sz="17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рещиностойкость</a:t>
            </a:r>
            <a:r>
              <a:rPr lang="ru-RU" sz="1700" b="1" dirty="0">
                <a:solidFill>
                  <a:schemeClr val="bg1"/>
                </a:solidFill>
                <a:latin typeface="Arial Black" panose="020B0A04020102020204" pitchFamily="34" charset="0"/>
              </a:rPr>
              <a:t>:</a:t>
            </a:r>
            <a:r>
              <a:rPr lang="ru-RU" sz="1700" dirty="0">
                <a:solidFill>
                  <a:schemeClr val="bg1"/>
                </a:solidFill>
                <a:latin typeface="Arial Black" panose="020B0A04020102020204" pitchFamily="34" charset="0"/>
              </a:rPr>
              <a:t> Трещины в дорожных покрытиях могут возникать из-за различных факторов, включая температурные колебания, влажность и нагрузки. Существующие смеси не всегда обладают высокой </a:t>
            </a:r>
            <a:r>
              <a:rPr lang="ru-RU" sz="1700" dirty="0" err="1">
                <a:solidFill>
                  <a:schemeClr val="bg1"/>
                </a:solidFill>
                <a:latin typeface="Arial Black" panose="020B0A04020102020204" pitchFamily="34" charset="0"/>
              </a:rPr>
              <a:t>трещиностойкостью</a:t>
            </a:r>
            <a:r>
              <a:rPr lang="ru-RU" sz="1700" dirty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С</a:t>
            </a:r>
            <a:r>
              <a:rPr lang="ru-RU" sz="1700" b="1" dirty="0">
                <a:solidFill>
                  <a:schemeClr val="bg1"/>
                </a:solidFill>
                <a:latin typeface="Arial Black" panose="020B0A04020102020204" pitchFamily="34" charset="0"/>
              </a:rPr>
              <a:t>тоимость и операционные расходы:</a:t>
            </a:r>
            <a:r>
              <a:rPr lang="ru-RU" sz="1700" dirty="0">
                <a:solidFill>
                  <a:schemeClr val="bg1"/>
                </a:solidFill>
                <a:latin typeface="Arial Black" panose="020B0A04020102020204" pitchFamily="34" charset="0"/>
              </a:rPr>
              <a:t> Операционные расходы, связанные с регулярным обслуживанием и ремонтом дорог, могут быть значительными. Эффективность использования существующих смесей может сильно варьировать.</a:t>
            </a:r>
          </a:p>
          <a:p>
            <a:pPr>
              <a:buFont typeface="Wingdings" panose="05000000000000000000" pitchFamily="2" charset="2"/>
              <a:buChar char="q"/>
            </a:pPr>
            <a:endParaRPr lang="ru-RU" sz="17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999" y="1949728"/>
            <a:ext cx="5350001" cy="4194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8965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825" y="127000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a_CopperGothCpsExp" panose="020E0705020203020404" pitchFamily="34" charset="-52"/>
              </a:rPr>
              <a:t>Методы создания бетонной смеси для автомобильных дорог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315" y="1901085"/>
            <a:ext cx="6486912" cy="479816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Л</a:t>
            </a:r>
            <a:r>
              <a:rPr lang="ru-RU" sz="1800" b="1" dirty="0">
                <a:solidFill>
                  <a:schemeClr val="bg1"/>
                </a:solidFill>
                <a:latin typeface="Arial Black" panose="020B0A04020102020204" pitchFamily="34" charset="0"/>
              </a:rPr>
              <a:t>абораторные испытания и анализ сырья </a:t>
            </a:r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бетонной смеси.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1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Ф</a:t>
            </a:r>
            <a:r>
              <a:rPr lang="ru-RU" sz="1800" b="1" dirty="0">
                <a:solidFill>
                  <a:schemeClr val="bg1"/>
                </a:solidFill>
                <a:latin typeface="Arial Black" panose="020B0A04020102020204" pitchFamily="34" charset="0"/>
              </a:rPr>
              <a:t>ормулирование рецептуры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1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Л</a:t>
            </a:r>
            <a:r>
              <a:rPr lang="ru-RU" sz="1800" b="1" dirty="0">
                <a:solidFill>
                  <a:schemeClr val="bg1"/>
                </a:solidFill>
                <a:latin typeface="Arial Black" panose="020B0A04020102020204" pitchFamily="34" charset="0"/>
              </a:rPr>
              <a:t>абораторное тестирование смеси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1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П</a:t>
            </a:r>
            <a:r>
              <a:rPr lang="ru-RU" sz="1800" b="1" dirty="0">
                <a:solidFill>
                  <a:schemeClr val="bg1"/>
                </a:solidFill>
                <a:latin typeface="Arial Black" panose="020B0A04020102020204" pitchFamily="34" charset="0"/>
              </a:rPr>
              <a:t>олевые испытания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1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О</a:t>
            </a:r>
            <a:r>
              <a:rPr lang="ru-RU" sz="1800" b="1" dirty="0">
                <a:solidFill>
                  <a:schemeClr val="bg1"/>
                </a:solidFill>
                <a:latin typeface="Arial Black" panose="020B0A04020102020204" pitchFamily="34" charset="0"/>
              </a:rPr>
              <a:t>птимизация смеси</a:t>
            </a:r>
            <a:endParaRPr lang="ru-RU" sz="1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476" y="1901085"/>
            <a:ext cx="5240273" cy="4508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2502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887E03-B506-6AD1-803B-1E9F9D954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5511" y="190499"/>
            <a:ext cx="6629400" cy="54927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  <a:latin typeface="a_CopperGothCpsExp" panose="020E0705020203020404" pitchFamily="34" charset="-52"/>
              </a:rPr>
              <a:t>Анализ конкурентов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2347E6-3298-CA2A-5EE8-A1CF13246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1003299"/>
            <a:ext cx="10554574" cy="2352674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К</a:t>
            </a:r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</a:rPr>
              <a:t>онкурентные производители битумных мастик и горячих асфальтовых смесей, которые предлагают аналогичные продукты для ремонта автомобильных дорог.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К</a:t>
            </a:r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</a:rPr>
              <a:t>омпании, специализирующиеся на разработке и производстве полимерных модифицированных ремонтных смесей, которые предлагают дополнительные преимущества, такие как улучшенная стойкость к износу и улучшенные свойства при низких температурах.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rgbClr val="FF0000"/>
                </a:solidFill>
                <a:latin typeface="Arial Black" panose="020B0A04020102020204" pitchFamily="34" charset="0"/>
              </a:rPr>
              <a:t>К</a:t>
            </a:r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</a:rPr>
              <a:t>омпании, производящие инновационные технологии и материалы для ремонта дорог, такие как холодные смеси или ремонтные смеси, которые могут быть применены без нагрева битума.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К</a:t>
            </a:r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</a:rPr>
              <a:t>омпании, которые разрабатывают и предлагают альтернативные материалы для ремонта дорог, такие как смолы, эпоксидные смеси или другие полимерные материалы.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5973"/>
            <a:ext cx="12192000" cy="350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381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48B059-E9F7-E2D1-1A23-712E5B7F8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5" y="233363"/>
            <a:ext cx="9686925" cy="911225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a_CopperGothCpsExp" panose="020E0705020203020404" pitchFamily="34" charset="-52"/>
              </a:rPr>
              <a:t>Ценности проекта для пользователей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F00942-3AA3-81D6-99D4-D77EE5DE3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75" y="1377951"/>
            <a:ext cx="7410450" cy="2870199"/>
          </a:xfrm>
        </p:spPr>
        <p:txBody>
          <a:bodyPr>
            <a:normAutofit lnSpcReduction="10000"/>
          </a:bodyPr>
          <a:lstStyle/>
          <a:p>
            <a:r>
              <a:rPr lang="ru-RU" sz="24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r>
              <a:rPr lang="ru-RU" sz="1600" b="1" dirty="0">
                <a:solidFill>
                  <a:schemeClr val="bg1"/>
                </a:solidFill>
                <a:latin typeface="Arial Black" panose="020B0A04020102020204" pitchFamily="34" charset="0"/>
              </a:rPr>
              <a:t>ысокое качество и прочность</a:t>
            </a:r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: пользователи получают доступ к бетонным смесям, обладающим выдающейся прочность и долговечностью, что гарантирует долгий срок службы дорожных покрытий</a:t>
            </a:r>
          </a:p>
          <a:p>
            <a:r>
              <a:rPr lang="ru-RU" sz="24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Э</a:t>
            </a:r>
            <a:r>
              <a:rPr lang="ru-RU" sz="1600" b="1" dirty="0">
                <a:solidFill>
                  <a:schemeClr val="bg1"/>
                </a:solidFill>
                <a:latin typeface="Arial Black" panose="020B0A04020102020204" pitchFamily="34" charset="0"/>
              </a:rPr>
              <a:t>кологическая устойчивость</a:t>
            </a:r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: продукция проекта соответствует экологический стандартам, что способствует снижению негативного воздействия на окружающую среду</a:t>
            </a:r>
          </a:p>
          <a:p>
            <a:r>
              <a:rPr lang="ru-RU" sz="24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И</a:t>
            </a:r>
            <a:r>
              <a:rPr lang="ru-RU" sz="1600" b="1" dirty="0">
                <a:solidFill>
                  <a:schemeClr val="bg1"/>
                </a:solidFill>
                <a:latin typeface="Arial Black" panose="020B0A04020102020204" pitchFamily="34" charset="0"/>
              </a:rPr>
              <a:t>нновации и технологический прогресс</a:t>
            </a:r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: пользователи получают доступ к инновационным технологиям и продуктам, что повышает эффективность и безопасность дорожного строительства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2811771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200634-6155-5A25-EA96-F863DF204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5" y="250031"/>
            <a:ext cx="7839075" cy="931069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chemeClr val="bg1"/>
                </a:solidFill>
                <a:latin typeface="a_CopperGothCpsExp" panose="020E0705020203020404" pitchFamily="34" charset="-52"/>
              </a:rPr>
              <a:t>Ценности проекта для дорожно-ремонтных компаний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ADA120-8C96-4F7F-56C9-EC0D97339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282701"/>
            <a:ext cx="10515600" cy="266065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4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П</a:t>
            </a:r>
            <a:r>
              <a:rPr lang="ru-RU" sz="1800" b="1" dirty="0">
                <a:solidFill>
                  <a:schemeClr val="bg1"/>
                </a:solidFill>
                <a:latin typeface="Arial Black" panose="020B0A04020102020204" pitchFamily="34" charset="0"/>
              </a:rPr>
              <a:t>овышение эффективности ремонта</a:t>
            </a:r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: использование высокопрочных бетонных смесей увеличивает долговечность дорожных покрытий, снижает частоту </a:t>
            </a:r>
            <a:r>
              <a:rPr lang="ru-RU" sz="1800" dirty="0" err="1">
                <a:solidFill>
                  <a:schemeClr val="bg1"/>
                </a:solidFill>
                <a:latin typeface="Arial Black" panose="020B0A04020102020204" pitchFamily="34" charset="0"/>
              </a:rPr>
              <a:t>ремонотных</a:t>
            </a:r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 работ и связанные с ним расходы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С</a:t>
            </a:r>
            <a:r>
              <a:rPr lang="ru-RU" sz="1800" b="1" dirty="0">
                <a:solidFill>
                  <a:schemeClr val="bg1"/>
                </a:solidFill>
                <a:latin typeface="Arial Black" panose="020B0A04020102020204" pitchFamily="34" charset="0"/>
              </a:rPr>
              <a:t>окращение времени ремонта</a:t>
            </a:r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: продукция проекта позволяет ускорить процессы ремонта дорог благодаря улучшенной прочности и быстрому восстановлений дорожных покрытий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С</a:t>
            </a:r>
            <a:r>
              <a:rPr lang="ru-RU" sz="1800" b="1" dirty="0">
                <a:solidFill>
                  <a:schemeClr val="bg1"/>
                </a:solidFill>
                <a:latin typeface="Arial Black" panose="020B0A04020102020204" pitchFamily="34" charset="0"/>
              </a:rPr>
              <a:t>нижение экологической нагрузки</a:t>
            </a:r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: экологически устойчивые бетонные смеси снижают вредное воздействие на окружающую среду, что важно для соблюдения экологических стандартов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077" y="3943350"/>
            <a:ext cx="5178923" cy="29146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704" y="3943351"/>
            <a:ext cx="3826373" cy="29146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43350"/>
            <a:ext cx="3186703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6408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260</TotalTime>
  <Words>753</Words>
  <Application>Microsoft Office PowerPoint</Application>
  <PresentationFormat>Широкоэкранный</PresentationFormat>
  <Paragraphs>64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Разработка методики создания бетонной смеси для автомобильных дорог на основе битума</vt:lpstr>
      <vt:lpstr>Введение</vt:lpstr>
      <vt:lpstr>Задачи:</vt:lpstr>
      <vt:lpstr>Текущее состояние дорог</vt:lpstr>
      <vt:lpstr>Календарный план</vt:lpstr>
      <vt:lpstr>Необходимость улучшения бетонной смеси для автомобильных дорог</vt:lpstr>
      <vt:lpstr>Анализ существующих бетонных смесей для автомобильных дорог</vt:lpstr>
      <vt:lpstr>Методы создания бетонной смеси для автомобильных дорог</vt:lpstr>
      <vt:lpstr>Анализ конкурентов</vt:lpstr>
      <vt:lpstr>Ценности проекта для пользователей</vt:lpstr>
      <vt:lpstr>Ценности проекта для дорожно-ремонтных компаний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методики создания бетонной смеси для автомобильных дорог на основе битума</dc:title>
  <dc:creator>Парвин Бекиров</dc:creator>
  <cp:lastModifiedBy>Daniil Korolev</cp:lastModifiedBy>
  <cp:revision>30</cp:revision>
  <dcterms:created xsi:type="dcterms:W3CDTF">2023-10-26T09:13:40Z</dcterms:created>
  <dcterms:modified xsi:type="dcterms:W3CDTF">2023-12-13T07:37:22Z</dcterms:modified>
</cp:coreProperties>
</file>