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embeddedFontLst>
    <p:embeddedFont>
      <p:font typeface="Arial Black" panose="020B0A04020102020204" pitchFamily="34" charset="0"/>
      <p:regular r:id="rId1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omfortaa" panose="020B0604020202020204" charset="0"/>
      <p:regular r:id="rId25"/>
      <p:bold r:id="rId26"/>
    </p:embeddedFont>
    <p:embeddedFont>
      <p:font typeface="Comfortaa Medium" panose="020B0604020202020204" charset="0"/>
      <p:regular r:id="rId27"/>
      <p:bold r:id="rId28"/>
    </p:embeddedFont>
    <p:embeddedFont>
      <p:font typeface="Poppins" panose="00000500000000000000" pitchFamily="2" charset="0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7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3973F9-57C6-419D-95D2-D43BA6D031A3}">
  <a:tblStyle styleId="{B53973F9-57C6-419D-95D2-D43BA6D031A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E9520BC-2AD9-4C31-A099-43E6B2A19C0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644" y="720"/>
      </p:cViewPr>
      <p:guideLst>
        <p:guide orient="horz" pos="37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theme" Target="theme/theme1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5dd5d95337_2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25dd5d95337_2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5dfc3b2f1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5dfc3b2f1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5f23aae3f3_3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5f23aae3f3_3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5d4486ef4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5d4486ef46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5f00b9b46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5f00b9b46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4486ef46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5d4486ef46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583171e00f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583171e00f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5de108efc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5de108efca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5f2218b5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5f2218b5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5de108efc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25de108efc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5d4486ef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5d4486ef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583171e00f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583171e00f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583171e00f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2583171e00f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583171e00f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2583171e00f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5dd5d95337_3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25dd5d95337_3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2">
            <a:alphaModFix/>
          </a:blip>
          <a:srcRect l="-915" r="6522" b="8315"/>
          <a:stretch/>
        </p:blipFill>
        <p:spPr>
          <a:xfrm>
            <a:off x="0" y="0"/>
            <a:ext cx="920058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428896" y="1624760"/>
            <a:ext cx="3365700" cy="14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428896" y="3181094"/>
            <a:ext cx="33657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2"/>
          </p:nvPr>
        </p:nvSpPr>
        <p:spPr>
          <a:xfrm>
            <a:off x="439004" y="4715597"/>
            <a:ext cx="1673100" cy="2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0D7C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667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Char char="•"/>
              <a:defRPr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667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Char char="•"/>
              <a:defRPr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667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Char char="•"/>
              <a:defRPr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667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Char char="•"/>
              <a:defRPr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794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794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794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794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404" y="329767"/>
            <a:ext cx="2469431" cy="89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17316" y="208270"/>
            <a:ext cx="2912410" cy="256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25">
          <p15:clr>
            <a:srgbClr val="FBAE40"/>
          </p15:clr>
        </p15:guide>
        <p15:guide id="2" orient="horz" pos="2970">
          <p15:clr>
            <a:srgbClr val="FBAE40"/>
          </p15:clr>
        </p15:guide>
        <p15:guide id="3" orient="horz" pos="20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Introduction_Slide_1">
  <p:cSld name="TITLE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632175" y="920625"/>
            <a:ext cx="76797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632175" y="1717350"/>
            <a:ext cx="5520900" cy="26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727432" y="475900"/>
            <a:ext cx="374668" cy="374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l="7871" r="4470"/>
          <a:stretch/>
        </p:blipFill>
        <p:spPr>
          <a:xfrm rot="5399995">
            <a:off x="5161977" y="1270987"/>
            <a:ext cx="5149824" cy="2601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398">
          <p15:clr>
            <a:srgbClr val="E46962"/>
          </p15:clr>
        </p15:guide>
        <p15:guide id="4" orient="horz" pos="628">
          <p15:clr>
            <a:srgbClr val="E46962"/>
          </p15:clr>
        </p15:guide>
        <p15:guide id="5" pos="5362">
          <p15:clr>
            <a:srgbClr val="E46962"/>
          </p15:clr>
        </p15:guide>
        <p15:guide id="6" pos="458">
          <p15:clr>
            <a:srgbClr val="E46962"/>
          </p15:clr>
        </p15:guide>
        <p15:guide id="7" orient="horz" pos="1082">
          <p15:clr>
            <a:srgbClr val="E46962"/>
          </p15:clr>
        </p15:guide>
        <p15:guide id="8" orient="horz" pos="903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Outro_1">
  <p:cSld name="TITLE_1_1_1_1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530400" y="2208300"/>
            <a:ext cx="80832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54825" y="1117275"/>
            <a:ext cx="589703" cy="589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3240">
          <p15:clr>
            <a:srgbClr val="E46962"/>
          </p15:clr>
        </p15:guide>
        <p15:guide id="3" pos="405">
          <p15:clr>
            <a:srgbClr val="E46962"/>
          </p15:clr>
        </p15:guide>
        <p15:guide id="4" orient="horz" pos="628">
          <p15:clr>
            <a:srgbClr val="E46962"/>
          </p15:clr>
        </p15:guide>
        <p15:guide id="5" pos="5328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4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4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9" name="Google Shape;119;p24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0" name="Google Shape;120;p2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5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25"/>
          <p:cNvSpPr txBox="1">
            <a:spLocks noGrp="1"/>
          </p:cNvSpPr>
          <p:nvPr>
            <p:ph type="body" idx="1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6"/>
          <p:cNvSpPr txBox="1">
            <a:spLocks noGrp="1"/>
          </p:cNvSpPr>
          <p:nvPr>
            <p:ph type="body" idx="1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2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>
            <a:spLocks noGrp="1"/>
          </p:cNvSpPr>
          <p:nvPr>
            <p:ph type="title"/>
          </p:nvPr>
        </p:nvSpPr>
        <p:spPr>
          <a:xfrm rot="5400000">
            <a:off x="5463750" y="1371629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7"/>
          <p:cNvSpPr txBox="1">
            <a:spLocks noGrp="1"/>
          </p:cNvSpPr>
          <p:nvPr>
            <p:ph type="body" idx="1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2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nline.fasie.ru/m/contest-query/pages/197037/main" TargetMode="Externa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2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10" Type="http://schemas.openxmlformats.org/officeDocument/2006/relationships/image" Target="../media/image28.png"/><Relationship Id="rId4" Type="http://schemas.openxmlformats.org/officeDocument/2006/relationships/image" Target="../media/image23.jp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png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/>
          <p:nvPr/>
        </p:nvSpPr>
        <p:spPr>
          <a:xfrm>
            <a:off x="0" y="2929614"/>
            <a:ext cx="3020700" cy="22137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8"/>
          <p:cNvSpPr/>
          <p:nvPr/>
        </p:nvSpPr>
        <p:spPr>
          <a:xfrm>
            <a:off x="3020629" y="4445501"/>
            <a:ext cx="6123300" cy="6978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8"/>
          <p:cNvSpPr/>
          <p:nvPr/>
        </p:nvSpPr>
        <p:spPr>
          <a:xfrm>
            <a:off x="3020553" y="2933123"/>
            <a:ext cx="3500400" cy="1512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8"/>
          <p:cNvSpPr/>
          <p:nvPr/>
        </p:nvSpPr>
        <p:spPr>
          <a:xfrm>
            <a:off x="6521011" y="2929613"/>
            <a:ext cx="2622900" cy="1515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8"/>
          <p:cNvSpPr/>
          <p:nvPr/>
        </p:nvSpPr>
        <p:spPr>
          <a:xfrm>
            <a:off x="6521011" y="0"/>
            <a:ext cx="2622900" cy="2929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8"/>
          <p:cNvSpPr txBox="1"/>
          <p:nvPr/>
        </p:nvSpPr>
        <p:spPr>
          <a:xfrm>
            <a:off x="1225590" y="1133664"/>
            <a:ext cx="47118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6256" y="3045176"/>
            <a:ext cx="1857486" cy="1293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018" y="249492"/>
            <a:ext cx="1501294" cy="70207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8"/>
          <p:cNvSpPr/>
          <p:nvPr/>
        </p:nvSpPr>
        <p:spPr>
          <a:xfrm>
            <a:off x="827584" y="1211340"/>
            <a:ext cx="5508000" cy="1509900"/>
          </a:xfrm>
          <a:prstGeom prst="bracketPair">
            <a:avLst/>
          </a:prstGeom>
          <a:noFill/>
          <a:ln w="101600" cap="rnd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8"/>
          <p:cNvSpPr txBox="1">
            <a:spLocks noGrp="1"/>
          </p:cNvSpPr>
          <p:nvPr>
            <p:ph type="ctrTitle"/>
          </p:nvPr>
        </p:nvSpPr>
        <p:spPr>
          <a:xfrm>
            <a:off x="1225590" y="1319351"/>
            <a:ext cx="4203000" cy="12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400"/>
              <a:buFont typeface="Arial"/>
              <a:buNone/>
            </a:pPr>
            <a:r>
              <a:rPr lang="ru" b="1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Студенческий</a:t>
            </a:r>
            <a:r>
              <a:rPr lang="ru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ru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b="1">
                <a:solidFill>
                  <a:srgbClr val="ED3833"/>
                </a:solidFill>
                <a:latin typeface="Arial Black"/>
                <a:ea typeface="Arial Black"/>
                <a:cs typeface="Arial Black"/>
                <a:sym typeface="Arial Black"/>
              </a:rPr>
              <a:t>Стартап</a:t>
            </a:r>
            <a:endParaRPr/>
          </a:p>
        </p:txBody>
      </p:sp>
      <p:sp>
        <p:nvSpPr>
          <p:cNvPr id="156" name="Google Shape;156;p28"/>
          <p:cNvSpPr/>
          <p:nvPr/>
        </p:nvSpPr>
        <p:spPr>
          <a:xfrm>
            <a:off x="4067944" y="2307158"/>
            <a:ext cx="1706400" cy="394500"/>
          </a:xfrm>
          <a:prstGeom prst="roundRect">
            <a:avLst>
              <a:gd name="adj" fmla="val 16667"/>
            </a:avLst>
          </a:prstGeom>
          <a:solidFill>
            <a:srgbClr val="FFA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IV очередь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37675" y="1234700"/>
            <a:ext cx="5562201" cy="267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9"/>
          <p:cNvSpPr txBox="1"/>
          <p:nvPr/>
        </p:nvSpPr>
        <p:spPr>
          <a:xfrm>
            <a:off x="4751900" y="1178400"/>
            <a:ext cx="3972900" cy="9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latin typeface="Comfortaa"/>
                <a:ea typeface="Comfortaa"/>
                <a:cs typeface="Comfortaa"/>
                <a:sym typeface="Comfortaa"/>
              </a:rPr>
              <a:t>Заявитель:</a:t>
            </a:r>
            <a:r>
              <a:rPr lang="ru" sz="1800">
                <a:latin typeface="Comfortaa"/>
                <a:ea typeface="Comfortaa"/>
                <a:cs typeface="Comfortaa"/>
                <a:sym typeface="Comfortaa"/>
              </a:rPr>
              <a:t>  </a:t>
            </a:r>
            <a:br>
              <a:rPr lang="ru" sz="1800">
                <a:latin typeface="Comfortaa"/>
                <a:ea typeface="Comfortaa"/>
                <a:cs typeface="Comfortaa"/>
                <a:sym typeface="Comfortaa"/>
              </a:rPr>
            </a:br>
            <a:br>
              <a:rPr lang="ru" sz="1800"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1800">
                <a:latin typeface="Comfortaa"/>
                <a:ea typeface="Comfortaa"/>
                <a:cs typeface="Comfortaa"/>
                <a:sym typeface="Comfortaa"/>
              </a:rPr>
              <a:t>Рыскильдин Лев Альбертович</a:t>
            </a:r>
            <a:endParaRPr sz="18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3" name="Google Shape;163;p29"/>
          <p:cNvSpPr txBox="1"/>
          <p:nvPr/>
        </p:nvSpPr>
        <p:spPr>
          <a:xfrm>
            <a:off x="4751900" y="3184675"/>
            <a:ext cx="23523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" sz="20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Номер заявки:</a:t>
            </a:r>
            <a:r>
              <a:rPr lang="ru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br>
              <a:rPr lang="ru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br>
              <a:rPr lang="ru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1800" b="1">
                <a:solidFill>
                  <a:srgbClr val="1F4E79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СтС-320179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3700" y="0"/>
            <a:ext cx="36366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 txBox="1">
            <a:spLocks noGrp="1"/>
          </p:cNvSpPr>
          <p:nvPr>
            <p:ph type="title"/>
          </p:nvPr>
        </p:nvSpPr>
        <p:spPr>
          <a:xfrm>
            <a:off x="311700" y="2662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Актуальность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4" name="Google Shape;17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4500" y="1181600"/>
            <a:ext cx="5715000" cy="353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77425" y="792225"/>
            <a:ext cx="6361762" cy="385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>
            <a:spLocks noGrp="1"/>
          </p:cNvSpPr>
          <p:nvPr>
            <p:ph type="title"/>
          </p:nvPr>
        </p:nvSpPr>
        <p:spPr>
          <a:xfrm>
            <a:off x="1038120" y="102950"/>
            <a:ext cx="4873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Comfortaa"/>
                <a:ea typeface="Comfortaa"/>
                <a:cs typeface="Comfortaa"/>
                <a:sym typeface="Comfortaa"/>
              </a:rPr>
              <a:t>Объём рынка </a:t>
            </a:r>
            <a:br>
              <a:rPr lang="en-US" dirty="0"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1600" dirty="0">
                <a:latin typeface="Comfortaa"/>
                <a:ea typeface="Comfortaa"/>
                <a:cs typeface="Comfortaa"/>
                <a:sym typeface="Comfortaa"/>
              </a:rPr>
              <a:t>Онлайн-школы</a:t>
            </a:r>
            <a:endParaRPr sz="1600"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1" name="Google Shape;181;p32"/>
          <p:cNvSpPr/>
          <p:nvPr/>
        </p:nvSpPr>
        <p:spPr>
          <a:xfrm>
            <a:off x="1419750" y="1020825"/>
            <a:ext cx="4018500" cy="4018500"/>
          </a:xfrm>
          <a:prstGeom prst="ellipse">
            <a:avLst/>
          </a:prstGeom>
          <a:solidFill>
            <a:srgbClr val="CF0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32"/>
          <p:cNvSpPr/>
          <p:nvPr/>
        </p:nvSpPr>
        <p:spPr>
          <a:xfrm>
            <a:off x="1789801" y="1760799"/>
            <a:ext cx="3278400" cy="3278400"/>
          </a:xfrm>
          <a:prstGeom prst="ellipse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</a:rPr>
              <a:t>216320000</a:t>
            </a:r>
            <a:endParaRPr/>
          </a:p>
        </p:txBody>
      </p:sp>
      <p:sp>
        <p:nvSpPr>
          <p:cNvPr id="183" name="Google Shape;183;p32"/>
          <p:cNvSpPr/>
          <p:nvPr/>
        </p:nvSpPr>
        <p:spPr>
          <a:xfrm>
            <a:off x="2187300" y="2555800"/>
            <a:ext cx="2483400" cy="24834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32"/>
          <p:cNvSpPr/>
          <p:nvPr/>
        </p:nvSpPr>
        <p:spPr>
          <a:xfrm>
            <a:off x="2596813" y="3374812"/>
            <a:ext cx="1664100" cy="1664100"/>
          </a:xfrm>
          <a:prstGeom prst="ellipse">
            <a:avLst/>
          </a:prstGeom>
          <a:solidFill>
            <a:srgbClr val="FFD5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32"/>
          <p:cNvSpPr txBox="1"/>
          <p:nvPr/>
        </p:nvSpPr>
        <p:spPr>
          <a:xfrm>
            <a:off x="2802421" y="1173075"/>
            <a:ext cx="12228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PAM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230 млн ₽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6" name="Google Shape;186;p32"/>
          <p:cNvSpPr txBox="1"/>
          <p:nvPr/>
        </p:nvSpPr>
        <p:spPr>
          <a:xfrm>
            <a:off x="2809442" y="1864450"/>
            <a:ext cx="12579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TAM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197 млн ₽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7" name="Google Shape;187;p32"/>
          <p:cNvSpPr txBox="1"/>
          <p:nvPr/>
        </p:nvSpPr>
        <p:spPr>
          <a:xfrm>
            <a:off x="2870236" y="2778825"/>
            <a:ext cx="1141200" cy="5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SAM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96 млн ₽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8" name="Google Shape;188;p32"/>
          <p:cNvSpPr txBox="1"/>
          <p:nvPr/>
        </p:nvSpPr>
        <p:spPr>
          <a:xfrm>
            <a:off x="2937975" y="3949150"/>
            <a:ext cx="1020000" cy="5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SOM</a:t>
            </a:r>
            <a:endParaRPr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9,2 млн ₽</a:t>
            </a:r>
            <a:endParaRPr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9" name="Google Shape;189;p32"/>
          <p:cNvSpPr txBox="1"/>
          <p:nvPr/>
        </p:nvSpPr>
        <p:spPr>
          <a:xfrm>
            <a:off x="5642625" y="1246500"/>
            <a:ext cx="38520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Потенциально доступный рынок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0" name="Google Shape;190;p32"/>
          <p:cNvSpPr txBox="1"/>
          <p:nvPr/>
        </p:nvSpPr>
        <p:spPr>
          <a:xfrm>
            <a:off x="5646177" y="1940650"/>
            <a:ext cx="30000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Общий рынок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1" name="Google Shape;191;p32"/>
          <p:cNvSpPr txBox="1"/>
          <p:nvPr/>
        </p:nvSpPr>
        <p:spPr>
          <a:xfrm>
            <a:off x="5715000" y="2840469"/>
            <a:ext cx="30000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Доступный рынок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2" name="Google Shape;192;p32"/>
          <p:cNvSpPr txBox="1"/>
          <p:nvPr/>
        </p:nvSpPr>
        <p:spPr>
          <a:xfrm>
            <a:off x="5715000" y="4004196"/>
            <a:ext cx="30000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Реально достижимый рынок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cxnSp>
        <p:nvCxnSpPr>
          <p:cNvPr id="193" name="Google Shape;193;p32"/>
          <p:cNvCxnSpPr>
            <a:stCxn id="185" idx="3"/>
            <a:endCxn id="189" idx="1"/>
          </p:cNvCxnSpPr>
          <p:nvPr/>
        </p:nvCxnSpPr>
        <p:spPr>
          <a:xfrm rot="10800000" flipH="1">
            <a:off x="4025221" y="1442625"/>
            <a:ext cx="1617300" cy="8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94" name="Google Shape;194;p32"/>
          <p:cNvCxnSpPr>
            <a:stCxn id="190" idx="1"/>
            <a:endCxn id="186" idx="3"/>
          </p:cNvCxnSpPr>
          <p:nvPr/>
        </p:nvCxnSpPr>
        <p:spPr>
          <a:xfrm flipH="1">
            <a:off x="4067277" y="2136850"/>
            <a:ext cx="1578900" cy="5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95" name="Google Shape;195;p32"/>
          <p:cNvCxnSpPr>
            <a:stCxn id="187" idx="3"/>
            <a:endCxn id="191" idx="1"/>
          </p:cNvCxnSpPr>
          <p:nvPr/>
        </p:nvCxnSpPr>
        <p:spPr>
          <a:xfrm>
            <a:off x="4011436" y="3030075"/>
            <a:ext cx="1703700" cy="6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96" name="Google Shape;196;p32"/>
          <p:cNvCxnSpPr>
            <a:stCxn id="188" idx="3"/>
            <a:endCxn id="192" idx="1"/>
          </p:cNvCxnSpPr>
          <p:nvPr/>
        </p:nvCxnSpPr>
        <p:spPr>
          <a:xfrm>
            <a:off x="3957975" y="4200400"/>
            <a:ext cx="1757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>
            <a:spLocks noGrp="1"/>
          </p:cNvSpPr>
          <p:nvPr>
            <p:ph type="title"/>
          </p:nvPr>
        </p:nvSpPr>
        <p:spPr>
          <a:xfrm>
            <a:off x="311700" y="31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2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Проблемы</a:t>
            </a:r>
            <a:endParaRPr sz="32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2" name="Google Shape;202;p33"/>
          <p:cNvSpPr txBox="1">
            <a:spLocks noGrp="1"/>
          </p:cNvSpPr>
          <p:nvPr>
            <p:ph type="body" idx="1"/>
          </p:nvPr>
        </p:nvSpPr>
        <p:spPr>
          <a:xfrm>
            <a:off x="481200" y="1460850"/>
            <a:ext cx="2649000" cy="26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Дорогая</a:t>
            </a:r>
            <a:br>
              <a:rPr lang="ru" sz="22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разработка</a:t>
            </a:r>
            <a:endParaRPr sz="22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br>
              <a:rPr lang="ru" sz="2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11000</a:t>
            </a:r>
            <a:r>
              <a:rPr lang="ru" sz="2200">
                <a:solidFill>
                  <a:srgbClr val="111111"/>
                </a:solidFill>
                <a:latin typeface="Comfortaa"/>
                <a:ea typeface="Comfortaa"/>
                <a:cs typeface="Comfortaa"/>
                <a:sym typeface="Comfortaa"/>
              </a:rPr>
              <a:t>₽</a:t>
            </a:r>
            <a:r>
              <a:rPr lang="ru" sz="2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</a:t>
            </a: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в среднем </a:t>
            </a:r>
            <a:r>
              <a:rPr lang="ru" sz="22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стоит</a:t>
            </a:r>
            <a:br>
              <a:rPr lang="ru" sz="22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1 час курса</a:t>
            </a:r>
            <a:endParaRPr sz="2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3" name="Google Shape;203;p33"/>
          <p:cNvSpPr txBox="1"/>
          <p:nvPr/>
        </p:nvSpPr>
        <p:spPr>
          <a:xfrm>
            <a:off x="3365800" y="1460850"/>
            <a:ext cx="2883600" cy="26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Медленная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разработка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sz="2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2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От 40</a:t>
            </a: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2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часов </a:t>
            </a: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создается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1 час курса</a:t>
            </a:r>
            <a:r>
              <a:rPr lang="ru" sz="1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204" name="Google Shape;204;p33"/>
          <p:cNvSpPr txBox="1"/>
          <p:nvPr/>
        </p:nvSpPr>
        <p:spPr>
          <a:xfrm>
            <a:off x="6304250" y="1460850"/>
            <a:ext cx="2883600" cy="28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“Остывшие”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курсы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sz="2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6</a:t>
            </a: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2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месяцев </a:t>
            </a: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занимает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запуск курса </a:t>
            </a:r>
            <a:endParaRPr sz="2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205" name="Google Shape;205;p33"/>
          <p:cNvSpPr txBox="1"/>
          <p:nvPr/>
        </p:nvSpPr>
        <p:spPr>
          <a:xfrm>
            <a:off x="2598600" y="1460850"/>
            <a:ext cx="3615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/>
              <a:t> +						   =</a:t>
            </a:r>
            <a:endParaRPr sz="250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/>
          <p:cNvSpPr txBox="1">
            <a:spLocks noGrp="1"/>
          </p:cNvSpPr>
          <p:nvPr>
            <p:ph type="title"/>
          </p:nvPr>
        </p:nvSpPr>
        <p:spPr>
          <a:xfrm>
            <a:off x="311700" y="308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Решение - </a:t>
            </a:r>
            <a:r>
              <a:rPr lang="ru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“Модульные курсы”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1" name="Google Shape;211;p34"/>
          <p:cNvSpPr txBox="1">
            <a:spLocks noGrp="1"/>
          </p:cNvSpPr>
          <p:nvPr>
            <p:ph type="body" idx="1"/>
          </p:nvPr>
        </p:nvSpPr>
        <p:spPr>
          <a:xfrm>
            <a:off x="6267000" y="1444900"/>
            <a:ext cx="2640900" cy="31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“Горящие”</a:t>
            </a:r>
            <a:br>
              <a:rPr lang="ru" sz="2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курсы</a:t>
            </a:r>
            <a:endParaRPr sz="2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Хороша ложка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к обеду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br>
              <a:rPr lang="ru" sz="1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2 месяца</a:t>
            </a: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на старт</a:t>
            </a:r>
            <a:endParaRPr sz="2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2" name="Google Shape;212;p34"/>
          <p:cNvSpPr txBox="1"/>
          <p:nvPr/>
        </p:nvSpPr>
        <p:spPr>
          <a:xfrm>
            <a:off x="539825" y="1444900"/>
            <a:ext cx="2640900" cy="30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Удешевленная </a:t>
            </a: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разработка</a:t>
            </a:r>
            <a:endParaRPr sz="2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Модульные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курсы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br>
              <a:rPr lang="ru" sz="1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7000</a:t>
            </a:r>
            <a:r>
              <a:rPr lang="ru" sz="2200">
                <a:solidFill>
                  <a:srgbClr val="111111"/>
                </a:solidFill>
                <a:latin typeface="Comfortaa"/>
                <a:ea typeface="Comfortaa"/>
                <a:cs typeface="Comfortaa"/>
                <a:sym typeface="Comfortaa"/>
              </a:rPr>
              <a:t>₽</a:t>
            </a:r>
            <a:r>
              <a:rPr lang="ru" sz="2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на 1 час контента</a:t>
            </a:r>
            <a:endParaRPr sz="1600"/>
          </a:p>
        </p:txBody>
      </p:sp>
      <p:sp>
        <p:nvSpPr>
          <p:cNvPr id="213" name="Google Shape;213;p34"/>
          <p:cNvSpPr txBox="1"/>
          <p:nvPr/>
        </p:nvSpPr>
        <p:spPr>
          <a:xfrm>
            <a:off x="3293468" y="962803"/>
            <a:ext cx="2860800" cy="35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91440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Ускоренная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разработка</a:t>
            </a:r>
            <a:endParaRPr sz="2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Независимость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модулей</a:t>
            </a:r>
            <a:b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br>
              <a:rPr lang="ru" sz="1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2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14 часов </a:t>
            </a:r>
            <a:r>
              <a:rPr lang="ru" sz="2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на 1 час контента </a:t>
            </a:r>
            <a:endParaRPr sz="22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cxnSp>
        <p:nvCxnSpPr>
          <p:cNvPr id="214" name="Google Shape;214;p34"/>
          <p:cNvCxnSpPr/>
          <p:nvPr/>
        </p:nvCxnSpPr>
        <p:spPr>
          <a:xfrm>
            <a:off x="3033400" y="1232300"/>
            <a:ext cx="0" cy="32415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" name="Google Shape;215;p34"/>
          <p:cNvCxnSpPr/>
          <p:nvPr/>
        </p:nvCxnSpPr>
        <p:spPr>
          <a:xfrm>
            <a:off x="6097425" y="1232300"/>
            <a:ext cx="0" cy="32415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5"/>
          <p:cNvSpPr/>
          <p:nvPr/>
        </p:nvSpPr>
        <p:spPr>
          <a:xfrm>
            <a:off x="829150" y="1043600"/>
            <a:ext cx="3555000" cy="3270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900FF"/>
              </a:gs>
              <a:gs pos="100000">
                <a:srgbClr val="FCAF17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21" name="Google Shape;221;p35"/>
          <p:cNvSpPr/>
          <p:nvPr/>
        </p:nvSpPr>
        <p:spPr>
          <a:xfrm>
            <a:off x="5139650" y="1043600"/>
            <a:ext cx="3480000" cy="3270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900FF"/>
              </a:gs>
              <a:gs pos="100000">
                <a:srgbClr val="FCAF17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22" name="Google Shape;222;p35"/>
          <p:cNvSpPr txBox="1">
            <a:spLocks noGrp="1"/>
          </p:cNvSpPr>
          <p:nvPr>
            <p:ph type="title"/>
          </p:nvPr>
        </p:nvSpPr>
        <p:spPr>
          <a:xfrm>
            <a:off x="464100" y="31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Конкуренты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3" name="Google Shape;223;p35"/>
          <p:cNvSpPr txBox="1"/>
          <p:nvPr/>
        </p:nvSpPr>
        <p:spPr>
          <a:xfrm>
            <a:off x="1377700" y="1133975"/>
            <a:ext cx="2310900" cy="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Косвенные</a:t>
            </a:r>
            <a:endParaRPr sz="2000"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24" name="Google Shape;22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8363" y="1922825"/>
            <a:ext cx="3076575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2650" y="3179963"/>
            <a:ext cx="2421000" cy="48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34533" y="1749725"/>
            <a:ext cx="2015250" cy="56678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5"/>
          <p:cNvSpPr txBox="1"/>
          <p:nvPr/>
        </p:nvSpPr>
        <p:spPr>
          <a:xfrm>
            <a:off x="5828000" y="1137107"/>
            <a:ext cx="21807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Прямые</a:t>
            </a:r>
            <a:endParaRPr sz="2000"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28" name="Google Shape;228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50774" y="2425625"/>
            <a:ext cx="1935151" cy="1571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 txBox="1">
            <a:spLocks noGrp="1"/>
          </p:cNvSpPr>
          <p:nvPr>
            <p:ph type="title"/>
          </p:nvPr>
        </p:nvSpPr>
        <p:spPr>
          <a:xfrm>
            <a:off x="2308424" y="313575"/>
            <a:ext cx="452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Анализ конкурентов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34" name="Google Shape;234;p36"/>
          <p:cNvSpPr/>
          <p:nvPr/>
        </p:nvSpPr>
        <p:spPr>
          <a:xfrm>
            <a:off x="1184150" y="2370575"/>
            <a:ext cx="5189700" cy="694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6"/>
          <p:cNvSpPr/>
          <p:nvPr/>
        </p:nvSpPr>
        <p:spPr>
          <a:xfrm>
            <a:off x="322475" y="1285300"/>
            <a:ext cx="8664000" cy="2778900"/>
          </a:xfrm>
          <a:prstGeom prst="roundRect">
            <a:avLst>
              <a:gd name="adj" fmla="val 11375"/>
            </a:avLst>
          </a:prstGeom>
          <a:gradFill>
            <a:gsLst>
              <a:gs pos="0">
                <a:srgbClr val="9900FF"/>
              </a:gs>
              <a:gs pos="100000">
                <a:srgbClr val="FCAF1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36" name="Google Shape;236;p36"/>
          <p:cNvGraphicFramePr/>
          <p:nvPr/>
        </p:nvGraphicFramePr>
        <p:xfrm>
          <a:off x="322300" y="1285338"/>
          <a:ext cx="8663850" cy="2779000"/>
        </p:xfrm>
        <a:graphic>
          <a:graphicData uri="http://schemas.openxmlformats.org/drawingml/2006/table">
            <a:tbl>
              <a:tblPr>
                <a:noFill/>
                <a:tableStyleId>{B53973F9-57C6-419D-95D2-D43BA6D031A3}</a:tableStyleId>
              </a:tblPr>
              <a:tblGrid>
                <a:gridCol w="861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4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1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50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8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68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94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Текстовый</a:t>
                      </a:r>
                      <a:endParaRPr sz="1100" b="1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Видео</a:t>
                      </a:r>
                      <a:endParaRPr sz="1100" b="1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Слайдовый</a:t>
                      </a:r>
                      <a:endParaRPr sz="1100" b="1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Игровой</a:t>
                      </a:r>
                      <a:endParaRPr sz="1100" b="1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Практикум</a:t>
                      </a:r>
                      <a:endParaRPr sz="1100" b="1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Целевые аудитории</a:t>
                      </a:r>
                      <a:endParaRPr sz="1500" b="1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от </a:t>
                      </a:r>
                      <a:r>
                        <a:rPr lang="ru" sz="10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70 тыс</a:t>
                      </a: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₽</a:t>
                      </a:r>
                      <a:endParaRPr sz="10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 планах</a:t>
                      </a:r>
                      <a:endParaRPr sz="10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от</a:t>
                      </a:r>
                      <a:r>
                        <a:rPr lang="ru" sz="10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0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200</a:t>
                      </a:r>
                      <a:r>
                        <a:rPr lang="ru" sz="1000" b="1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0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тыс</a:t>
                      </a: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₽</a:t>
                      </a:r>
                      <a:endParaRPr sz="10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 планах</a:t>
                      </a:r>
                      <a:endParaRPr sz="10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от</a:t>
                      </a:r>
                      <a:r>
                        <a:rPr lang="ru" sz="10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0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350</a:t>
                      </a:r>
                      <a:r>
                        <a:rPr lang="ru" sz="9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0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тыс</a:t>
                      </a: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₽</a:t>
                      </a:r>
                      <a:endParaRPr sz="10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ВУЗ</a:t>
                      </a:r>
                      <a:endParaRPr sz="9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Компании</a:t>
                      </a:r>
                      <a:endParaRPr sz="9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Онлайн площадки</a:t>
                      </a:r>
                      <a:endParaRPr sz="9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от</a:t>
                      </a:r>
                      <a:r>
                        <a:rPr lang="ru" sz="10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0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150 тыс</a:t>
                      </a: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₽</a:t>
                      </a:r>
                      <a:endParaRPr sz="10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          </a:t>
                      </a:r>
                      <a:r>
                        <a:rPr lang="ru" sz="4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2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-</a:t>
                      </a:r>
                      <a:endParaRPr sz="12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от</a:t>
                      </a:r>
                      <a:r>
                        <a:rPr lang="ru" sz="10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0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300 тыс</a:t>
                      </a: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₽</a:t>
                      </a:r>
                      <a:endParaRPr sz="10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от</a:t>
                      </a:r>
                      <a:r>
                        <a:rPr lang="ru" sz="8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0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800</a:t>
                      </a:r>
                      <a:r>
                        <a:rPr lang="ru" sz="8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0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тыс</a:t>
                      </a:r>
                      <a:r>
                        <a:rPr lang="ru" sz="8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₽</a:t>
                      </a:r>
                      <a:endParaRPr sz="8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ВУЗ</a:t>
                      </a:r>
                      <a:endParaRPr sz="9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Компании</a:t>
                      </a:r>
                      <a:endParaRPr sz="9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от</a:t>
                      </a:r>
                      <a:r>
                        <a:rPr lang="ru" sz="10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0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150</a:t>
                      </a:r>
                      <a:r>
                        <a:rPr lang="ru" sz="1000" b="1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0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тыс</a:t>
                      </a: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₽</a:t>
                      </a:r>
                      <a:endParaRPr sz="10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от</a:t>
                      </a:r>
                      <a:r>
                        <a:rPr lang="ru" sz="10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000" b="1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 млн</a:t>
                      </a:r>
                      <a:r>
                        <a:rPr lang="ru" sz="10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0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₽</a:t>
                      </a:r>
                      <a:endParaRPr sz="10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ВУЗ</a:t>
                      </a:r>
                      <a:endParaRPr sz="9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Компании</a:t>
                      </a:r>
                      <a:endParaRPr sz="9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Мероприятия</a:t>
                      </a:r>
                      <a:endParaRPr sz="9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7" name="Google Shape;23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0425" y="1981200"/>
            <a:ext cx="523375" cy="5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0188" y="1981200"/>
            <a:ext cx="523375" cy="5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763" y="1981200"/>
            <a:ext cx="523375" cy="5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7263" y="1973975"/>
            <a:ext cx="523375" cy="5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0325" y="1981200"/>
            <a:ext cx="523375" cy="5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0425" y="2677175"/>
            <a:ext cx="523375" cy="5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0200" y="2677163"/>
            <a:ext cx="523375" cy="5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7275" y="2677163"/>
            <a:ext cx="523375" cy="5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0325" y="2677175"/>
            <a:ext cx="523375" cy="5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7275" y="3380363"/>
            <a:ext cx="523375" cy="5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0300" y="3380363"/>
            <a:ext cx="523375" cy="52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6"/>
          <p:cNvSpPr/>
          <p:nvPr/>
        </p:nvSpPr>
        <p:spPr>
          <a:xfrm>
            <a:off x="322475" y="2864375"/>
            <a:ext cx="861600" cy="27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9" name="Google Shape;249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0600" y="2896512"/>
            <a:ext cx="745333" cy="2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1014" y="3412163"/>
            <a:ext cx="644529" cy="52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6"/>
          <p:cNvSpPr/>
          <p:nvPr/>
        </p:nvSpPr>
        <p:spPr>
          <a:xfrm>
            <a:off x="380475" y="2030075"/>
            <a:ext cx="745200" cy="572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7674" y="2032738"/>
            <a:ext cx="1191188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6"/>
          <p:cNvSpPr txBox="1"/>
          <p:nvPr/>
        </p:nvSpPr>
        <p:spPr>
          <a:xfrm>
            <a:off x="2786150" y="1285338"/>
            <a:ext cx="19857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Каталог курсов</a:t>
            </a:r>
            <a:endParaRPr sz="1600"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7"/>
          <p:cNvSpPr txBox="1">
            <a:spLocks noGrp="1"/>
          </p:cNvSpPr>
          <p:nvPr>
            <p:ph type="title"/>
          </p:nvPr>
        </p:nvSpPr>
        <p:spPr>
          <a:xfrm>
            <a:off x="311700" y="31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Бизнес модель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59" name="Google Shape;25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025" y="1287812"/>
            <a:ext cx="8065951" cy="256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8"/>
          <p:cNvSpPr/>
          <p:nvPr/>
        </p:nvSpPr>
        <p:spPr>
          <a:xfrm>
            <a:off x="4583425" y="1827400"/>
            <a:ext cx="3813900" cy="2109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900FF"/>
              </a:gs>
              <a:gs pos="100000">
                <a:srgbClr val="FCAF17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65" name="Google Shape;265;p38"/>
          <p:cNvSpPr/>
          <p:nvPr/>
        </p:nvSpPr>
        <p:spPr>
          <a:xfrm>
            <a:off x="791425" y="1827400"/>
            <a:ext cx="3677400" cy="1380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900FF"/>
              </a:gs>
              <a:gs pos="100000">
                <a:srgbClr val="FCAF17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66" name="Google Shape;266;p38"/>
          <p:cNvSpPr/>
          <p:nvPr/>
        </p:nvSpPr>
        <p:spPr>
          <a:xfrm>
            <a:off x="3259775" y="884600"/>
            <a:ext cx="1996800" cy="312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900FF"/>
              </a:gs>
              <a:gs pos="100000">
                <a:srgbClr val="FCAF17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67" name="Google Shape;267;p38"/>
          <p:cNvSpPr txBox="1">
            <a:spLocks noGrp="1"/>
          </p:cNvSpPr>
          <p:nvPr>
            <p:ph type="title"/>
          </p:nvPr>
        </p:nvSpPr>
        <p:spPr>
          <a:xfrm>
            <a:off x="2690175" y="247825"/>
            <a:ext cx="3199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Бизнес модель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68" name="Google Shape;268;p38"/>
          <p:cNvSpPr txBox="1"/>
          <p:nvPr/>
        </p:nvSpPr>
        <p:spPr>
          <a:xfrm>
            <a:off x="3214692" y="832850"/>
            <a:ext cx="2076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 i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“Лезвие и бритва”</a:t>
            </a:r>
            <a:endParaRPr sz="1800" b="1" i="1">
              <a:solidFill>
                <a:schemeClr val="lt1"/>
              </a:solidFill>
            </a:endParaRPr>
          </a:p>
        </p:txBody>
      </p:sp>
      <p:sp>
        <p:nvSpPr>
          <p:cNvPr id="269" name="Google Shape;269;p38"/>
          <p:cNvSpPr txBox="1"/>
          <p:nvPr/>
        </p:nvSpPr>
        <p:spPr>
          <a:xfrm>
            <a:off x="781401" y="1871650"/>
            <a:ext cx="375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70" name="Google Shape;270;p38"/>
          <p:cNvSpPr txBox="1"/>
          <p:nvPr/>
        </p:nvSpPr>
        <p:spPr>
          <a:xfrm>
            <a:off x="2183500" y="1212400"/>
            <a:ext cx="4605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i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Базовый курс с дополнительными модулями.</a:t>
            </a:r>
            <a:endParaRPr sz="11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aphicFrame>
        <p:nvGraphicFramePr>
          <p:cNvPr id="271" name="Google Shape;271;p38"/>
          <p:cNvGraphicFramePr/>
          <p:nvPr/>
        </p:nvGraphicFramePr>
        <p:xfrm>
          <a:off x="4583422" y="1827547"/>
          <a:ext cx="3813900" cy="2109600"/>
        </p:xfrm>
        <a:graphic>
          <a:graphicData uri="http://schemas.openxmlformats.org/drawingml/2006/table">
            <a:tbl>
              <a:tblPr>
                <a:noFill/>
                <a:tableStyleId>{0E9520BC-2AD9-4C31-A099-43E6B2A19C0D}</a:tableStyleId>
              </a:tblPr>
              <a:tblGrid>
                <a:gridCol w="1550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2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7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Аудитория</a:t>
                      </a:r>
                      <a:endParaRPr sz="13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   Количество</a:t>
                      </a:r>
                      <a:endParaRPr sz="17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7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 Онлайн</a:t>
                      </a:r>
                      <a:endParaRPr sz="15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 площадки </a:t>
                      </a:r>
                      <a:endParaRPr sz="15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            154</a:t>
                      </a:r>
                      <a:endParaRPr sz="15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9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 ВУЗы</a:t>
                      </a:r>
                      <a:endParaRPr sz="15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             191</a:t>
                      </a:r>
                      <a:endParaRPr sz="15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38"/>
          <p:cNvSpPr/>
          <p:nvPr/>
        </p:nvSpPr>
        <p:spPr>
          <a:xfrm>
            <a:off x="791425" y="3394750"/>
            <a:ext cx="3677400" cy="5424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900FF"/>
              </a:gs>
              <a:gs pos="100000">
                <a:srgbClr val="FCAF17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lt1"/>
              </a:solidFill>
            </a:endParaRPr>
          </a:p>
        </p:txBody>
      </p:sp>
      <p:graphicFrame>
        <p:nvGraphicFramePr>
          <p:cNvPr id="273" name="Google Shape;273;p38"/>
          <p:cNvGraphicFramePr/>
          <p:nvPr/>
        </p:nvGraphicFramePr>
        <p:xfrm>
          <a:off x="781400" y="1827399"/>
          <a:ext cx="3687425" cy="2157925"/>
        </p:xfrm>
        <a:graphic>
          <a:graphicData uri="http://schemas.openxmlformats.org/drawingml/2006/table">
            <a:tbl>
              <a:tblPr>
                <a:noFill/>
                <a:tableStyleId>{0E9520BC-2AD9-4C31-A099-43E6B2A19C0D}</a:tableStyleId>
              </a:tblPr>
              <a:tblGrid>
                <a:gridCol w="197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3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Источники:</a:t>
                      </a:r>
                      <a:endParaRPr sz="16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Средний чек:</a:t>
                      </a:r>
                      <a:endParaRPr sz="16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8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</a:t>
                      </a:r>
                      <a:r>
                        <a:rPr lang="ru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Продажа</a:t>
                      </a:r>
                      <a:r>
                        <a:rPr lang="ru" sz="13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курсов</a:t>
                      </a:r>
                      <a:endParaRPr sz="13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lt1"/>
                          </a:solidFill>
                        </a:rPr>
                        <a:t>320 000</a:t>
                      </a:r>
                      <a:r>
                        <a:rPr lang="ru"/>
                        <a:t> </a:t>
                      </a:r>
                      <a:r>
                        <a:rPr lang="ru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₽</a:t>
                      </a:r>
                      <a:endParaRPr sz="6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Продажа </a:t>
                      </a:r>
                      <a:r>
                        <a:rPr lang="ru" sz="1300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модулей</a:t>
                      </a:r>
                      <a:endParaRPr sz="1300">
                        <a:solidFill>
                          <a:schemeClr val="lt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lt1"/>
                          </a:solidFill>
                        </a:rPr>
                        <a:t>21 000 </a:t>
                      </a:r>
                      <a:r>
                        <a:rPr lang="ru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₽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ru" sz="12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</a:br>
                      <a:r>
                        <a:rPr lang="ru" sz="13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Гранты</a:t>
                      </a:r>
                      <a:r>
                        <a:rPr lang="ru" sz="1500">
                          <a:solidFill>
                            <a:schemeClr val="dk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 </a:t>
                      </a:r>
                      <a:endParaRPr sz="1500">
                        <a:solidFill>
                          <a:schemeClr val="dk1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lt1"/>
                          </a:solidFill>
                        </a:rPr>
                        <a:t>10 млн </a:t>
                      </a:r>
                      <a:r>
                        <a:rPr lang="ru">
                          <a:solidFill>
                            <a:schemeClr val="lt1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₽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9"/>
          <p:cNvSpPr txBox="1">
            <a:spLocks noGrp="1"/>
          </p:cNvSpPr>
          <p:nvPr>
            <p:ph type="title" idx="4294967295"/>
          </p:nvPr>
        </p:nvSpPr>
        <p:spPr>
          <a:xfrm>
            <a:off x="2766000" y="173900"/>
            <a:ext cx="411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lt1"/>
                </a:solidFill>
              </a:rPr>
              <a:t>Текущие результаты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79" name="Google Shape;279;p39"/>
          <p:cNvSpPr txBox="1">
            <a:spLocks noGrp="1"/>
          </p:cNvSpPr>
          <p:nvPr>
            <p:ph type="body" idx="1"/>
          </p:nvPr>
        </p:nvSpPr>
        <p:spPr>
          <a:xfrm>
            <a:off x="228425" y="4051250"/>
            <a:ext cx="4399800" cy="73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Innopolis University</a:t>
            </a:r>
            <a:br>
              <a:rPr lang="ru" sz="16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16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Июль 2023</a:t>
            </a:r>
            <a:endParaRPr sz="1600"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80" name="Google Shape;280;p39"/>
          <p:cNvSpPr txBox="1"/>
          <p:nvPr/>
        </p:nvSpPr>
        <p:spPr>
          <a:xfrm>
            <a:off x="1314575" y="15396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Первый </a:t>
            </a:r>
            <a:r>
              <a:rPr lang="ru" sz="20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клиент</a:t>
            </a:r>
            <a:r>
              <a:rPr lang="ru" sz="20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: </a:t>
            </a:r>
            <a:endParaRPr sz="2000">
              <a:solidFill>
                <a:schemeClr val="lt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281" name="Google Shape;281;p39"/>
          <p:cNvSpPr txBox="1"/>
          <p:nvPr/>
        </p:nvSpPr>
        <p:spPr>
          <a:xfrm>
            <a:off x="4572600" y="1539625"/>
            <a:ext cx="45789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Продукт:</a:t>
            </a:r>
            <a:endParaRPr sz="2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Курс</a:t>
            </a:r>
            <a:r>
              <a:rPr lang="ru" sz="18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“</a:t>
            </a:r>
            <a:r>
              <a:rPr lang="ru" sz="18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ИИ на Python</a:t>
            </a:r>
            <a:r>
              <a:rPr lang="ru" sz="18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” :</a:t>
            </a:r>
            <a:endParaRPr sz="18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82" name="Google Shape;28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775" y="1976150"/>
            <a:ext cx="2075100" cy="2075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83" name="Google Shape;283;p39"/>
          <p:cNvSpPr txBox="1"/>
          <p:nvPr/>
        </p:nvSpPr>
        <p:spPr>
          <a:xfrm>
            <a:off x="1999050" y="924625"/>
            <a:ext cx="51459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Продающий </a:t>
            </a:r>
            <a:r>
              <a:rPr lang="ru" sz="23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MVP</a:t>
            </a:r>
            <a:endParaRPr sz="23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84" name="Google Shape;284;p39"/>
          <p:cNvSpPr txBox="1"/>
          <p:nvPr/>
        </p:nvSpPr>
        <p:spPr>
          <a:xfrm>
            <a:off x="4771775" y="2749475"/>
            <a:ext cx="2911500" cy="4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lang="ru" sz="18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10 модулей</a:t>
            </a:r>
            <a:r>
              <a:rPr lang="ru" sz="1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Python</a:t>
            </a:r>
            <a:endParaRPr/>
          </a:p>
        </p:txBody>
      </p:sp>
      <p:sp>
        <p:nvSpPr>
          <p:cNvPr id="285" name="Google Shape;285;p39"/>
          <p:cNvSpPr txBox="1"/>
          <p:nvPr/>
        </p:nvSpPr>
        <p:spPr>
          <a:xfrm>
            <a:off x="4771776" y="3208775"/>
            <a:ext cx="241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lang="ru" sz="18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5 модулей </a:t>
            </a:r>
            <a:r>
              <a:rPr lang="ru" sz="1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ИИ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0"/>
          <p:cNvSpPr txBox="1">
            <a:spLocks noGrp="1"/>
          </p:cNvSpPr>
          <p:nvPr>
            <p:ph type="title"/>
          </p:nvPr>
        </p:nvSpPr>
        <p:spPr>
          <a:xfrm>
            <a:off x="311700" y="31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Планы развития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91" name="Google Shape;29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38675"/>
            <a:ext cx="8839201" cy="3734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1"/>
          <p:cNvSpPr txBox="1">
            <a:spLocks noGrp="1"/>
          </p:cNvSpPr>
          <p:nvPr>
            <p:ph type="title"/>
          </p:nvPr>
        </p:nvSpPr>
        <p:spPr>
          <a:xfrm>
            <a:off x="311700" y="31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Наша команда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97" name="Google Shape;297;p41"/>
          <p:cNvPicPr preferRelativeResize="0"/>
          <p:nvPr/>
        </p:nvPicPr>
        <p:blipFill rotWithShape="1">
          <a:blip r:embed="rId4">
            <a:alphaModFix/>
          </a:blip>
          <a:srcRect l="30781" t="24733" r="30781" b="48753"/>
          <a:stretch/>
        </p:blipFill>
        <p:spPr>
          <a:xfrm>
            <a:off x="7497013" y="1345300"/>
            <a:ext cx="1266600" cy="1266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98" name="Google Shape;298;p41"/>
          <p:cNvPicPr preferRelativeResize="0"/>
          <p:nvPr/>
        </p:nvPicPr>
        <p:blipFill rotWithShape="1">
          <a:blip r:embed="rId5">
            <a:alphaModFix/>
          </a:blip>
          <a:srcRect l="34053" t="7493" r="27414" b="59361"/>
          <a:stretch/>
        </p:blipFill>
        <p:spPr>
          <a:xfrm>
            <a:off x="2199800" y="1345300"/>
            <a:ext cx="1203300" cy="1266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99" name="Google Shape;299;p41"/>
          <p:cNvSpPr txBox="1"/>
          <p:nvPr/>
        </p:nvSpPr>
        <p:spPr>
          <a:xfrm>
            <a:off x="1870862" y="2724150"/>
            <a:ext cx="1768200" cy="11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Comfortaa"/>
                <a:ea typeface="Comfortaa"/>
                <a:cs typeface="Comfortaa"/>
                <a:sym typeface="Comfortaa"/>
              </a:rPr>
              <a:t>Дарья Шибкова</a:t>
            </a:r>
            <a:endParaRPr sz="18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Аутсорс </a:t>
            </a:r>
            <a:r>
              <a:rPr lang="ru">
                <a:latin typeface="Comfortaa"/>
                <a:ea typeface="Comfortaa"/>
                <a:cs typeface="Comfortaa"/>
                <a:sym typeface="Comfortaa"/>
              </a:rPr>
              <a:t>Дизайнер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00" name="Google Shape;300;p41"/>
          <p:cNvSpPr txBox="1"/>
          <p:nvPr/>
        </p:nvSpPr>
        <p:spPr>
          <a:xfrm>
            <a:off x="3672213" y="2724150"/>
            <a:ext cx="1768200" cy="12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Comfortaa"/>
                <a:ea typeface="Comfortaa"/>
                <a:cs typeface="Comfortaa"/>
                <a:sym typeface="Comfortaa"/>
              </a:rPr>
              <a:t>Лев Рыскильдин</a:t>
            </a:r>
            <a:endParaRPr sz="18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Руководитель 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проекта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01" name="Google Shape;301;p41"/>
          <p:cNvSpPr txBox="1"/>
          <p:nvPr/>
        </p:nvSpPr>
        <p:spPr>
          <a:xfrm>
            <a:off x="7246213" y="2638700"/>
            <a:ext cx="1768200" cy="10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Comfortaa"/>
                <a:ea typeface="Comfortaa"/>
                <a:cs typeface="Comfortaa"/>
                <a:sym typeface="Comfortaa"/>
              </a:rPr>
              <a:t>Михаил Зимин</a:t>
            </a:r>
            <a:endParaRPr sz="18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Дизайнер, 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Методист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02" name="Google Shape;302;p41"/>
          <p:cNvSpPr txBox="1"/>
          <p:nvPr/>
        </p:nvSpPr>
        <p:spPr>
          <a:xfrm>
            <a:off x="129588" y="2724150"/>
            <a:ext cx="1741200" cy="6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Comfortaa"/>
                <a:ea typeface="Comfortaa"/>
                <a:cs typeface="Comfortaa"/>
                <a:sym typeface="Comfortaa"/>
              </a:rPr>
              <a:t>Никита Евтух</a:t>
            </a:r>
            <a:endParaRPr sz="18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Разработчик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03" name="Google Shape;303;p41"/>
          <p:cNvPicPr preferRelativeResize="0"/>
          <p:nvPr/>
        </p:nvPicPr>
        <p:blipFill rotWithShape="1">
          <a:blip r:embed="rId6">
            <a:alphaModFix/>
          </a:blip>
          <a:srcRect l="30401" t="21174" r="15203" b="50001"/>
          <a:stretch/>
        </p:blipFill>
        <p:spPr>
          <a:xfrm>
            <a:off x="5754988" y="1345300"/>
            <a:ext cx="1202400" cy="12672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04" name="Google Shape;304;p41"/>
          <p:cNvSpPr txBox="1"/>
          <p:nvPr/>
        </p:nvSpPr>
        <p:spPr>
          <a:xfrm>
            <a:off x="5486938" y="2752900"/>
            <a:ext cx="1768200" cy="6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Comfortaa"/>
                <a:ea typeface="Comfortaa"/>
                <a:cs typeface="Comfortaa"/>
                <a:sym typeface="Comfortaa"/>
              </a:rPr>
              <a:t>Валерий </a:t>
            </a:r>
            <a:r>
              <a:rPr lang="ru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Ярцев</a:t>
            </a:r>
            <a:endParaRPr sz="18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"/>
                <a:ea typeface="Comfortaa"/>
                <a:cs typeface="Comfortaa"/>
                <a:sym typeface="Comfortaa"/>
              </a:rPr>
              <a:t>Разработчик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cxnSp>
        <p:nvCxnSpPr>
          <p:cNvPr id="305" name="Google Shape;305;p41"/>
          <p:cNvCxnSpPr/>
          <p:nvPr/>
        </p:nvCxnSpPr>
        <p:spPr>
          <a:xfrm>
            <a:off x="1904813" y="1400675"/>
            <a:ext cx="0" cy="264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6" name="Google Shape;306;p41"/>
          <p:cNvCxnSpPr/>
          <p:nvPr/>
        </p:nvCxnSpPr>
        <p:spPr>
          <a:xfrm>
            <a:off x="3646463" y="1400675"/>
            <a:ext cx="0" cy="264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" name="Google Shape;307;p41"/>
          <p:cNvCxnSpPr/>
          <p:nvPr/>
        </p:nvCxnSpPr>
        <p:spPr>
          <a:xfrm>
            <a:off x="5466163" y="1400675"/>
            <a:ext cx="0" cy="264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" name="Google Shape;308;p41"/>
          <p:cNvCxnSpPr/>
          <p:nvPr/>
        </p:nvCxnSpPr>
        <p:spPr>
          <a:xfrm>
            <a:off x="7255188" y="1400675"/>
            <a:ext cx="0" cy="264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09" name="Google Shape;309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6750" y="1337050"/>
            <a:ext cx="1283100" cy="1283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10" name="Google Shape;310;p41"/>
          <p:cNvPicPr preferRelativeResize="0"/>
          <p:nvPr/>
        </p:nvPicPr>
        <p:blipFill rotWithShape="1">
          <a:blip r:embed="rId8">
            <a:alphaModFix/>
          </a:blip>
          <a:srcRect l="37174" t="17680" r="8948" b="28449"/>
          <a:stretch/>
        </p:blipFill>
        <p:spPr>
          <a:xfrm>
            <a:off x="3954663" y="1345300"/>
            <a:ext cx="1203300" cy="1266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11" name="Google Shape;311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54250" y="1227225"/>
            <a:ext cx="393000" cy="393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12" name="Google Shape;312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76000" y="1227225"/>
            <a:ext cx="393000" cy="393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13" name="Google Shape;313;p4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40729" y="1230067"/>
            <a:ext cx="393000" cy="387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14" name="Google Shape;314;p4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84704" y="1230067"/>
            <a:ext cx="393000" cy="387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15" name="Google Shape;315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87475" y="1227225"/>
            <a:ext cx="393000" cy="393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2"/>
          <p:cNvSpPr/>
          <p:nvPr/>
        </p:nvSpPr>
        <p:spPr>
          <a:xfrm>
            <a:off x="3022474" y="-18983"/>
            <a:ext cx="61215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42"/>
          <p:cNvSpPr/>
          <p:nvPr/>
        </p:nvSpPr>
        <p:spPr>
          <a:xfrm>
            <a:off x="5275122" y="-18983"/>
            <a:ext cx="3868800" cy="1359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42"/>
          <p:cNvSpPr/>
          <p:nvPr/>
        </p:nvSpPr>
        <p:spPr>
          <a:xfrm>
            <a:off x="3022474" y="1294554"/>
            <a:ext cx="6121500" cy="38490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42"/>
          <p:cNvSpPr/>
          <p:nvPr/>
        </p:nvSpPr>
        <p:spPr>
          <a:xfrm>
            <a:off x="5281544" y="1294554"/>
            <a:ext cx="3868800" cy="3878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42"/>
          <p:cNvSpPr/>
          <p:nvPr/>
        </p:nvSpPr>
        <p:spPr>
          <a:xfrm>
            <a:off x="3022474" y="4005275"/>
            <a:ext cx="2258700" cy="113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42"/>
          <p:cNvSpPr txBox="1"/>
          <p:nvPr/>
        </p:nvSpPr>
        <p:spPr>
          <a:xfrm>
            <a:off x="5386500" y="1452150"/>
            <a:ext cx="3717600" cy="1954800"/>
          </a:xfrm>
          <a:prstGeom prst="rect">
            <a:avLst/>
          </a:prstGeom>
          <a:noFill/>
          <a:ln w="38100" cap="flat" cmpd="sng">
            <a:solidFill>
              <a:srgbClr val="C02B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lt1"/>
                </a:solidFill>
              </a:rPr>
              <a:t> </a:t>
            </a:r>
            <a:br>
              <a:rPr lang="ru" sz="1800" b="1">
                <a:solidFill>
                  <a:schemeClr val="lt1"/>
                </a:solidFill>
              </a:rPr>
            </a:br>
            <a:r>
              <a:rPr lang="ru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Почта:  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lt1"/>
                </a:solidFill>
              </a:rPr>
              <a:t>   </a:t>
            </a:r>
            <a:r>
              <a:rPr lang="ru" sz="2100" b="1">
                <a:solidFill>
                  <a:schemeClr val="lt1"/>
                </a:solidFill>
              </a:rPr>
              <a:t>  </a:t>
            </a:r>
            <a:r>
              <a:rPr lang="ru" sz="1800" b="1">
                <a:solidFill>
                  <a:schemeClr val="lt1"/>
                </a:solidFill>
              </a:rPr>
              <a:t>KursorStartUp@gmail.com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Телефон: </a:t>
            </a:r>
            <a:br>
              <a:rPr lang="ru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ru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" sz="1800" b="1">
                <a:solidFill>
                  <a:schemeClr val="lt1"/>
                </a:solidFill>
              </a:rPr>
              <a:t>+7(</a:t>
            </a:r>
            <a:r>
              <a:rPr lang="ru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996</a:t>
            </a:r>
            <a:r>
              <a:rPr lang="ru" sz="1800" b="1">
                <a:solidFill>
                  <a:schemeClr val="lt1"/>
                </a:solidFill>
              </a:rPr>
              <a:t>)-</a:t>
            </a:r>
            <a:r>
              <a:rPr lang="ru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401-32-47</a:t>
            </a:r>
            <a:br>
              <a:rPr lang="ru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42"/>
          <p:cNvSpPr/>
          <p:nvPr/>
        </p:nvSpPr>
        <p:spPr>
          <a:xfrm>
            <a:off x="5868144" y="210423"/>
            <a:ext cx="25365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Спасибо </a:t>
            </a:r>
            <a:endParaRPr/>
          </a:p>
          <a:p>
            <a:pPr marL="342900" marR="0" lvl="0" indent="-342900" algn="ctr" rtl="0">
              <a:spcBef>
                <a:spcPts val="56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 внимание!</a:t>
            </a:r>
            <a:endParaRPr/>
          </a:p>
        </p:txBody>
      </p:sp>
      <p:pic>
        <p:nvPicPr>
          <p:cNvPr id="327" name="Google Shape;327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6922" y="3595808"/>
            <a:ext cx="1857486" cy="1293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544" y="303498"/>
            <a:ext cx="1512169" cy="70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/>
          <p:nvPr/>
        </p:nvSpPr>
        <p:spPr>
          <a:xfrm>
            <a:off x="155575" y="-108347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42"/>
          <p:cNvSpPr/>
          <p:nvPr/>
        </p:nvSpPr>
        <p:spPr>
          <a:xfrm>
            <a:off x="1115616" y="1294554"/>
            <a:ext cx="3672300" cy="73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42"/>
          <p:cNvSpPr/>
          <p:nvPr/>
        </p:nvSpPr>
        <p:spPr>
          <a:xfrm>
            <a:off x="261100" y="1544013"/>
            <a:ext cx="4321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Рыскильдин Лев Альбертович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42"/>
          <p:cNvSpPr/>
          <p:nvPr/>
        </p:nvSpPr>
        <p:spPr>
          <a:xfrm>
            <a:off x="611550" y="2033599"/>
            <a:ext cx="3217500" cy="21336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42"/>
          <p:cNvSpPr txBox="1"/>
          <p:nvPr/>
        </p:nvSpPr>
        <p:spPr>
          <a:xfrm>
            <a:off x="1046677" y="2899667"/>
            <a:ext cx="1230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 проекта</a:t>
            </a:r>
            <a:endParaRPr/>
          </a:p>
        </p:txBody>
      </p:sp>
      <p:sp>
        <p:nvSpPr>
          <p:cNvPr id="334" name="Google Shape;334;p42"/>
          <p:cNvSpPr/>
          <p:nvPr/>
        </p:nvSpPr>
        <p:spPr>
          <a:xfrm>
            <a:off x="1037700" y="2897025"/>
            <a:ext cx="1136700" cy="646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5" name="Google Shape;33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4156" y="2205597"/>
            <a:ext cx="3672300" cy="1765553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42"/>
          <p:cNvSpPr/>
          <p:nvPr/>
        </p:nvSpPr>
        <p:spPr>
          <a:xfrm>
            <a:off x="611550" y="4355825"/>
            <a:ext cx="3217500" cy="6465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900FF"/>
              </a:gs>
              <a:gs pos="100000">
                <a:srgbClr val="FCAF17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37" name="Google Shape;337;p42"/>
          <p:cNvSpPr txBox="1"/>
          <p:nvPr/>
        </p:nvSpPr>
        <p:spPr>
          <a:xfrm>
            <a:off x="673050" y="4436575"/>
            <a:ext cx="3111000" cy="477300"/>
          </a:xfrm>
          <a:prstGeom prst="rect">
            <a:avLst/>
          </a:prstGeom>
          <a:noFill/>
          <a:ln w="9525" cap="flat" cmpd="sng">
            <a:solidFill>
              <a:srgbClr val="FFD5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Ку</a:t>
            </a:r>
            <a:r>
              <a:rPr lang="ru" sz="2000">
                <a:solidFill>
                  <a:srgbClr val="8F00FF"/>
                </a:solidFill>
                <a:latin typeface="Comfortaa"/>
                <a:ea typeface="Comfortaa"/>
                <a:cs typeface="Comfortaa"/>
                <a:sym typeface="Comfortaa"/>
              </a:rPr>
              <a:t>р</a:t>
            </a:r>
            <a:r>
              <a:rPr lang="ru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сы -&gt; Ку</a:t>
            </a:r>
            <a:r>
              <a:rPr lang="ru" sz="2000">
                <a:solidFill>
                  <a:srgbClr val="FFD500"/>
                </a:solidFill>
                <a:latin typeface="Comfortaa"/>
                <a:ea typeface="Comfortaa"/>
                <a:cs typeface="Comfortaa"/>
                <a:sym typeface="Comfortaa"/>
              </a:rPr>
              <a:t>р</a:t>
            </a:r>
            <a:r>
              <a:rPr lang="ru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со</a:t>
            </a:r>
            <a:r>
              <a:rPr lang="ru" sz="2000">
                <a:solidFill>
                  <a:srgbClr val="FFD500"/>
                </a:solidFill>
                <a:latin typeface="Comfortaa"/>
                <a:ea typeface="Comfortaa"/>
                <a:cs typeface="Comfortaa"/>
                <a:sym typeface="Comfortaa"/>
              </a:rPr>
              <a:t>р</a:t>
            </a:r>
            <a:r>
              <a:rPr lang="ru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у</a:t>
            </a:r>
            <a:endParaRPr sz="2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14705D-9C1E-47FE-8B8E-7AA1BC20B5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7905" y="2711474"/>
            <a:ext cx="1221873" cy="12280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342</Words>
  <Application>Microsoft Office PowerPoint</Application>
  <PresentationFormat>Экран (16:9)</PresentationFormat>
  <Paragraphs>125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Comfortaa</vt:lpstr>
      <vt:lpstr>Arial</vt:lpstr>
      <vt:lpstr>Roboto</vt:lpstr>
      <vt:lpstr>Arial Black</vt:lpstr>
      <vt:lpstr>Poppins</vt:lpstr>
      <vt:lpstr>Calibri</vt:lpstr>
      <vt:lpstr>Comfortaa Medium</vt:lpstr>
      <vt:lpstr>Simple Light</vt:lpstr>
      <vt:lpstr>Тема Office</vt:lpstr>
      <vt:lpstr>Студенческий  Стартап</vt:lpstr>
      <vt:lpstr>Презентация PowerPoint</vt:lpstr>
      <vt:lpstr>Презентация PowerPoint</vt:lpstr>
      <vt:lpstr>Актуальность</vt:lpstr>
      <vt:lpstr>Объём рынка  Онлайн-школы</vt:lpstr>
      <vt:lpstr>Проблемы</vt:lpstr>
      <vt:lpstr>Решение - “Модульные курсы”</vt:lpstr>
      <vt:lpstr>Конкуренты</vt:lpstr>
      <vt:lpstr>Анализ конкурентов</vt:lpstr>
      <vt:lpstr>Бизнес модель</vt:lpstr>
      <vt:lpstr>Бизнес модель</vt:lpstr>
      <vt:lpstr>Текущие результаты</vt:lpstr>
      <vt:lpstr>Планы развития</vt:lpstr>
      <vt:lpstr>Наша 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Lovecraft Merlin</dc:creator>
  <cp:lastModifiedBy>Lovecraft Merlin</cp:lastModifiedBy>
  <cp:revision>3</cp:revision>
  <dcterms:modified xsi:type="dcterms:W3CDTF">2023-08-06T08:43:13Z</dcterms:modified>
</cp:coreProperties>
</file>