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63" r:id="rId4"/>
    <p:sldId id="260" r:id="rId5"/>
    <p:sldId id="259" r:id="rId6"/>
    <p:sldId id="257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C0E06455-6A80-4A83-8596-4D7B9B3FE6AD}">
          <p14:sldIdLst>
            <p14:sldId id="256"/>
            <p14:sldId id="258"/>
            <p14:sldId id="263"/>
            <p14:sldId id="260"/>
            <p14:sldId id="259"/>
          </p14:sldIdLst>
        </p14:section>
        <p14:section name="Раздел без заголовка" id="{E04B0B07-1546-4F03-9E9E-B4C2CF77659E}">
          <p14:sldIdLst>
            <p14:sldId id="25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D5FF"/>
    <a:srgbClr val="1B587C"/>
    <a:srgbClr val="8C45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5964"/>
  </p:normalViewPr>
  <p:slideViewPr>
    <p:cSldViewPr snapToGrid="0">
      <p:cViewPr varScale="1">
        <p:scale>
          <a:sx n="86" d="100"/>
          <a:sy n="86" d="100"/>
        </p:scale>
        <p:origin x="53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30T16:56:00.298"/>
    </inkml:context>
    <inkml:brush xml:id="br0">
      <inkml:brushProperty name="width" value="0.035" units="cm"/>
      <inkml:brushProperty name="height" value="0.035" units="cm"/>
      <inkml:brushProperty name="color" value="#FFFFFF"/>
    </inkml:brush>
  </inkml:definitions>
  <inkml:trace contextRef="#ctx0" brushRef="#br0">459 471 24575,'718'0'0,"-1722"0"0,988 0 0,0 0 0,0-1 0,1-1 0,-1 0 0,0-1 0,1-1 0,0-1 0,-16-6 0,30 11 0,0-1 0,-1 1 0,1-1 0,0 0 0,0 1 0,0-1 0,0 0 0,0 0 0,0 0 0,1 0 0,-1 0 0,0 0 0,0 0 0,1 0 0,-1 0 0,0-3 0,1 3 0,0 0 0,0 0 0,0 1 0,0-1 0,0 0 0,1 0 0,-1 0 0,0 0 0,1 0 0,-1 0 0,1 0 0,-1 0 0,1 1 0,-1-1 0,1 0 0,0 0 0,-1 1 0,1-1 0,0 0 0,0 1 0,-1-1 0,1 1 0,0-1 0,0 1 0,0-1 0,0 1 0,1-1 0,17-8 0,0 1 0,1 0 0,33-7 0,-16 4 0,439-121 0,9 40 0,-437 86 0,-1 2 0,95 5 0,-255 4 0,-559-5 0,671 0 0,-5 0 0,0 0 0,0 0 0,1-1 0,-1 1 0,0-1 0,-6-2 0,11 3 0,1-1 0,0 1 0,0 0 0,-1 0 0,1 0 0,0 0 0,-1 0 0,1 0 0,0 0 0,0-1 0,-1 1 0,1 0 0,0 0 0,0 0 0,-1-1 0,1 1 0,0 0 0,0 0 0,0 0 0,-1-1 0,1 1 0,0 0 0,0-1 0,0 1 0,0 0 0,0 0 0,0-1 0,-1 1 0,1 0 0,0-1 0,0 1 0,0 0 0,0 0 0,0-1 0,0 1 0,0 0 0,0-1 0,1 1 0,-1 0 0,0-1 0,0 1 0,0 0 0,0 0 0,0-1 0,0 1 0,0 0 0,1-1 0,-1 1 0,0 0 0,0 0 0,0 0 0,1-1 0,-1 1 0,0 0 0,19-12 0,2 3 0,0 1 0,1 1 0,0 0 0,34-4 0,101-7 0,-88 12 0,-11 0 0,57-8 0,1 6 0,125 6 0,-237 2-76,0 0 1,0 1-1,0-1 0,0 1 0,0 0 0,0 0 0,-1 0 0,1 0 1,0 0-1,0 1 0,-1 0 0,1 0 0,-1 0 0,0 0 1,0 0-1,1 1 0,4 5 0,1 8-6750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30T16:56:58.39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30T16:56:58.632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30T16:57:17.400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26 24575,'1037'0'0,"-1006"1"0,0 3 0,-1 0 0,41 12 0,-40-8 0,1-1 0,61 4 0,-58-9 0,39 8 0,-41-5 0,48 2 0,103-9 0,135 4 0,-227 10 0,-57-7 0,51 3 0,383-9 0,-446 2 0,1 1 0,26 7 0,-23-4 0,36 2 0,0-9 0,1-1 0,104-21 0,-48 5 0,-39 5 0,82-26 0,-115 28 0,-18 6 0,1 2 0,-1 1 0,1 2 0,51 3 0,-12 0 0,304-14 0,-25-1 0,2773 14-1365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30T16:57:21.679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75 24575,'35'-2'0,"53"-8"0,-50 4 0,39-1 0,-66 7 0,58-2 0,75-10 0,-59 3 0,0 4 0,92 7 0,-48 0 0,9 0 0,147-5 0,-192-8 0,25-2 0,-36 13-1365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30T16:56:06.99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961 122 24380,'-961'-122'0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30T16:56:25.00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1 178 24575,'2147'0'0,"-2128"-2"0,0 1 0,32-9 0,-30 6 0,-1 0 0,25 0 0,324 3 0,-172 2 0,-160-3 0,50-8 0,29-3 0,-40 14 0,-45 0 0,-1-1 0,0-1 0,49-9 0,-5-2 0,-48 8 0,0 0 0,35-12 0,-35 8 0,1 1 0,0 2 0,0 0 0,33 0 0,112 4 0,-76 3 0,-66 0 0,-1 1 0,36 8 0,-17-2 0,6 2 0,-35-6 0,0-1 0,37 2 0,479-5 0,-251-3 0,-93-11 0,11 0 0,-149 11 0,-36 1 0,1 0 0,-1 1 0,0 1 0,1 0 0,-1 2 0,0 0 0,27 8 0,-12 2 0,0-2 0,1-1 0,0-1 0,62 7 0,202-13 0,-157-5 0,-43 0 0,106 5 0,-186-1 0,1 2 0,-1 0 0,26 10 0,-28-8 0,1-1 0,0-1 0,0 0 0,23 1 0,47-3 0,-56-3 0,0 1 0,0 2 0,51 10 0,91 14 0,-134-20 0,1-2 0,0-1 0,0-2 0,39-4 0,5 1 0,849 2 0,-913-1 0,-1-2 0,0 0 0,0-1 0,33-11 0,14-4 0,610-103 0,-335 66 0,-248 43 0,124-2 0,95 16 0,-109 2 0,1119-3 0,-1288 2 0,51 8 0,15 2 0,-50-10 0,66 12 0,-42-2 0,-31-6 0,63 18 0,15 3 0,-93-22 0,0 0 0,-1 2 0,1 1 0,-1 1 0,42 20 0,-52-20 39,1-2 0,0 0-1,0-1 1,1 0 0,0-2-1,0 0 1,33 3 0,134-5-569,-104-4-615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30T16:56:28.86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30T16:56:29.05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30T16:56:29.242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30T16:56:34.805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0 251 24575,'817'0'0,"-799"-1"0,1-1 0,32-7 0,-31 4 0,0 2 0,23-2 0,-7 4 0,-7 1 0,0-1 0,0-2 0,31-6 0,-31 1 0,0 0 0,31-16 0,-34 14 0,1 2 0,0 0 0,1 1 0,-1 2 0,45-3 0,144 7 0,-101 4 0,-90-3 0,-12 1 0,-1-1 0,0 0 0,0-1 0,1 0 0,-1-1 0,0 0 0,0-1 0,0 0 0,11-6 0,-7 0 0,0 1 0,1 1 0,0 0 0,0 1 0,0 1 0,1 1 0,0 0 0,33-2 0,-2 3 0,0-2 0,89-22 0,-126 24 0,31-3 0,1 1 0,0 3 0,75 4 0,-25 0 0,325-2-1365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30T16:56:47.67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24 24503,'2100'0'0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30T16:56:52.522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7 24449,'1826'0'0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AE1D7D-44EE-A29F-8D41-FAAF43A799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CC8F7FF-CA24-673E-B62E-65E2894AF7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F6CAAB1-14AD-B97A-A244-BF2A15464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30.06.2026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FC96CD6-FBF9-818E-AA0D-0C9F79220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43888EC-EA30-5407-57A4-D1E624412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962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EBCB95-3B9B-8289-5D05-435221D3F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515FF73-0238-DBDB-D480-E11FCD7C16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74CA7A-4FCC-CA92-42FE-4424F523D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30.06.2026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1C9DB6F-27A1-359E-8728-235D3936C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82A811F-62D0-39AA-248E-105FA63D1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4909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3F4702E-17C7-4AD7-E8E2-480943C701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D61B025-1BA2-ED62-F8FE-287700CF29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C4CB4EC-A84B-0D61-658D-1B0A2E266C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30.06.2026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2A94F97-CF43-413B-4C16-3119AC303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CB65D72-0FB8-374B-C968-27EF0F28A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411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8CF491-5D04-D718-0F53-6AA8AB220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072A36-6FCE-6921-E490-A7ADFE2182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B5FBEC-D775-1F65-EC86-5763E3DE6C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30.06.2026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6CF59F-258B-0B11-799B-3347FA50A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B3DC49E-89F0-787F-B842-CBF33E7D5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1440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A04B3E-C6FA-D307-0C4F-85DCAB7A9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883723A-A681-6C79-AE40-C1EC6FC45F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A112902-08B4-7358-685E-EBEEAB56D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30.06.2026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22722A6-DF5A-DF23-01A1-01AD1D322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9AC895A-50A3-95D6-01F4-7A651174E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904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C0F40B-1A22-BC5E-59EA-2504D6F3C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D64C821-BEE0-5B00-8E74-D20CF69786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B09D641-143B-E0CD-7ACE-B1C5344259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276EBE0-A073-91C7-0565-5ACCC6B81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30.06.2026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2E70ACF-B6CE-939B-1BA4-7F9CA5C9F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68B76D3-95F8-1588-BDDD-7DFC7D693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763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3CA420-C53B-01E9-2FCE-0E616140F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6A489D1-6E67-6546-C7CB-1310F5A8D4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2FFE8C7-447F-3BEB-2EBD-D4B3DDF878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74D8C08-5809-5D6A-4DC3-936E18A480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F96A3CC-E167-AECD-C421-F93D19EF92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C2D10F6-6C69-D0AC-B06F-4060B48D0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30.06.2026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D752A2C-1DB0-3872-4AFA-517F59FE2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E675682-696E-3796-6CA8-AC7BCD95C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3628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474C7A-3BAC-5279-7C20-4F6FEABC8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EE94E10-22C2-66F5-47E8-9BA049458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30.06.2026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CAE3ED8-97E7-F6FF-09A5-0C1498017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C2B14F9-D8BF-17C3-BB18-E39D9E9D0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2309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4D0078E-08FA-9E4F-C725-D18147D28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30.06.2026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491A4BD-4242-2AD8-997B-2A5F0ECC2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8CF2070-5BAD-051A-B85C-3AF48E94E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8793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0DC8D3-B4C6-B659-56E0-C0F0698ED0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A3D99EA-3F16-B042-28BB-A99EE952B4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8372AB0-D7EC-12E6-B493-5D1C3D4EA8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529EA5E-35CA-1BEF-C122-289024B3A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30.06.2026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2F9CA18-BE81-EF19-AD7F-EA17450FC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0D5F918-D326-63D4-20A1-F7B073B87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178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4421DE-CF6C-AC32-F9BF-93DF77D0A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A391DCA-866B-E3C5-5E1B-0CF2661EDD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5F2FD86-57FA-9BB5-B281-0F8AE437BE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F8B1CCA-F142-8496-DCB2-E49BB6405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30.06.2026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A55AA6A-88EA-8D3A-0903-C39B469D5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CE98377-2EC7-0B18-F20F-0E1FAAACC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8012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1B8BD5-B761-65CD-82D1-26FC7E802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5CEFF30-7424-5B34-E0C6-A83370BC8B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7B5D60-56E4-659B-EAD3-8342F7B612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D7E669-576F-AE44-9FAF-3FB022093EF5}" type="datetimeFigureOut">
              <a:rPr lang="ru-RU" smtClean="0"/>
              <a:t>30.06.2026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957CBDF-F2D4-7B6C-EDB6-03ED94B42F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917357-51D9-B573-7FC1-95E7409B81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562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13" Type="http://schemas.openxmlformats.org/officeDocument/2006/relationships/image" Target="../media/image7.png"/><Relationship Id="rId18" Type="http://schemas.openxmlformats.org/officeDocument/2006/relationships/customXml" Target="../ink/ink10.xml"/><Relationship Id="rId3" Type="http://schemas.openxmlformats.org/officeDocument/2006/relationships/image" Target="../media/image3.png"/><Relationship Id="rId21" Type="http://schemas.openxmlformats.org/officeDocument/2006/relationships/image" Target="../media/image10.png"/><Relationship Id="rId7" Type="http://schemas.openxmlformats.org/officeDocument/2006/relationships/image" Target="../media/image5.png"/><Relationship Id="rId12" Type="http://schemas.openxmlformats.org/officeDocument/2006/relationships/customXml" Target="../ink/ink7.xml"/><Relationship Id="rId17" Type="http://schemas.openxmlformats.org/officeDocument/2006/relationships/image" Target="../media/image9.png"/><Relationship Id="rId2" Type="http://schemas.openxmlformats.org/officeDocument/2006/relationships/customXml" Target="../ink/ink1.xml"/><Relationship Id="rId16" Type="http://schemas.openxmlformats.org/officeDocument/2006/relationships/customXml" Target="../ink/ink9.xml"/><Relationship Id="rId20" Type="http://schemas.openxmlformats.org/officeDocument/2006/relationships/customXml" Target="../ink/ink12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.xml"/><Relationship Id="rId11" Type="http://schemas.openxmlformats.org/officeDocument/2006/relationships/customXml" Target="../ink/ink6.xml"/><Relationship Id="rId5" Type="http://schemas.openxmlformats.org/officeDocument/2006/relationships/image" Target="../media/image4.png"/><Relationship Id="rId15" Type="http://schemas.openxmlformats.org/officeDocument/2006/relationships/image" Target="../media/image8.png"/><Relationship Id="rId23" Type="http://schemas.openxmlformats.org/officeDocument/2006/relationships/image" Target="../media/image11.png"/><Relationship Id="rId10" Type="http://schemas.openxmlformats.org/officeDocument/2006/relationships/customXml" Target="../ink/ink5.xml"/><Relationship Id="rId19" Type="http://schemas.openxmlformats.org/officeDocument/2006/relationships/customXml" Target="../ink/ink11.xml"/><Relationship Id="rId4" Type="http://schemas.openxmlformats.org/officeDocument/2006/relationships/customXml" Target="../ink/ink2.xml"/><Relationship Id="rId9" Type="http://schemas.openxmlformats.org/officeDocument/2006/relationships/image" Target="../media/image6.png"/><Relationship Id="rId14" Type="http://schemas.openxmlformats.org/officeDocument/2006/relationships/customXml" Target="../ink/ink8.xml"/><Relationship Id="rId22" Type="http://schemas.openxmlformats.org/officeDocument/2006/relationships/customXml" Target="../ink/ink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8855545-6718-8C92-C649-D795E7418E89}"/>
              </a:ext>
            </a:extLst>
          </p:cNvPr>
          <p:cNvSpPr txBox="1"/>
          <p:nvPr/>
        </p:nvSpPr>
        <p:spPr>
          <a:xfrm>
            <a:off x="874266" y="3067531"/>
            <a:ext cx="9309863" cy="759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00"/>
              </a:lnSpc>
            </a:pPr>
            <a:r>
              <a:rPr lang="ru-RU" sz="2400" b="1" dirty="0">
                <a:solidFill>
                  <a:schemeClr val="bg1"/>
                </a:solidFill>
                <a:latin typeface="Gilroy" panose="00000500000000000000"/>
              </a:rPr>
              <a:t>Разработка гипоксической барокамеры для моделирования комбинированной гипоксии у лабораторных мышей</a:t>
            </a:r>
            <a:r>
              <a:rPr lang="ru-RU" sz="2400" dirty="0">
                <a:solidFill>
                  <a:schemeClr val="bg1"/>
                </a:solidFill>
                <a:latin typeface="Gilroy" panose="00000500000000000000"/>
              </a:rPr>
              <a:t> </a:t>
            </a:r>
            <a:endParaRPr lang="ru-RU" sz="2400" b="1" dirty="0">
              <a:solidFill>
                <a:schemeClr val="bg1"/>
              </a:solidFill>
              <a:latin typeface="Gilroy" panose="000005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1910082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C0CC9B-6DB8-7567-8661-E75197045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94" y="1082844"/>
            <a:ext cx="10515600" cy="31282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8C45F8"/>
                </a:solidFill>
                <a:latin typeface="Gilroy" pitchFamily="2" charset="0"/>
              </a:rPr>
              <a:t>ПРОБЛЕМА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0E1FFEAA-790B-3D94-D56A-B27CED5DE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46864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dirty="0">
                <a:solidFill>
                  <a:srgbClr val="8C45F8"/>
                </a:solidFill>
                <a:latin typeface="Gilroy" panose="00000A00000000000000" pitchFamily="2" charset="-52"/>
              </a:rPr>
              <a:t>Проблема:</a:t>
            </a:r>
            <a:r>
              <a:rPr lang="ru-RU" sz="1600" dirty="0">
                <a:solidFill>
                  <a:srgbClr val="8C45F8"/>
                </a:solidFill>
                <a:latin typeface="Gilroy" panose="00000A00000000000000" pitchFamily="2" charset="-52"/>
              </a:rPr>
              <a:t> </a:t>
            </a:r>
          </a:p>
          <a:p>
            <a:pPr marL="0" indent="0" algn="ctr">
              <a:buNone/>
            </a:pPr>
            <a:r>
              <a:rPr lang="ru-RU" sz="1600" dirty="0">
                <a:latin typeface="Gilroy" panose="00000A00000000000000" pitchFamily="2" charset="-52"/>
              </a:rPr>
              <a:t>отсутствие доступных отечественных решений для комплексного моделирования гипоксических и </a:t>
            </a:r>
            <a:r>
              <a:rPr lang="ru-RU" sz="1600" dirty="0" err="1">
                <a:latin typeface="Gilroy" panose="00000A00000000000000" pitchFamily="2" charset="-52"/>
              </a:rPr>
              <a:t>гипобарических</a:t>
            </a:r>
            <a:r>
              <a:rPr lang="ru-RU" sz="1600" dirty="0">
                <a:latin typeface="Gilroy" panose="00000A00000000000000" pitchFamily="2" charset="-52"/>
              </a:rPr>
              <a:t> условий в доклинических исследованиях на лабораторных животных.</a:t>
            </a:r>
          </a:p>
          <a:p>
            <a:pPr marL="0" indent="0" algn="ctr">
              <a:buNone/>
            </a:pPr>
            <a:r>
              <a:rPr lang="ru-RU" sz="1800" dirty="0">
                <a:solidFill>
                  <a:srgbClr val="8C45F8"/>
                </a:solidFill>
                <a:latin typeface="Gilroy" panose="00000A00000000000000" pitchFamily="2" charset="-52"/>
              </a:rPr>
              <a:t>Цель проекта:</a:t>
            </a:r>
            <a:r>
              <a:rPr lang="ru-RU" sz="1600" dirty="0">
                <a:latin typeface="Gilroy" panose="00000A00000000000000" pitchFamily="2" charset="-52"/>
              </a:rPr>
              <a:t> </a:t>
            </a:r>
          </a:p>
          <a:p>
            <a:pPr marL="0" indent="0" algn="ctr">
              <a:buNone/>
            </a:pPr>
            <a:r>
              <a:rPr lang="ru-RU" sz="1600" dirty="0">
                <a:latin typeface="Gilroy" panose="00000A00000000000000" pitchFamily="2" charset="-52"/>
              </a:rPr>
              <a:t>повышение эффективности и удобства проведения доклинических исследований на лабораторных животных за счет внедрения гипоксической барокамеры. Камера решает указанные проблемы за счет возможности одновременного создания гипоксических и </a:t>
            </a:r>
            <a:r>
              <a:rPr lang="ru-RU" sz="1600" dirty="0" err="1">
                <a:latin typeface="Gilroy" panose="00000A00000000000000" pitchFamily="2" charset="-52"/>
              </a:rPr>
              <a:t>гипобарических</a:t>
            </a:r>
            <a:r>
              <a:rPr lang="ru-RU" sz="1600" dirty="0">
                <a:latin typeface="Gilroy" panose="00000A00000000000000" pitchFamily="2" charset="-52"/>
              </a:rPr>
              <a:t> условий, высокой точности и стабильности параметров, а также стоимости ниже существующих аналогов </a:t>
            </a:r>
          </a:p>
          <a:p>
            <a:pPr marL="0" indent="0" algn="ctr">
              <a:buNone/>
            </a:pPr>
            <a:r>
              <a:rPr lang="ru-RU" sz="1600" dirty="0">
                <a:latin typeface="Gilroy" panose="00000A00000000000000" pitchFamily="2" charset="-52"/>
              </a:rPr>
              <a:t> </a:t>
            </a:r>
            <a:r>
              <a:rPr lang="ru-RU" sz="1800" dirty="0">
                <a:solidFill>
                  <a:srgbClr val="8C45F8"/>
                </a:solidFill>
                <a:latin typeface="Gilroy" panose="00000A00000000000000" pitchFamily="2" charset="-52"/>
              </a:rPr>
              <a:t>Конкретные проблемы: </a:t>
            </a:r>
          </a:p>
          <a:p>
            <a:pPr marL="342900" indent="-342900" algn="ctr">
              <a:buAutoNum type="arabicPeriod"/>
            </a:pPr>
            <a:r>
              <a:rPr lang="ru-RU" sz="1600" dirty="0">
                <a:latin typeface="Gilroy" panose="00000A00000000000000" pitchFamily="2" charset="-52"/>
              </a:rPr>
              <a:t>Недостаточная точность и функциональность существующих аналогов (отсутствие возможности независимой установки концентрации кислорода и уровня давления); </a:t>
            </a:r>
          </a:p>
          <a:p>
            <a:pPr marL="342900" indent="-342900" algn="ctr">
              <a:buAutoNum type="arabicPeriod"/>
            </a:pPr>
            <a:r>
              <a:rPr lang="ru-RU" sz="1600" dirty="0">
                <a:latin typeface="Gilroy" panose="00000A00000000000000" pitchFamily="2" charset="-52"/>
              </a:rPr>
              <a:t>2. Отсутствие комплексных отечественных решений (импортное оборудование имеет высокую стоимость и сложности с обслуживанием);</a:t>
            </a:r>
          </a:p>
          <a:p>
            <a:pPr marL="342900" indent="-342900" algn="ctr">
              <a:buAutoNum type="arabicPeriod"/>
            </a:pPr>
            <a:r>
              <a:rPr lang="ru-RU" sz="1600" dirty="0">
                <a:latin typeface="Gilroy" panose="00000A00000000000000" pitchFamily="2" charset="-52"/>
              </a:rPr>
              <a:t>Низкая эргономичность применяемых камер (отсутствие возможности быстрой и понятной для исследователя настройки всех необходимых параметров).</a:t>
            </a:r>
          </a:p>
        </p:txBody>
      </p:sp>
    </p:spTree>
    <p:extLst>
      <p:ext uri="{BB962C8B-B14F-4D97-AF65-F5344CB8AC3E}">
        <p14:creationId xmlns:p14="http://schemas.microsoft.com/office/powerpoint/2010/main" val="859004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C0CC9B-6DB8-7567-8661-E75197045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94" y="1082844"/>
            <a:ext cx="10515600" cy="31282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8C45F8"/>
                </a:solidFill>
                <a:latin typeface="Gilroy" pitchFamily="2" charset="0"/>
              </a:rPr>
              <a:t>АКТУАЛЬНОСТЬ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21D0ADD1-FDBB-6A8A-633C-6B10620A3E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dirty="0">
                <a:solidFill>
                  <a:srgbClr val="8C45F8"/>
                </a:solidFill>
                <a:latin typeface="Gilroy" panose="00000A00000000000000" pitchFamily="2" charset="-52"/>
              </a:rPr>
              <a:t>Актуальность проблемы:</a:t>
            </a:r>
            <a:r>
              <a:rPr lang="ru-RU" sz="1800" dirty="0">
                <a:latin typeface="Gilroy" panose="00000A00000000000000" pitchFamily="2" charset="-52"/>
              </a:rPr>
              <a:t> </a:t>
            </a:r>
          </a:p>
          <a:p>
            <a:pPr marL="342900" indent="-342900" algn="ctr">
              <a:buAutoNum type="arabicPeriod"/>
            </a:pPr>
            <a:r>
              <a:rPr lang="ru-RU" sz="1600" dirty="0">
                <a:latin typeface="Gilroy" panose="00000A00000000000000" pitchFamily="2" charset="-52"/>
              </a:rPr>
              <a:t>В России отсутствуют доступные отечественные аналоги, сочетающие контроль гипоксии и </a:t>
            </a:r>
            <a:r>
              <a:rPr lang="ru-RU" sz="1600" dirty="0" err="1">
                <a:latin typeface="Gilroy" panose="00000A00000000000000" pitchFamily="2" charset="-52"/>
              </a:rPr>
              <a:t>гипобарии</a:t>
            </a:r>
            <a:r>
              <a:rPr lang="ru-RU" sz="1600" dirty="0">
                <a:latin typeface="Gilroy" panose="00000A00000000000000" pitchFamily="2" charset="-52"/>
              </a:rPr>
              <a:t> в одном устройстве, а существующие зарубежные решения имеют высокую стоимость (от 1 млн руб.), длительные сроки поставки и обладают низкой универсальностью. </a:t>
            </a:r>
          </a:p>
          <a:p>
            <a:pPr marL="342900" indent="-342900" algn="ctr">
              <a:buAutoNum type="arabicPeriod"/>
            </a:pPr>
            <a:r>
              <a:rPr lang="ru-RU" sz="1600" dirty="0">
                <a:latin typeface="Gilroy" panose="00000A00000000000000" pitchFamily="2" charset="-52"/>
              </a:rPr>
              <a:t>Увеличивается количество исследований, требующих точного моделирования гипоксических состояний (по данным </a:t>
            </a:r>
            <a:r>
              <a:rPr lang="ru-RU" sz="1600" dirty="0" err="1">
                <a:latin typeface="Gilroy" panose="00000A00000000000000" pitchFamily="2" charset="-52"/>
              </a:rPr>
              <a:t>PubMed</a:t>
            </a:r>
            <a:r>
              <a:rPr lang="ru-RU" sz="1600" dirty="0">
                <a:latin typeface="Gilroy" panose="00000A00000000000000" pitchFamily="2" charset="-52"/>
              </a:rPr>
              <a:t>, число публикаций по теме выросло на 40% за 5 лет), а следовательно и увеличивается потребность в лабораторном оборудовании для данных исследований. </a:t>
            </a:r>
          </a:p>
          <a:p>
            <a:pPr marL="342900" indent="-342900" algn="ctr">
              <a:buAutoNum type="arabicPeriod"/>
            </a:pPr>
            <a:r>
              <a:rPr lang="ru-RU" sz="1600" dirty="0">
                <a:latin typeface="Gilroy" panose="00000A00000000000000" pitchFamily="2" charset="-52"/>
              </a:rPr>
              <a:t> Имеется подтвержденный интерес в разработке камеры от крупного научно-исследовательского института.</a:t>
            </a:r>
          </a:p>
          <a:p>
            <a:pPr marL="0" indent="0" algn="ctr">
              <a:buNone/>
            </a:pPr>
            <a:r>
              <a:rPr lang="ru-RU" sz="1600" dirty="0">
                <a:latin typeface="Gilroy" panose="00000A00000000000000" pitchFamily="2" charset="-52"/>
              </a:rPr>
              <a:t> Разработка соответствует необходимости импортозамещения и способствует развитию отечественной медицины.</a:t>
            </a:r>
          </a:p>
          <a:p>
            <a:pPr marL="0" indent="0" algn="ctr">
              <a:buNone/>
            </a:pPr>
            <a:r>
              <a:rPr lang="ru-RU" sz="1600" dirty="0">
                <a:solidFill>
                  <a:srgbClr val="8C45F8"/>
                </a:solidFill>
                <a:latin typeface="Gilroy" panose="00000A00000000000000" pitchFamily="2" charset="-52"/>
              </a:rPr>
              <a:t>Область применения: </a:t>
            </a:r>
            <a:r>
              <a:rPr lang="ru-RU" sz="1600" dirty="0">
                <a:latin typeface="Gilroy" panose="00000A00000000000000" pitchFamily="2" charset="-52"/>
              </a:rPr>
              <a:t>устройство предназначено для проведения доклинических исследований в области онкологии (изучение роста опухолей), неврологии (моделирование ишемических состояний нервной системы) и кардиологии (адаптация сердечно-сосудистой системы к кислородному голоданию). </a:t>
            </a:r>
          </a:p>
        </p:txBody>
      </p:sp>
    </p:spTree>
    <p:extLst>
      <p:ext uri="{BB962C8B-B14F-4D97-AF65-F5344CB8AC3E}">
        <p14:creationId xmlns:p14="http://schemas.microsoft.com/office/powerpoint/2010/main" val="23182035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C0CC9B-6DB8-7567-8661-E75197045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94" y="1082844"/>
            <a:ext cx="10515600" cy="31282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8C45F8"/>
                </a:solidFill>
                <a:latin typeface="Gilroy" pitchFamily="2" charset="0"/>
              </a:rPr>
              <a:t>РЕШЕНИЕ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B400CA85-20CB-94F3-C988-2AE4A6AE27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01562"/>
            <a:ext cx="10515600" cy="488799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6" name="Рукописный ввод 5">
                <a:extLst>
                  <a:ext uri="{FF2B5EF4-FFF2-40B4-BE49-F238E27FC236}">
                    <a16:creationId xmlns:a16="http://schemas.microsoft.com/office/drawing/2014/main" id="{8927A0A6-D309-6A4C-9FCD-E6B6ABC05DBB}"/>
                  </a:ext>
                </a:extLst>
              </p14:cNvPr>
              <p14:cNvContentPartPr/>
              <p14:nvPr/>
            </p14:nvContentPartPr>
            <p14:xfrm>
              <a:off x="1822939" y="1401753"/>
              <a:ext cx="548640" cy="169920"/>
            </p14:xfrm>
          </p:contentPart>
        </mc:Choice>
        <mc:Fallback>
          <p:pic>
            <p:nvPicPr>
              <p:cNvPr id="6" name="Рукописный ввод 5">
                <a:extLst>
                  <a:ext uri="{FF2B5EF4-FFF2-40B4-BE49-F238E27FC236}">
                    <a16:creationId xmlns:a16="http://schemas.microsoft.com/office/drawing/2014/main" id="{8927A0A6-D309-6A4C-9FCD-E6B6ABC05DB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816819" y="1395633"/>
                <a:ext cx="560880" cy="182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8" name="Рукописный ввод 7">
                <a:extLst>
                  <a:ext uri="{FF2B5EF4-FFF2-40B4-BE49-F238E27FC236}">
                    <a16:creationId xmlns:a16="http://schemas.microsoft.com/office/drawing/2014/main" id="{7486EABF-BE05-AD1D-DF16-3CE6A11A46DF}"/>
                  </a:ext>
                </a:extLst>
              </p14:cNvPr>
              <p14:cNvContentPartPr/>
              <p14:nvPr/>
            </p14:nvContentPartPr>
            <p14:xfrm>
              <a:off x="1269259" y="1491393"/>
              <a:ext cx="346320" cy="44280"/>
            </p14:xfrm>
          </p:contentPart>
        </mc:Choice>
        <mc:Fallback>
          <p:pic>
            <p:nvPicPr>
              <p:cNvPr id="8" name="Рукописный ввод 7">
                <a:extLst>
                  <a:ext uri="{FF2B5EF4-FFF2-40B4-BE49-F238E27FC236}">
                    <a16:creationId xmlns:a16="http://schemas.microsoft.com/office/drawing/2014/main" id="{7486EABF-BE05-AD1D-DF16-3CE6A11A46D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06259" y="1428393"/>
                <a:ext cx="471960" cy="169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10" name="Рукописный ввод 9">
                <a:extLst>
                  <a:ext uri="{FF2B5EF4-FFF2-40B4-BE49-F238E27FC236}">
                    <a16:creationId xmlns:a16="http://schemas.microsoft.com/office/drawing/2014/main" id="{2851E416-F447-276A-6A3C-BEC20900F542}"/>
                  </a:ext>
                </a:extLst>
              </p14:cNvPr>
              <p14:cNvContentPartPr/>
              <p14:nvPr/>
            </p14:nvContentPartPr>
            <p14:xfrm>
              <a:off x="1686499" y="1453953"/>
              <a:ext cx="4784040" cy="92520"/>
            </p14:xfrm>
          </p:contentPart>
        </mc:Choice>
        <mc:Fallback>
          <p:pic>
            <p:nvPicPr>
              <p:cNvPr id="10" name="Рукописный ввод 9">
                <a:extLst>
                  <a:ext uri="{FF2B5EF4-FFF2-40B4-BE49-F238E27FC236}">
                    <a16:creationId xmlns:a16="http://schemas.microsoft.com/office/drawing/2014/main" id="{2851E416-F447-276A-6A3C-BEC20900F542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623859" y="1391313"/>
                <a:ext cx="4909680" cy="218160"/>
              </a:xfrm>
              <a:prstGeom prst="rect">
                <a:avLst/>
              </a:prstGeom>
            </p:spPr>
          </p:pic>
        </mc:Fallback>
      </mc:AlternateContent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D1F7F856-46A2-98D3-B181-AB147F287DBD}"/>
              </a:ext>
            </a:extLst>
          </p:cNvPr>
          <p:cNvGrpSpPr/>
          <p:nvPr/>
        </p:nvGrpSpPr>
        <p:grpSpPr>
          <a:xfrm>
            <a:off x="1908619" y="1489593"/>
            <a:ext cx="1820160" cy="108720"/>
            <a:chOff x="1908619" y="1489593"/>
            <a:chExt cx="1820160" cy="108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11" name="Рукописный ввод 10">
                  <a:extLst>
                    <a:ext uri="{FF2B5EF4-FFF2-40B4-BE49-F238E27FC236}">
                      <a16:creationId xmlns:a16="http://schemas.microsoft.com/office/drawing/2014/main" id="{0FF61DAD-2BB0-E23F-29B5-69BB65638AFD}"/>
                    </a:ext>
                  </a:extLst>
                </p14:cNvPr>
                <p14:cNvContentPartPr/>
                <p14:nvPr/>
              </p14:nvContentPartPr>
              <p14:xfrm>
                <a:off x="1908619" y="1597953"/>
                <a:ext cx="360" cy="360"/>
              </p14:xfrm>
            </p:contentPart>
          </mc:Choice>
          <mc:Fallback>
            <p:pic>
              <p:nvPicPr>
                <p:cNvPr id="11" name="Рукописный ввод 10">
                  <a:extLst>
                    <a:ext uri="{FF2B5EF4-FFF2-40B4-BE49-F238E27FC236}">
                      <a16:creationId xmlns:a16="http://schemas.microsoft.com/office/drawing/2014/main" id="{0FF61DAD-2BB0-E23F-29B5-69BB65638AFD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845619" y="1534953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12" name="Рукописный ввод 11">
                  <a:extLst>
                    <a:ext uri="{FF2B5EF4-FFF2-40B4-BE49-F238E27FC236}">
                      <a16:creationId xmlns:a16="http://schemas.microsoft.com/office/drawing/2014/main" id="{7FF0B00B-F976-BA92-D507-A38E016985D1}"/>
                    </a:ext>
                  </a:extLst>
                </p14:cNvPr>
                <p14:cNvContentPartPr/>
                <p14:nvPr/>
              </p14:nvContentPartPr>
              <p14:xfrm>
                <a:off x="1908619" y="1597953"/>
                <a:ext cx="360" cy="360"/>
              </p14:xfrm>
            </p:contentPart>
          </mc:Choice>
          <mc:Fallback>
            <p:pic>
              <p:nvPicPr>
                <p:cNvPr id="12" name="Рукописный ввод 11">
                  <a:extLst>
                    <a:ext uri="{FF2B5EF4-FFF2-40B4-BE49-F238E27FC236}">
                      <a16:creationId xmlns:a16="http://schemas.microsoft.com/office/drawing/2014/main" id="{7FF0B00B-F976-BA92-D507-A38E016985D1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845619" y="1534953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13" name="Рукописный ввод 12">
                  <a:extLst>
                    <a:ext uri="{FF2B5EF4-FFF2-40B4-BE49-F238E27FC236}">
                      <a16:creationId xmlns:a16="http://schemas.microsoft.com/office/drawing/2014/main" id="{E8B2C050-5B8E-0610-8047-9ED41104499D}"/>
                    </a:ext>
                  </a:extLst>
                </p14:cNvPr>
                <p14:cNvContentPartPr/>
                <p14:nvPr/>
              </p14:nvContentPartPr>
              <p14:xfrm>
                <a:off x="1908619" y="1597953"/>
                <a:ext cx="360" cy="360"/>
              </p14:xfrm>
            </p:contentPart>
          </mc:Choice>
          <mc:Fallback>
            <p:pic>
              <p:nvPicPr>
                <p:cNvPr id="13" name="Рукописный ввод 12">
                  <a:extLst>
                    <a:ext uri="{FF2B5EF4-FFF2-40B4-BE49-F238E27FC236}">
                      <a16:creationId xmlns:a16="http://schemas.microsoft.com/office/drawing/2014/main" id="{E8B2C050-5B8E-0610-8047-9ED41104499D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845619" y="1534953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15" name="Рукописный ввод 14">
                  <a:extLst>
                    <a:ext uri="{FF2B5EF4-FFF2-40B4-BE49-F238E27FC236}">
                      <a16:creationId xmlns:a16="http://schemas.microsoft.com/office/drawing/2014/main" id="{3369A8A4-796E-3E51-8B2D-893071D2097D}"/>
                    </a:ext>
                  </a:extLst>
                </p14:cNvPr>
                <p14:cNvContentPartPr/>
                <p14:nvPr/>
              </p14:nvContentPartPr>
              <p14:xfrm>
                <a:off x="2582899" y="1489593"/>
                <a:ext cx="1145880" cy="90360"/>
              </p14:xfrm>
            </p:contentPart>
          </mc:Choice>
          <mc:Fallback>
            <p:pic>
              <p:nvPicPr>
                <p:cNvPr id="15" name="Рукописный ввод 14">
                  <a:extLst>
                    <a:ext uri="{FF2B5EF4-FFF2-40B4-BE49-F238E27FC236}">
                      <a16:creationId xmlns:a16="http://schemas.microsoft.com/office/drawing/2014/main" id="{3369A8A4-796E-3E51-8B2D-893071D2097D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2519899" y="1426953"/>
                  <a:ext cx="1271520" cy="21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20" name="Рукописный ввод 19">
                <a:extLst>
                  <a:ext uri="{FF2B5EF4-FFF2-40B4-BE49-F238E27FC236}">
                    <a16:creationId xmlns:a16="http://schemas.microsoft.com/office/drawing/2014/main" id="{CD9A6AA9-27FD-632C-1812-1C86D46368E7}"/>
                  </a:ext>
                </a:extLst>
              </p14:cNvPr>
              <p14:cNvContentPartPr/>
              <p14:nvPr/>
            </p14:nvContentPartPr>
            <p14:xfrm>
              <a:off x="3381739" y="1588593"/>
              <a:ext cx="756360" cy="720"/>
            </p14:xfrm>
          </p:contentPart>
        </mc:Choice>
        <mc:Fallback>
          <p:pic>
            <p:nvPicPr>
              <p:cNvPr id="20" name="Рукописный ввод 19">
                <a:extLst>
                  <a:ext uri="{FF2B5EF4-FFF2-40B4-BE49-F238E27FC236}">
                    <a16:creationId xmlns:a16="http://schemas.microsoft.com/office/drawing/2014/main" id="{CD9A6AA9-27FD-632C-1812-1C86D46368E7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3318739" y="1462593"/>
                <a:ext cx="882000" cy="25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">
            <p14:nvContentPartPr>
              <p14:cNvPr id="22" name="Рукописный ввод 21">
                <a:extLst>
                  <a:ext uri="{FF2B5EF4-FFF2-40B4-BE49-F238E27FC236}">
                    <a16:creationId xmlns:a16="http://schemas.microsoft.com/office/drawing/2014/main" id="{A30E49DF-B1AE-DD34-1320-5BC8E52C5EDA}"/>
                  </a:ext>
                </a:extLst>
              </p14:cNvPr>
              <p14:cNvContentPartPr/>
              <p14:nvPr/>
            </p14:nvContentPartPr>
            <p14:xfrm>
              <a:off x="4979779" y="1526313"/>
              <a:ext cx="657720" cy="720"/>
            </p14:xfrm>
          </p:contentPart>
        </mc:Choice>
        <mc:Fallback>
          <p:pic>
            <p:nvPicPr>
              <p:cNvPr id="22" name="Рукописный ввод 21">
                <a:extLst>
                  <a:ext uri="{FF2B5EF4-FFF2-40B4-BE49-F238E27FC236}">
                    <a16:creationId xmlns:a16="http://schemas.microsoft.com/office/drawing/2014/main" id="{A30E49DF-B1AE-DD34-1320-5BC8E52C5EDA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4916779" y="1400313"/>
                <a:ext cx="783360" cy="252000"/>
              </a:xfrm>
              <a:prstGeom prst="rect">
                <a:avLst/>
              </a:prstGeom>
            </p:spPr>
          </p:pic>
        </mc:Fallback>
      </mc:AlternateContent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32CDABEA-058D-F19F-9ECF-3E72CF011E4F}"/>
              </a:ext>
            </a:extLst>
          </p:cNvPr>
          <p:cNvGrpSpPr/>
          <p:nvPr/>
        </p:nvGrpSpPr>
        <p:grpSpPr>
          <a:xfrm>
            <a:off x="5406019" y="1588593"/>
            <a:ext cx="360" cy="360"/>
            <a:chOff x="5406019" y="1588593"/>
            <a:chExt cx="360" cy="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23" name="Рукописный ввод 22">
                  <a:extLst>
                    <a:ext uri="{FF2B5EF4-FFF2-40B4-BE49-F238E27FC236}">
                      <a16:creationId xmlns:a16="http://schemas.microsoft.com/office/drawing/2014/main" id="{40E0CECF-9473-134B-5CBD-3273ADA9A6D7}"/>
                    </a:ext>
                  </a:extLst>
                </p14:cNvPr>
                <p14:cNvContentPartPr/>
                <p14:nvPr/>
              </p14:nvContentPartPr>
              <p14:xfrm>
                <a:off x="5406019" y="1588593"/>
                <a:ext cx="360" cy="360"/>
              </p14:xfrm>
            </p:contentPart>
          </mc:Choice>
          <mc:Fallback>
            <p:pic>
              <p:nvPicPr>
                <p:cNvPr id="23" name="Рукописный ввод 22">
                  <a:extLst>
                    <a:ext uri="{FF2B5EF4-FFF2-40B4-BE49-F238E27FC236}">
                      <a16:creationId xmlns:a16="http://schemas.microsoft.com/office/drawing/2014/main" id="{40E0CECF-9473-134B-5CBD-3273ADA9A6D7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5343019" y="1525593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24" name="Рукописный ввод 23">
                  <a:extLst>
                    <a:ext uri="{FF2B5EF4-FFF2-40B4-BE49-F238E27FC236}">
                      <a16:creationId xmlns:a16="http://schemas.microsoft.com/office/drawing/2014/main" id="{C1876D27-9AD1-38FF-6F18-7FEA47C0B29D}"/>
                    </a:ext>
                  </a:extLst>
                </p14:cNvPr>
                <p14:cNvContentPartPr/>
                <p14:nvPr/>
              </p14:nvContentPartPr>
              <p14:xfrm>
                <a:off x="5406019" y="1588593"/>
                <a:ext cx="360" cy="360"/>
              </p14:xfrm>
            </p:contentPart>
          </mc:Choice>
          <mc:Fallback>
            <p:pic>
              <p:nvPicPr>
                <p:cNvPr id="24" name="Рукописный ввод 23">
                  <a:extLst>
                    <a:ext uri="{FF2B5EF4-FFF2-40B4-BE49-F238E27FC236}">
                      <a16:creationId xmlns:a16="http://schemas.microsoft.com/office/drawing/2014/main" id="{C1876D27-9AD1-38FF-6F18-7FEA47C0B29D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5343019" y="1525593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0">
            <p14:nvContentPartPr>
              <p14:cNvPr id="27" name="Рукописный ввод 26">
                <a:extLst>
                  <a:ext uri="{FF2B5EF4-FFF2-40B4-BE49-F238E27FC236}">
                    <a16:creationId xmlns:a16="http://schemas.microsoft.com/office/drawing/2014/main" id="{BD4433E7-429B-E39D-488F-A2C12D4EF790}"/>
                  </a:ext>
                </a:extLst>
              </p14:cNvPr>
              <p14:cNvContentPartPr/>
              <p14:nvPr/>
            </p14:nvContentPartPr>
            <p14:xfrm>
              <a:off x="7945099" y="4926513"/>
              <a:ext cx="2800080" cy="53640"/>
            </p14:xfrm>
          </p:contentPart>
        </mc:Choice>
        <mc:Fallback>
          <p:pic>
            <p:nvPicPr>
              <p:cNvPr id="27" name="Рукописный ввод 26">
                <a:extLst>
                  <a:ext uri="{FF2B5EF4-FFF2-40B4-BE49-F238E27FC236}">
                    <a16:creationId xmlns:a16="http://schemas.microsoft.com/office/drawing/2014/main" id="{BD4433E7-429B-E39D-488F-A2C12D4EF790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7882459" y="4863513"/>
                <a:ext cx="2925720" cy="179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2">
            <p14:nvContentPartPr>
              <p14:cNvPr id="28" name="Рукописный ввод 27">
                <a:extLst>
                  <a:ext uri="{FF2B5EF4-FFF2-40B4-BE49-F238E27FC236}">
                    <a16:creationId xmlns:a16="http://schemas.microsoft.com/office/drawing/2014/main" id="{DBCF9E52-53E6-3EE9-2ABF-A248E0661C6E}"/>
                  </a:ext>
                </a:extLst>
              </p14:cNvPr>
              <p14:cNvContentPartPr/>
              <p14:nvPr/>
            </p14:nvContentPartPr>
            <p14:xfrm>
              <a:off x="8539819" y="4899873"/>
              <a:ext cx="596160" cy="27000"/>
            </p14:xfrm>
          </p:contentPart>
        </mc:Choice>
        <mc:Fallback>
          <p:pic>
            <p:nvPicPr>
              <p:cNvPr id="28" name="Рукописный ввод 27">
                <a:extLst>
                  <a:ext uri="{FF2B5EF4-FFF2-40B4-BE49-F238E27FC236}">
                    <a16:creationId xmlns:a16="http://schemas.microsoft.com/office/drawing/2014/main" id="{DBCF9E52-53E6-3EE9-2ABF-A248E0661C6E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8477179" y="4837233"/>
                <a:ext cx="721800" cy="152640"/>
              </a:xfrm>
              <a:prstGeom prst="rect">
                <a:avLst/>
              </a:prstGeom>
            </p:spPr>
          </p:pic>
        </mc:Fallback>
      </mc:AlternateContent>
      <p:sp>
        <p:nvSpPr>
          <p:cNvPr id="30" name="TextBox 29">
            <a:extLst>
              <a:ext uri="{FF2B5EF4-FFF2-40B4-BE49-F238E27FC236}">
                <a16:creationId xmlns:a16="http://schemas.microsoft.com/office/drawing/2014/main" id="{5D67C137-E9CD-FADB-1351-B3E2C44B192F}"/>
              </a:ext>
            </a:extLst>
          </p:cNvPr>
          <p:cNvSpPr txBox="1"/>
          <p:nvPr/>
        </p:nvSpPr>
        <p:spPr>
          <a:xfrm>
            <a:off x="188494" y="4744104"/>
            <a:ext cx="12082509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rgbClr val="8C45F8"/>
                </a:solidFill>
                <a:latin typeface="Gilroy" panose="00000A00000000000000" pitchFamily="2" charset="-52"/>
              </a:rPr>
              <a:t>Инновационность созданного технического решения: </a:t>
            </a:r>
          </a:p>
          <a:p>
            <a:pPr marL="342900" indent="-342900" algn="ctr">
              <a:buAutoNum type="arabicPeriod"/>
            </a:pPr>
            <a:r>
              <a:rPr lang="ru-RU" sz="1600" dirty="0">
                <a:latin typeface="Gilroy" panose="00000A00000000000000" pitchFamily="2" charset="-52"/>
              </a:rPr>
              <a:t>Система одновременного регулирования как уровня кислорода (гипоксия), так и атмосферного давления (</a:t>
            </a:r>
            <a:r>
              <a:rPr lang="ru-RU" sz="1600" dirty="0" err="1">
                <a:latin typeface="Gilroy" panose="00000A00000000000000" pitchFamily="2" charset="-52"/>
              </a:rPr>
              <a:t>гипобария</a:t>
            </a:r>
            <a:r>
              <a:rPr lang="ru-RU" sz="1600" dirty="0">
                <a:latin typeface="Gilroy" panose="00000A00000000000000" pitchFamily="2" charset="-52"/>
              </a:rPr>
              <a:t>) обеспечивает более точное моделирование патологических и экстремальных условий по сравнению с существующими аналогами. </a:t>
            </a:r>
          </a:p>
          <a:p>
            <a:pPr marL="342900" indent="-342900" algn="ctr">
              <a:buAutoNum type="arabicPeriod"/>
            </a:pPr>
            <a:r>
              <a:rPr lang="ru-RU" sz="1600" dirty="0">
                <a:latin typeface="Gilroy" panose="00000A00000000000000" pitchFamily="2" charset="-52"/>
              </a:rPr>
              <a:t> За счет применяемых материалов и особенностей конструкции камера сочетает в себе прозрачность для визуального контроля и повышенную прочность, а также имеет низкую себестоимость в сравнении с аналогами </a:t>
            </a:r>
          </a:p>
          <a:p>
            <a:pPr marL="342900" indent="-342900" algn="ctr">
              <a:buAutoNum type="arabicPeriod"/>
            </a:pPr>
            <a:r>
              <a:rPr lang="ru-RU" sz="1600" dirty="0">
                <a:latin typeface="Gilroy" panose="00000A00000000000000" pitchFamily="2" charset="-52"/>
              </a:rPr>
              <a:t>Разработанное ПО обеспечивает возможность точной и удобной настройки требуемых параметров среды, а также их автоматическую стабилизацию на всем времени проведения исследования.</a:t>
            </a:r>
          </a:p>
        </p:txBody>
      </p:sp>
      <p:graphicFrame>
        <p:nvGraphicFramePr>
          <p:cNvPr id="31" name="Таблица 30">
            <a:extLst>
              <a:ext uri="{FF2B5EF4-FFF2-40B4-BE49-F238E27FC236}">
                <a16:creationId xmlns:a16="http://schemas.microsoft.com/office/drawing/2014/main" id="{C474ED14-3B3B-D8C7-96C2-4A0EF00C22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1548674"/>
              </p:ext>
            </p:extLst>
          </p:nvPr>
        </p:nvGraphicFramePr>
        <p:xfrm>
          <a:off x="1822939" y="1422304"/>
          <a:ext cx="8339842" cy="3185248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3919626">
                  <a:extLst>
                    <a:ext uri="{9D8B030D-6E8A-4147-A177-3AD203B41FA5}">
                      <a16:colId xmlns:a16="http://schemas.microsoft.com/office/drawing/2014/main" val="3216020455"/>
                    </a:ext>
                  </a:extLst>
                </a:gridCol>
                <a:gridCol w="4420216">
                  <a:extLst>
                    <a:ext uri="{9D8B030D-6E8A-4147-A177-3AD203B41FA5}">
                      <a16:colId xmlns:a16="http://schemas.microsoft.com/office/drawing/2014/main" val="3367311624"/>
                    </a:ext>
                  </a:extLst>
                </a:gridCol>
              </a:tblGrid>
              <a:tr h="291086">
                <a:tc>
                  <a:txBody>
                    <a:bodyPr/>
                    <a:lstStyle/>
                    <a:p>
                      <a:r>
                        <a:rPr lang="ru-RU" sz="1400" b="0" baseline="0" dirty="0">
                          <a:solidFill>
                            <a:srgbClr val="7030A0"/>
                          </a:solidFill>
                          <a:latin typeface="Gilroy" panose="00000A00000000000000" pitchFamily="2" charset="-52"/>
                        </a:rPr>
                        <a:t>Характеристика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baseline="0" dirty="0">
                          <a:solidFill>
                            <a:srgbClr val="7030A0"/>
                          </a:solidFill>
                          <a:latin typeface="Gilroy" panose="00000A00000000000000" pitchFamily="2" charset="-52"/>
                        </a:rPr>
                        <a:t>Значение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7022216"/>
                  </a:ext>
                </a:extLst>
              </a:tr>
              <a:tr h="382829">
                <a:tc>
                  <a:txBody>
                    <a:bodyPr/>
                    <a:lstStyle/>
                    <a:p>
                      <a:r>
                        <a:rPr lang="ru-RU" sz="1400" baseline="0" dirty="0">
                          <a:solidFill>
                            <a:srgbClr val="7030A0"/>
                          </a:solidFill>
                          <a:latin typeface="Gilroy" panose="00000A00000000000000" pitchFamily="2" charset="-52"/>
                        </a:rPr>
                        <a:t>Диапазон установки уровня кислорода,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aseline="0" dirty="0">
                          <a:solidFill>
                            <a:srgbClr val="7030A0"/>
                          </a:solidFill>
                          <a:latin typeface="Gilroy" panose="00000A00000000000000" pitchFamily="2" charset="-52"/>
                        </a:rPr>
                        <a:t>от 15 до 21 (при норме 21)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7993444"/>
                  </a:ext>
                </a:extLst>
              </a:tr>
              <a:tr h="382829">
                <a:tc>
                  <a:txBody>
                    <a:bodyPr/>
                    <a:lstStyle/>
                    <a:p>
                      <a:r>
                        <a:rPr lang="ru-RU" sz="1400" baseline="0" dirty="0">
                          <a:solidFill>
                            <a:srgbClr val="7030A0"/>
                          </a:solidFill>
                          <a:latin typeface="Gilroy" panose="00000A00000000000000" pitchFamily="2" charset="-52"/>
                        </a:rPr>
                        <a:t>Точность поддержания уровня кислорода,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aseline="0" dirty="0">
                          <a:solidFill>
                            <a:srgbClr val="7030A0"/>
                          </a:solidFill>
                          <a:latin typeface="Gilroy" panose="00000A00000000000000" pitchFamily="2" charset="-52"/>
                        </a:rPr>
                        <a:t>± 0,2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2301070"/>
                  </a:ext>
                </a:extLst>
              </a:tr>
              <a:tr h="291086">
                <a:tc>
                  <a:txBody>
                    <a:bodyPr/>
                    <a:lstStyle/>
                    <a:p>
                      <a:r>
                        <a:rPr lang="ru-RU" sz="1400" baseline="0" dirty="0">
                          <a:solidFill>
                            <a:srgbClr val="7030A0"/>
                          </a:solidFill>
                          <a:latin typeface="Gilroy" panose="00000A00000000000000" pitchFamily="2" charset="-52"/>
                        </a:rPr>
                        <a:t>Диапазон установки давления, </a:t>
                      </a:r>
                      <a:r>
                        <a:rPr lang="ru-RU" sz="1400" baseline="0" dirty="0" err="1">
                          <a:solidFill>
                            <a:srgbClr val="7030A0"/>
                          </a:solidFill>
                          <a:latin typeface="Gilroy" panose="00000A00000000000000" pitchFamily="2" charset="-52"/>
                        </a:rPr>
                        <a:t>атм</a:t>
                      </a:r>
                      <a:r>
                        <a:rPr lang="ru-RU" sz="1400" baseline="0" dirty="0">
                          <a:solidFill>
                            <a:srgbClr val="7030A0"/>
                          </a:solidFill>
                          <a:latin typeface="Gilroy" panose="00000A00000000000000" pitchFamily="2" charset="-52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aseline="0" dirty="0">
                          <a:solidFill>
                            <a:srgbClr val="7030A0"/>
                          </a:solidFill>
                          <a:latin typeface="Gilroy" panose="00000A00000000000000" pitchFamily="2" charset="-52"/>
                        </a:rPr>
                        <a:t>от 0,8 до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601806"/>
                  </a:ext>
                </a:extLst>
              </a:tr>
              <a:tr h="291086">
                <a:tc>
                  <a:txBody>
                    <a:bodyPr/>
                    <a:lstStyle/>
                    <a:p>
                      <a:r>
                        <a:rPr lang="ru-RU" sz="1400" baseline="0" dirty="0">
                          <a:solidFill>
                            <a:srgbClr val="7030A0"/>
                          </a:solidFill>
                          <a:latin typeface="Gilroy" panose="00000A00000000000000" pitchFamily="2" charset="-52"/>
                        </a:rPr>
                        <a:t>Точность поддержания давления, </a:t>
                      </a:r>
                      <a:r>
                        <a:rPr lang="ru-RU" sz="1400" baseline="0" dirty="0" err="1">
                          <a:solidFill>
                            <a:srgbClr val="7030A0"/>
                          </a:solidFill>
                          <a:latin typeface="Gilroy" panose="00000A00000000000000" pitchFamily="2" charset="-52"/>
                        </a:rPr>
                        <a:t>атм</a:t>
                      </a:r>
                      <a:endParaRPr lang="ru-RU" sz="1400" baseline="0" dirty="0">
                        <a:solidFill>
                          <a:srgbClr val="7030A0"/>
                        </a:solidFill>
                        <a:latin typeface="Gilroy" panose="00000A00000000000000" pitchFamily="2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aseline="0" dirty="0">
                          <a:solidFill>
                            <a:srgbClr val="7030A0"/>
                          </a:solidFill>
                          <a:latin typeface="Gilroy" panose="00000A00000000000000" pitchFamily="2" charset="-52"/>
                        </a:rPr>
                        <a:t>± 0,01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020755"/>
                  </a:ext>
                </a:extLst>
              </a:tr>
              <a:tr h="291086">
                <a:tc>
                  <a:txBody>
                    <a:bodyPr/>
                    <a:lstStyle/>
                    <a:p>
                      <a:r>
                        <a:rPr lang="ru-RU" sz="1400" baseline="0" dirty="0">
                          <a:solidFill>
                            <a:srgbClr val="7030A0"/>
                          </a:solidFill>
                          <a:latin typeface="Gilroy" panose="00000A00000000000000" pitchFamily="2" charset="-52"/>
                        </a:rPr>
                        <a:t>Рабочий объем камеры, л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aseline="0" dirty="0">
                          <a:solidFill>
                            <a:srgbClr val="7030A0"/>
                          </a:solidFill>
                          <a:latin typeface="Gilroy" panose="00000A00000000000000" pitchFamily="2" charset="-52"/>
                        </a:rPr>
                        <a:t>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6757301"/>
                  </a:ext>
                </a:extLst>
              </a:tr>
              <a:tr h="546899">
                <a:tc>
                  <a:txBody>
                    <a:bodyPr/>
                    <a:lstStyle/>
                    <a:p>
                      <a:r>
                        <a:rPr lang="ru-RU" sz="1400" baseline="0" dirty="0">
                          <a:solidFill>
                            <a:srgbClr val="7030A0"/>
                          </a:solidFill>
                          <a:latin typeface="Gilroy" panose="00000A00000000000000" pitchFamily="2" charset="-52"/>
                        </a:rPr>
                        <a:t>Тип управления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aseline="0" dirty="0">
                          <a:solidFill>
                            <a:srgbClr val="7030A0"/>
                          </a:solidFill>
                          <a:latin typeface="Gilroy" panose="00000A00000000000000" pitchFamily="2" charset="-52"/>
                        </a:rPr>
                        <a:t>ручное, с автоматическим поддержанием стабильности параметров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6482839"/>
                  </a:ext>
                </a:extLst>
              </a:tr>
              <a:tr h="494846">
                <a:tc>
                  <a:txBody>
                    <a:bodyPr/>
                    <a:lstStyle/>
                    <a:p>
                      <a:r>
                        <a:rPr lang="ru-RU" sz="1400" baseline="0" dirty="0">
                          <a:solidFill>
                            <a:srgbClr val="7030A0"/>
                          </a:solidFill>
                          <a:latin typeface="Gilroy" panose="00000A00000000000000" pitchFamily="2" charset="-52"/>
                        </a:rPr>
                        <a:t>Материал корпуса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aseline="0" dirty="0">
                          <a:solidFill>
                            <a:srgbClr val="7030A0"/>
                          </a:solidFill>
                          <a:latin typeface="Gilroy" panose="00000A00000000000000" pitchFamily="2" charset="-52"/>
                        </a:rPr>
                        <a:t>акриловое стекло с алюминиевыми ребрами жесткости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5444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29708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C0CC9B-6DB8-7567-8661-E75197045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94" y="1082844"/>
            <a:ext cx="10515600" cy="31282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8C45F8"/>
                </a:solidFill>
                <a:latin typeface="Gilroy" pitchFamily="2" charset="0"/>
              </a:rPr>
              <a:t>КОНКУРЕНТЫ И АНАЛОГИ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B400CA85-20CB-94F3-C988-2AE4A6AE27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01562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8DB01F50-294B-7A47-ECE8-361CF8E243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3513725"/>
              </p:ext>
            </p:extLst>
          </p:nvPr>
        </p:nvGraphicFramePr>
        <p:xfrm>
          <a:off x="1367161" y="1509204"/>
          <a:ext cx="9336932" cy="533400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469784">
                  <a:extLst>
                    <a:ext uri="{9D8B030D-6E8A-4147-A177-3AD203B41FA5}">
                      <a16:colId xmlns:a16="http://schemas.microsoft.com/office/drawing/2014/main" val="403019935"/>
                    </a:ext>
                  </a:extLst>
                </a:gridCol>
                <a:gridCol w="1477858">
                  <a:extLst>
                    <a:ext uri="{9D8B030D-6E8A-4147-A177-3AD203B41FA5}">
                      <a16:colId xmlns:a16="http://schemas.microsoft.com/office/drawing/2014/main" val="131223539"/>
                    </a:ext>
                  </a:extLst>
                </a:gridCol>
                <a:gridCol w="1477858">
                  <a:extLst>
                    <a:ext uri="{9D8B030D-6E8A-4147-A177-3AD203B41FA5}">
                      <a16:colId xmlns:a16="http://schemas.microsoft.com/office/drawing/2014/main" val="1297457404"/>
                    </a:ext>
                  </a:extLst>
                </a:gridCol>
                <a:gridCol w="1477858">
                  <a:extLst>
                    <a:ext uri="{9D8B030D-6E8A-4147-A177-3AD203B41FA5}">
                      <a16:colId xmlns:a16="http://schemas.microsoft.com/office/drawing/2014/main" val="2566306668"/>
                    </a:ext>
                  </a:extLst>
                </a:gridCol>
                <a:gridCol w="1477858">
                  <a:extLst>
                    <a:ext uri="{9D8B030D-6E8A-4147-A177-3AD203B41FA5}">
                      <a16:colId xmlns:a16="http://schemas.microsoft.com/office/drawing/2014/main" val="3667406759"/>
                    </a:ext>
                  </a:extLst>
                </a:gridCol>
                <a:gridCol w="1477858">
                  <a:extLst>
                    <a:ext uri="{9D8B030D-6E8A-4147-A177-3AD203B41FA5}">
                      <a16:colId xmlns:a16="http://schemas.microsoft.com/office/drawing/2014/main" val="3859141224"/>
                    </a:ext>
                  </a:extLst>
                </a:gridCol>
                <a:gridCol w="1477858">
                  <a:extLst>
                    <a:ext uri="{9D8B030D-6E8A-4147-A177-3AD203B41FA5}">
                      <a16:colId xmlns:a16="http://schemas.microsoft.com/office/drawing/2014/main" val="1730359851"/>
                    </a:ext>
                  </a:extLst>
                </a:gridCol>
              </a:tblGrid>
              <a:tr h="530335">
                <a:tc>
                  <a:txBody>
                    <a:bodyPr/>
                    <a:lstStyle/>
                    <a:p>
                      <a:r>
                        <a:rPr lang="ru-RU" sz="1100" b="0" baseline="0" dirty="0">
                          <a:solidFill>
                            <a:srgbClr val="7030A0"/>
                          </a:solidFill>
                          <a:latin typeface="Gilroy" panose="00000A00000000000000" pitchFamily="2" charset="-52"/>
                        </a:rPr>
                        <a:t>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0" baseline="0" dirty="0">
                          <a:solidFill>
                            <a:srgbClr val="7030A0"/>
                          </a:solidFill>
                          <a:latin typeface="Gilroy" panose="00000A00000000000000" pitchFamily="2" charset="-52"/>
                        </a:rPr>
                        <a:t>Наименование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0" baseline="0" dirty="0">
                          <a:solidFill>
                            <a:srgbClr val="7030A0"/>
                          </a:solidFill>
                          <a:latin typeface="Gilroy" panose="00000A00000000000000" pitchFamily="2" charset="-52"/>
                        </a:rPr>
                        <a:t>Страна производитель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0" baseline="0" dirty="0">
                          <a:solidFill>
                            <a:srgbClr val="7030A0"/>
                          </a:solidFill>
                          <a:latin typeface="Gilroy" panose="00000A00000000000000" pitchFamily="2" charset="-52"/>
                        </a:rPr>
                        <a:t>Диапазон регулировки кислорода,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0" baseline="0" dirty="0">
                          <a:solidFill>
                            <a:srgbClr val="7030A0"/>
                          </a:solidFill>
                          <a:latin typeface="Gilroy" panose="00000A00000000000000" pitchFamily="2" charset="-52"/>
                        </a:rPr>
                        <a:t>Диапазон регулировки давления, </a:t>
                      </a:r>
                      <a:r>
                        <a:rPr lang="ru-RU" sz="1100" b="0" baseline="0" dirty="0" err="1">
                          <a:solidFill>
                            <a:srgbClr val="7030A0"/>
                          </a:solidFill>
                          <a:latin typeface="Gilroy" panose="00000A00000000000000" pitchFamily="2" charset="-52"/>
                        </a:rPr>
                        <a:t>атм</a:t>
                      </a:r>
                      <a:endParaRPr lang="ru-RU" sz="1100" b="0" baseline="0" dirty="0">
                        <a:solidFill>
                          <a:srgbClr val="7030A0"/>
                        </a:solidFill>
                        <a:latin typeface="Gilroy" panose="00000A00000000000000" pitchFamily="2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0" baseline="0" dirty="0">
                          <a:solidFill>
                            <a:srgbClr val="7030A0"/>
                          </a:solidFill>
                          <a:latin typeface="Gilroy" panose="00000A00000000000000" pitchFamily="2" charset="-52"/>
                        </a:rPr>
                        <a:t>Подходит для лабораторных животных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0" baseline="0" dirty="0">
                          <a:solidFill>
                            <a:srgbClr val="7030A0"/>
                          </a:solidFill>
                          <a:latin typeface="Gilroy" panose="00000A00000000000000" pitchFamily="2" charset="-52"/>
                        </a:rPr>
                        <a:t>Недостатки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3390681"/>
                  </a:ext>
                </a:extLst>
              </a:tr>
              <a:tr h="829499">
                <a:tc>
                  <a:txBody>
                    <a:bodyPr/>
                    <a:lstStyle/>
                    <a:p>
                      <a:r>
                        <a:rPr lang="ru-RU" sz="1100" baseline="0" dirty="0">
                          <a:solidFill>
                            <a:srgbClr val="7030A0"/>
                          </a:solidFill>
                          <a:latin typeface="Gilroy" panose="00000A00000000000000" pitchFamily="2" charset="-52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aseline="0" dirty="0">
                          <a:solidFill>
                            <a:srgbClr val="7030A0"/>
                          </a:solidFill>
                          <a:latin typeface="Gilroy" panose="00000A00000000000000" pitchFamily="2" charset="-52"/>
                        </a:rPr>
                        <a:t>Наша разработка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aseline="0" dirty="0">
                          <a:solidFill>
                            <a:srgbClr val="7030A0"/>
                          </a:solidFill>
                          <a:latin typeface="Gilroy" panose="00000A00000000000000" pitchFamily="2" charset="-52"/>
                        </a:rPr>
                        <a:t>Россия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aseline="0" dirty="0">
                          <a:solidFill>
                            <a:srgbClr val="7030A0"/>
                          </a:solidFill>
                          <a:latin typeface="Gilroy" panose="00000A00000000000000" pitchFamily="2" charset="-52"/>
                        </a:rPr>
                        <a:t>От 15 до 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aseline="0" dirty="0">
                          <a:solidFill>
                            <a:srgbClr val="7030A0"/>
                          </a:solidFill>
                          <a:latin typeface="Gilroy" panose="00000A00000000000000" pitchFamily="2" charset="-52"/>
                        </a:rPr>
                        <a:t>0,7-1</a:t>
                      </a:r>
                    </a:p>
                    <a:p>
                      <a:endParaRPr lang="ru-RU" sz="1100" b="1" baseline="0" dirty="0">
                        <a:solidFill>
                          <a:srgbClr val="7030A0"/>
                        </a:solidFill>
                        <a:latin typeface="Gilroy" panose="00000A00000000000000" pitchFamily="2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aseline="0" dirty="0">
                          <a:solidFill>
                            <a:srgbClr val="7030A0"/>
                          </a:solidFill>
                          <a:latin typeface="Gilroy" panose="00000A00000000000000" pitchFamily="2" charset="-52"/>
                        </a:rPr>
                        <a:t>Да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aseline="0" dirty="0">
                          <a:solidFill>
                            <a:srgbClr val="7030A0"/>
                          </a:solidFill>
                          <a:latin typeface="Gilroy" panose="00000A00000000000000" pitchFamily="2" charset="-52"/>
                        </a:rPr>
                        <a:t>Узкий диапазон настройки концентрации кислорода и давления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4929297"/>
                  </a:ext>
                </a:extLst>
              </a:tr>
              <a:tr h="679917">
                <a:tc>
                  <a:txBody>
                    <a:bodyPr/>
                    <a:lstStyle/>
                    <a:p>
                      <a:r>
                        <a:rPr lang="ru-RU" sz="1100" baseline="0" dirty="0">
                          <a:solidFill>
                            <a:srgbClr val="7030A0"/>
                          </a:solidFill>
                          <a:latin typeface="Gilroy" panose="00000A00000000000000" pitchFamily="2" charset="-52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baseline="0" dirty="0" err="1">
                          <a:solidFill>
                            <a:srgbClr val="7030A0"/>
                          </a:solidFill>
                          <a:latin typeface="Gilroy" panose="00000A00000000000000" pitchFamily="2" charset="-52"/>
                        </a:rPr>
                        <a:t>ProOx</a:t>
                      </a:r>
                      <a:r>
                        <a:rPr lang="en-US" sz="1100" baseline="0" dirty="0">
                          <a:solidFill>
                            <a:srgbClr val="7030A0"/>
                          </a:solidFill>
                          <a:latin typeface="Gilroy" panose="00000A00000000000000" pitchFamily="2" charset="-52"/>
                        </a:rPr>
                        <a:t> 110</a:t>
                      </a:r>
                      <a:endParaRPr lang="ru-RU" sz="1100" baseline="0" dirty="0">
                        <a:solidFill>
                          <a:srgbClr val="7030A0"/>
                        </a:solidFill>
                        <a:latin typeface="Gilroy" panose="00000A00000000000000" pitchFamily="2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aseline="0" dirty="0">
                          <a:solidFill>
                            <a:srgbClr val="7030A0"/>
                          </a:solidFill>
                          <a:latin typeface="Gilroy" panose="00000A00000000000000" pitchFamily="2" charset="-52"/>
                        </a:rPr>
                        <a:t>США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aseline="0" dirty="0">
                          <a:solidFill>
                            <a:srgbClr val="7030A0"/>
                          </a:solidFill>
                          <a:latin typeface="Gilroy" panose="00000A00000000000000" pitchFamily="2" charset="-52"/>
                        </a:rPr>
                        <a:t>От 0,1 до 99.9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aseline="0" dirty="0">
                          <a:solidFill>
                            <a:srgbClr val="7030A0"/>
                          </a:solidFill>
                          <a:latin typeface="Gilroy" panose="00000A00000000000000" pitchFamily="2" charset="-52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aseline="0" dirty="0">
                          <a:solidFill>
                            <a:srgbClr val="7030A0"/>
                          </a:solidFill>
                          <a:latin typeface="Gilroy" panose="00000A00000000000000" pitchFamily="2" charset="-52"/>
                        </a:rPr>
                        <a:t>Нет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aseline="0" dirty="0">
                          <a:solidFill>
                            <a:srgbClr val="7030A0"/>
                          </a:solidFill>
                          <a:latin typeface="Gilroy" panose="00000A00000000000000" pitchFamily="2" charset="-52"/>
                        </a:rPr>
                        <a:t>Отсутствие собственной герметичной камеры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4208841"/>
                  </a:ext>
                </a:extLst>
              </a:tr>
              <a:tr h="739720">
                <a:tc>
                  <a:txBody>
                    <a:bodyPr/>
                    <a:lstStyle/>
                    <a:p>
                      <a:r>
                        <a:rPr lang="ru-RU" sz="1100" baseline="0" dirty="0">
                          <a:solidFill>
                            <a:srgbClr val="7030A0"/>
                          </a:solidFill>
                          <a:latin typeface="Gilroy" panose="00000A00000000000000" pitchFamily="2" charset="-52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baseline="0" dirty="0" err="1">
                          <a:solidFill>
                            <a:srgbClr val="7030A0"/>
                          </a:solidFill>
                          <a:latin typeface="Gilroy" panose="00000A00000000000000" pitchFamily="2" charset="-52"/>
                        </a:rPr>
                        <a:t>HypOxystation</a:t>
                      </a:r>
                      <a:endParaRPr lang="ru-RU" sz="1100" baseline="0" dirty="0">
                        <a:solidFill>
                          <a:srgbClr val="7030A0"/>
                        </a:solidFill>
                        <a:latin typeface="Gilroy" panose="00000A00000000000000" pitchFamily="2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aseline="0" dirty="0">
                          <a:solidFill>
                            <a:srgbClr val="7030A0"/>
                          </a:solidFill>
                          <a:latin typeface="Gilroy" panose="00000A00000000000000" pitchFamily="2" charset="-52"/>
                        </a:rPr>
                        <a:t>Великобритания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aseline="0" dirty="0">
                          <a:solidFill>
                            <a:srgbClr val="7030A0"/>
                          </a:solidFill>
                          <a:latin typeface="Gilroy" panose="00000A00000000000000" pitchFamily="2" charset="-52"/>
                        </a:rPr>
                        <a:t>От 0,1 до 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aseline="0" dirty="0">
                          <a:solidFill>
                            <a:srgbClr val="7030A0"/>
                          </a:solidFill>
                          <a:latin typeface="Gilroy" panose="00000A00000000000000" pitchFamily="2" charset="-52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aseline="0" dirty="0">
                          <a:solidFill>
                            <a:srgbClr val="7030A0"/>
                          </a:solidFill>
                          <a:latin typeface="Gilroy" panose="00000A00000000000000" pitchFamily="2" charset="-52"/>
                        </a:rPr>
                        <a:t>Нет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aseline="0" dirty="0">
                          <a:solidFill>
                            <a:srgbClr val="7030A0"/>
                          </a:solidFill>
                          <a:latin typeface="Gilroy" panose="00000A00000000000000" pitchFamily="2" charset="-52"/>
                        </a:rPr>
                        <a:t>Предназначена только для клеток, сложность поставок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9426002"/>
                  </a:ext>
                </a:extLst>
              </a:tr>
              <a:tr h="739720">
                <a:tc>
                  <a:txBody>
                    <a:bodyPr/>
                    <a:lstStyle/>
                    <a:p>
                      <a:r>
                        <a:rPr lang="ru-RU" sz="1100" baseline="0" dirty="0">
                          <a:solidFill>
                            <a:srgbClr val="7030A0"/>
                          </a:solidFill>
                          <a:latin typeface="Gilroy" panose="00000A00000000000000" pitchFamily="2" charset="-52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aseline="0" dirty="0" err="1">
                          <a:solidFill>
                            <a:srgbClr val="7030A0"/>
                          </a:solidFill>
                          <a:latin typeface="Gilroy" panose="00000A00000000000000" pitchFamily="2" charset="-52"/>
                        </a:rPr>
                        <a:t>БароОкс</a:t>
                      </a:r>
                      <a:endParaRPr lang="ru-RU" sz="1100" baseline="0" dirty="0">
                        <a:solidFill>
                          <a:srgbClr val="7030A0"/>
                        </a:solidFill>
                        <a:latin typeface="Gilroy" panose="00000A00000000000000" pitchFamily="2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aseline="0" dirty="0">
                          <a:solidFill>
                            <a:srgbClr val="7030A0"/>
                          </a:solidFill>
                          <a:latin typeface="Gilroy" panose="00000A00000000000000" pitchFamily="2" charset="-52"/>
                        </a:rPr>
                        <a:t>Россия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aseline="0" dirty="0">
                          <a:solidFill>
                            <a:srgbClr val="7030A0"/>
                          </a:solidFill>
                          <a:latin typeface="Gilroy" panose="00000A00000000000000" pitchFamily="2" charset="-52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aseline="0" dirty="0">
                          <a:solidFill>
                            <a:srgbClr val="7030A0"/>
                          </a:solidFill>
                          <a:latin typeface="Gilroy" panose="00000A00000000000000" pitchFamily="2" charset="-52"/>
                        </a:rPr>
                        <a:t>1-2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aseline="0" dirty="0">
                          <a:solidFill>
                            <a:srgbClr val="7030A0"/>
                          </a:solidFill>
                          <a:latin typeface="Gilroy" panose="00000A00000000000000" pitchFamily="2" charset="-52"/>
                        </a:rPr>
                        <a:t>Нет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aseline="0" dirty="0">
                          <a:solidFill>
                            <a:srgbClr val="7030A0"/>
                          </a:solidFill>
                          <a:latin typeface="Gilroy" panose="00000A00000000000000" pitchFamily="2" charset="-52"/>
                        </a:rPr>
                        <a:t>Отсутствие возможности создания гипоксии и </a:t>
                      </a:r>
                      <a:r>
                        <a:rPr lang="ru-RU" sz="1100" baseline="0" dirty="0" err="1">
                          <a:solidFill>
                            <a:srgbClr val="7030A0"/>
                          </a:solidFill>
                          <a:latin typeface="Gilroy" panose="00000A00000000000000" pitchFamily="2" charset="-52"/>
                        </a:rPr>
                        <a:t>гипобарии</a:t>
                      </a:r>
                      <a:endParaRPr lang="ru-RU" sz="1100" baseline="0" dirty="0">
                        <a:solidFill>
                          <a:srgbClr val="7030A0"/>
                        </a:solidFill>
                        <a:latin typeface="Gilroy" panose="00000A00000000000000" pitchFamily="2" charset="-5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2898271"/>
                  </a:ext>
                </a:extLst>
              </a:tr>
              <a:tr h="606328">
                <a:tc>
                  <a:txBody>
                    <a:bodyPr/>
                    <a:lstStyle/>
                    <a:p>
                      <a:r>
                        <a:rPr lang="ru-RU" sz="1100" baseline="0" dirty="0">
                          <a:solidFill>
                            <a:srgbClr val="7030A0"/>
                          </a:solidFill>
                          <a:latin typeface="Gilroy" panose="00000A00000000000000" pitchFamily="2" charset="-52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baseline="0" dirty="0" err="1">
                          <a:solidFill>
                            <a:srgbClr val="7030A0"/>
                          </a:solidFill>
                          <a:latin typeface="Gilroy" panose="00000A00000000000000" pitchFamily="2" charset="-52"/>
                        </a:rPr>
                        <a:t>Techman</a:t>
                      </a:r>
                      <a:r>
                        <a:rPr lang="en-US" sz="1100" baseline="0" dirty="0">
                          <a:solidFill>
                            <a:srgbClr val="7030A0"/>
                          </a:solidFill>
                          <a:latin typeface="Gilroy" panose="00000A00000000000000" pitchFamily="2" charset="-52"/>
                        </a:rPr>
                        <a:t> AHE-100</a:t>
                      </a:r>
                      <a:endParaRPr lang="ru-RU" sz="1100" baseline="0" dirty="0">
                        <a:solidFill>
                          <a:srgbClr val="7030A0"/>
                        </a:solidFill>
                        <a:latin typeface="Gilroy" panose="00000A00000000000000" pitchFamily="2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aseline="0" dirty="0">
                          <a:solidFill>
                            <a:srgbClr val="7030A0"/>
                          </a:solidFill>
                          <a:latin typeface="Gilroy" panose="00000A00000000000000" pitchFamily="2" charset="-52"/>
                        </a:rPr>
                        <a:t>Китай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aseline="0" dirty="0">
                          <a:solidFill>
                            <a:srgbClr val="7030A0"/>
                          </a:solidFill>
                          <a:latin typeface="Gilroy" panose="00000A00000000000000" pitchFamily="2" charset="-52"/>
                        </a:rPr>
                        <a:t>От 5 до 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aseline="0" dirty="0">
                          <a:solidFill>
                            <a:srgbClr val="7030A0"/>
                          </a:solidFill>
                          <a:latin typeface="Gilroy" panose="00000A00000000000000" pitchFamily="2" charset="-52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aseline="0" dirty="0">
                          <a:solidFill>
                            <a:srgbClr val="7030A0"/>
                          </a:solidFill>
                          <a:latin typeface="Gilroy" panose="00000A00000000000000" pitchFamily="2" charset="-52"/>
                        </a:rPr>
                        <a:t>Нет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aseline="0" dirty="0">
                          <a:solidFill>
                            <a:srgbClr val="7030A0"/>
                          </a:solidFill>
                          <a:latin typeface="Gilroy" panose="00000A00000000000000" pitchFamily="2" charset="-52"/>
                        </a:rPr>
                        <a:t>Отсутствие контроля давления, большой вес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4341697"/>
                  </a:ext>
                </a:extLst>
              </a:tr>
              <a:tr h="739720">
                <a:tc>
                  <a:txBody>
                    <a:bodyPr/>
                    <a:lstStyle/>
                    <a:p>
                      <a:r>
                        <a:rPr lang="ru-RU" sz="1100" baseline="0" dirty="0">
                          <a:solidFill>
                            <a:srgbClr val="7030A0"/>
                          </a:solidFill>
                          <a:latin typeface="Gilroy" panose="00000A00000000000000" pitchFamily="2" charset="-52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baseline="0" dirty="0">
                          <a:solidFill>
                            <a:srgbClr val="7030A0"/>
                          </a:solidFill>
                          <a:latin typeface="Gilroy" panose="00000A00000000000000" pitchFamily="2" charset="-52"/>
                        </a:rPr>
                        <a:t>O2 Control Glove Box</a:t>
                      </a:r>
                      <a:endParaRPr lang="ru-RU" sz="1100" baseline="0" dirty="0">
                        <a:solidFill>
                          <a:srgbClr val="7030A0"/>
                        </a:solidFill>
                        <a:latin typeface="Gilroy" panose="00000A00000000000000" pitchFamily="2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aseline="0" dirty="0">
                          <a:solidFill>
                            <a:srgbClr val="7030A0"/>
                          </a:solidFill>
                          <a:latin typeface="Gilroy" panose="00000A00000000000000" pitchFamily="2" charset="-52"/>
                        </a:rPr>
                        <a:t>США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aseline="0" dirty="0">
                          <a:solidFill>
                            <a:srgbClr val="7030A0"/>
                          </a:solidFill>
                          <a:latin typeface="Gilroy" panose="00000A00000000000000" pitchFamily="2" charset="-52"/>
                        </a:rPr>
                        <a:t>От 0 до 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aseline="0" dirty="0">
                          <a:solidFill>
                            <a:srgbClr val="7030A0"/>
                          </a:solidFill>
                          <a:latin typeface="Gilroy" panose="00000A00000000000000" pitchFamily="2" charset="-52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aseline="0" dirty="0">
                          <a:solidFill>
                            <a:srgbClr val="7030A0"/>
                          </a:solidFill>
                          <a:latin typeface="Gilroy" panose="00000A00000000000000" pitchFamily="2" charset="-52"/>
                        </a:rPr>
                        <a:t>Да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aseline="0" dirty="0">
                          <a:solidFill>
                            <a:srgbClr val="7030A0"/>
                          </a:solidFill>
                          <a:latin typeface="Gilroy" panose="00000A00000000000000" pitchFamily="2" charset="-52"/>
                        </a:rPr>
                        <a:t>Сложность поставок, отсутствие контроля давления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6481641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FD61E789-DEF3-A442-5BFF-6D4892830474}"/>
              </a:ext>
            </a:extLst>
          </p:cNvPr>
          <p:cNvSpPr txBox="1"/>
          <p:nvPr/>
        </p:nvSpPr>
        <p:spPr>
          <a:xfrm>
            <a:off x="5637320" y="2974019"/>
            <a:ext cx="6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3219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9EA99C30-F923-DC0E-3BC3-815596CA9E0F}"/>
              </a:ext>
            </a:extLst>
          </p:cNvPr>
          <p:cNvSpPr/>
          <p:nvPr/>
        </p:nvSpPr>
        <p:spPr>
          <a:xfrm>
            <a:off x="486078" y="3852906"/>
            <a:ext cx="5020324" cy="1832499"/>
          </a:xfrm>
          <a:prstGeom prst="roundRect">
            <a:avLst/>
          </a:prstGeom>
          <a:solidFill>
            <a:srgbClr val="DCD5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083689FD-B319-B5E0-5F38-10247205B1EB}"/>
              </a:ext>
            </a:extLst>
          </p:cNvPr>
          <p:cNvSpPr/>
          <p:nvPr/>
        </p:nvSpPr>
        <p:spPr>
          <a:xfrm>
            <a:off x="474953" y="1755928"/>
            <a:ext cx="5020324" cy="1832499"/>
          </a:xfrm>
          <a:prstGeom prst="roundRect">
            <a:avLst/>
          </a:prstGeom>
          <a:solidFill>
            <a:srgbClr val="DCD5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C0CC9B-6DB8-7567-8661-E75197045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94" y="1082844"/>
            <a:ext cx="10515600" cy="31282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8C45F8"/>
                </a:solidFill>
                <a:latin typeface="Gilroy" pitchFamily="2" charset="0"/>
              </a:rPr>
              <a:t>Команда проекта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E6A40E2E-F74A-89AE-ECB6-704A87137B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0029" t="27005" r="81789" b="55410"/>
          <a:stretch>
            <a:fillRect/>
          </a:stretch>
        </p:blipFill>
        <p:spPr>
          <a:xfrm>
            <a:off x="685138" y="1959967"/>
            <a:ext cx="1127463" cy="1335636"/>
          </a:xfrm>
          <a:prstGeom prst="rect">
            <a:avLst/>
          </a:prstGeom>
        </p:spPr>
      </p:pic>
      <p:sp>
        <p:nvSpPr>
          <p:cNvPr id="12" name="AutoShape 2">
            <a:extLst>
              <a:ext uri="{FF2B5EF4-FFF2-40B4-BE49-F238E27FC236}">
                <a16:creationId xmlns:a16="http://schemas.microsoft.com/office/drawing/2014/main" id="{BC3DB408-AE5A-DB30-A2E7-8D19643D873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5163958F-EB8C-8AF1-A5B3-3DF3D2A689D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665" t="25502" r="44090" b="12233"/>
          <a:stretch>
            <a:fillRect/>
          </a:stretch>
        </p:blipFill>
        <p:spPr>
          <a:xfrm>
            <a:off x="685138" y="4073935"/>
            <a:ext cx="1235261" cy="1390443"/>
          </a:xfrm>
          <a:prstGeom prst="roundRect">
            <a:avLst>
              <a:gd name="adj" fmla="val 8594"/>
            </a:avLst>
          </a:prstGeom>
          <a:noFill/>
          <a:ln>
            <a:noFill/>
          </a:ln>
          <a:effectLst/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D874AFC-047D-4CC7-B4B3-5721B1B35EF5}"/>
              </a:ext>
            </a:extLst>
          </p:cNvPr>
          <p:cNvSpPr txBox="1"/>
          <p:nvPr/>
        </p:nvSpPr>
        <p:spPr>
          <a:xfrm>
            <a:off x="1866568" y="1925467"/>
            <a:ext cx="35747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Gilroy" panose="00000A00000000000000" pitchFamily="2" charset="-52"/>
              </a:rPr>
              <a:t>Спиридонова Марина Алексеевна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CC1C1F0-B1F7-FB2B-AE68-6E9BCBA34F3F}"/>
              </a:ext>
            </a:extLst>
          </p:cNvPr>
          <p:cNvSpPr txBox="1"/>
          <p:nvPr/>
        </p:nvSpPr>
        <p:spPr>
          <a:xfrm>
            <a:off x="1944209" y="4038424"/>
            <a:ext cx="27875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Gilroy" panose="00000A00000000000000" pitchFamily="2" charset="-52"/>
              </a:rPr>
              <a:t>Бобков Павел Сергеевич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BBFC34A-A8D4-E848-56B1-BD46E6ADC521}"/>
              </a:ext>
            </a:extLst>
          </p:cNvPr>
          <p:cNvSpPr txBox="1"/>
          <p:nvPr/>
        </p:nvSpPr>
        <p:spPr>
          <a:xfrm>
            <a:off x="1843172" y="4418238"/>
            <a:ext cx="37404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Gilroy" panose="00000A00000000000000" pitchFamily="2" charset="-52"/>
              </a:rPr>
              <a:t>Студент бакалавриата по направлению: «Биотехнические системы и технологии»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689E704-E103-08F1-1379-8DB0DE3DFC74}"/>
              </a:ext>
            </a:extLst>
          </p:cNvPr>
          <p:cNvSpPr txBox="1"/>
          <p:nvPr/>
        </p:nvSpPr>
        <p:spPr>
          <a:xfrm>
            <a:off x="1783710" y="2362675"/>
            <a:ext cx="374045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latin typeface="Gilroy" panose="00000A00000000000000" pitchFamily="2" charset="-52"/>
              </a:rPr>
              <a:t>Студент бакалавриата по направлению: «Биотехнические системы и технологии»</a:t>
            </a:r>
          </a:p>
        </p:txBody>
      </p:sp>
    </p:spTree>
    <p:extLst>
      <p:ext uri="{BB962C8B-B14F-4D97-AF65-F5344CB8AC3E}">
        <p14:creationId xmlns:p14="http://schemas.microsoft.com/office/powerpoint/2010/main" val="15834164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</TotalTime>
  <Words>565</Words>
  <Application>Microsoft Office PowerPoint</Application>
  <PresentationFormat>Широкоэкранный</PresentationFormat>
  <Paragraphs>95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Gilroy</vt:lpstr>
      <vt:lpstr>Тема Office</vt:lpstr>
      <vt:lpstr>Презентация PowerPoint</vt:lpstr>
      <vt:lpstr>ПРОБЛЕМА</vt:lpstr>
      <vt:lpstr>АКТУАЛЬНОСТЬ</vt:lpstr>
      <vt:lpstr>РЕШЕНИЕ</vt:lpstr>
      <vt:lpstr>КОНКУРЕНТЫ И АНАЛОГИ</vt:lpstr>
      <vt:lpstr>Команда проекта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Пользователь</cp:lastModifiedBy>
  <cp:revision>8</cp:revision>
  <dcterms:created xsi:type="dcterms:W3CDTF">2026-06-19T07:44:07Z</dcterms:created>
  <dcterms:modified xsi:type="dcterms:W3CDTF">2026-06-30T19:17:28Z</dcterms:modified>
</cp:coreProperties>
</file>