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  <p:sldMasterId id="2147483679" r:id="rId6"/>
  </p:sldMasterIdLst>
  <p:notesMasterIdLst>
    <p:notesMasterId r:id="rId22"/>
  </p:notesMasterIdLst>
  <p:handoutMasterIdLst>
    <p:handoutMasterId r:id="rId23"/>
  </p:handoutMasterIdLst>
  <p:sldIdLst>
    <p:sldId id="323" r:id="rId7"/>
    <p:sldId id="335" r:id="rId8"/>
    <p:sldId id="327" r:id="rId9"/>
    <p:sldId id="328" r:id="rId10"/>
    <p:sldId id="316" r:id="rId11"/>
    <p:sldId id="338" r:id="rId12"/>
    <p:sldId id="317" r:id="rId13"/>
    <p:sldId id="318" r:id="rId14"/>
    <p:sldId id="336" r:id="rId15"/>
    <p:sldId id="333" r:id="rId16"/>
    <p:sldId id="337" r:id="rId17"/>
    <p:sldId id="339" r:id="rId18"/>
    <p:sldId id="324" r:id="rId19"/>
    <p:sldId id="331" r:id="rId20"/>
    <p:sldId id="330" r:id="rId21"/>
  </p:sldIdLst>
  <p:sldSz cx="10980738" cy="7199313"/>
  <p:notesSz cx="6797675" cy="9926638"/>
  <p:defaultTextStyle>
    <a:defPPr>
      <a:defRPr lang="ru-RU"/>
    </a:defPPr>
    <a:lvl1pPr marL="0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1pPr>
    <a:lvl2pPr marL="495706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2pPr>
    <a:lvl3pPr marL="991416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3pPr>
    <a:lvl4pPr marL="1487122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4pPr>
    <a:lvl5pPr marL="1982830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5pPr>
    <a:lvl6pPr marL="2478535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6pPr>
    <a:lvl7pPr marL="2974246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7pPr>
    <a:lvl8pPr marL="3469952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8pPr>
    <a:lvl9pPr marL="3965659" algn="l" defTabSz="991416" rtl="0" eaLnBrk="1" latinLnBrk="0" hangingPunct="1">
      <a:defRPr sz="19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4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3B47"/>
    <a:srgbClr val="006600"/>
    <a:srgbClr val="008000"/>
    <a:srgbClr val="457DA2"/>
    <a:srgbClr val="FFD05B"/>
    <a:srgbClr val="6DA3C0"/>
    <a:srgbClr val="D1E2EB"/>
    <a:srgbClr val="FFFFFF"/>
    <a:srgbClr val="F75931"/>
    <a:srgbClr val="68B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736" autoAdjust="0"/>
    <p:restoredTop sz="96271"/>
  </p:normalViewPr>
  <p:slideViewPr>
    <p:cSldViewPr snapToGrid="0">
      <p:cViewPr>
        <p:scale>
          <a:sx n="75" d="100"/>
          <a:sy n="75" d="100"/>
        </p:scale>
        <p:origin x="84" y="-520"/>
      </p:cViewPr>
      <p:guideLst>
        <p:guide orient="horz" pos="2268"/>
        <p:guide pos="34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44550" y="1241425"/>
            <a:ext cx="51085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1pPr>
    <a:lvl2pPr marL="495706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2pPr>
    <a:lvl3pPr marL="991416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3pPr>
    <a:lvl4pPr marL="1487122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4pPr>
    <a:lvl5pPr marL="1982830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5pPr>
    <a:lvl6pPr marL="2478535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6pPr>
    <a:lvl7pPr marL="2974246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7pPr>
    <a:lvl8pPr marL="3469952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8pPr>
    <a:lvl9pPr marL="3965659" algn="l" defTabSz="991416" rtl="0" eaLnBrk="1" latinLnBrk="0" hangingPunct="1">
      <a:defRPr sz="13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4800" y="2988758"/>
            <a:ext cx="9579584" cy="1529268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88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4800" y="4649569"/>
            <a:ext cx="9579584" cy="1379868"/>
          </a:xfrm>
        </p:spPr>
        <p:txBody>
          <a:bodyPr>
            <a:normAutofit/>
          </a:bodyPr>
          <a:lstStyle>
            <a:lvl1pPr marL="0" indent="0" algn="l">
              <a:buNone/>
              <a:defRPr sz="1785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40841" indent="0" algn="ctr">
              <a:buNone/>
              <a:defRPr sz="1890"/>
            </a:lvl2pPr>
            <a:lvl3pPr marL="881683" indent="0" algn="ctr">
              <a:buNone/>
              <a:defRPr sz="1785"/>
            </a:lvl3pPr>
            <a:lvl4pPr marL="1322525" indent="0" algn="ctr">
              <a:buNone/>
              <a:defRPr sz="1575"/>
            </a:lvl4pPr>
            <a:lvl5pPr marL="1763368" indent="0" algn="ctr">
              <a:buNone/>
              <a:defRPr sz="1575"/>
            </a:lvl5pPr>
            <a:lvl6pPr marL="2204208" indent="0" algn="ctr">
              <a:buNone/>
              <a:defRPr sz="1575"/>
            </a:lvl6pPr>
            <a:lvl7pPr marL="2645050" indent="0" algn="ctr">
              <a:buNone/>
              <a:defRPr sz="1575"/>
            </a:lvl7pPr>
            <a:lvl8pPr marL="3085894" indent="0" algn="ctr">
              <a:buNone/>
              <a:defRPr sz="1575"/>
            </a:lvl8pPr>
            <a:lvl9pPr marL="3526734" indent="0" algn="ctr">
              <a:buNone/>
              <a:defRPr sz="1575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756361" y="4518045"/>
            <a:ext cx="3002998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56356" y="4518028"/>
            <a:ext cx="58380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754480" y="895392"/>
            <a:ext cx="2053907" cy="363773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79236" y="745094"/>
            <a:ext cx="58380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86" userDrawn="1">
          <p15:clr>
            <a:srgbClr val="FBAE40"/>
          </p15:clr>
        </p15:guide>
        <p15:guide id="2" pos="7927" userDrawn="1">
          <p15:clr>
            <a:srgbClr val="FBAE40"/>
          </p15:clr>
        </p15:guide>
        <p15:guide id="3" orient="horz" pos="424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003" y="245711"/>
            <a:ext cx="7489124" cy="695766"/>
          </a:xfrm>
        </p:spPr>
        <p:txBody>
          <a:bodyPr>
            <a:normAutofit/>
          </a:bodyPr>
          <a:lstStyle>
            <a:lvl1pPr>
              <a:defRPr sz="2729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105" y="1823166"/>
            <a:ext cx="9667657" cy="4567898"/>
          </a:xfrm>
        </p:spPr>
        <p:txBody>
          <a:bodyPr/>
          <a:lstStyle>
            <a:lvl1pPr marL="347122" indent="-347122">
              <a:lnSpc>
                <a:spcPct val="100000"/>
              </a:lnSpc>
              <a:spcBef>
                <a:spcPts val="0"/>
              </a:spcBef>
              <a:spcAft>
                <a:spcPts val="1164"/>
              </a:spcAft>
              <a:buFont typeface="Arial" panose="020B0604020202020204" pitchFamily="34" charset="0"/>
              <a:buChar char="•"/>
              <a:defRPr sz="1890" b="0" i="0">
                <a:latin typeface="+mj-lt"/>
                <a:ea typeface="Calibri" charset="0"/>
                <a:cs typeface="Calibri" charset="0"/>
              </a:defRPr>
            </a:lvl1pPr>
            <a:lvl2pPr marL="749778" indent="-288109">
              <a:lnSpc>
                <a:spcPct val="100000"/>
              </a:lnSpc>
              <a:spcBef>
                <a:spcPts val="0"/>
              </a:spcBef>
              <a:spcAft>
                <a:spcPts val="970"/>
              </a:spcAft>
              <a:buSzPct val="100000"/>
              <a:buFont typeface="Calibri Light" panose="020F0302020204030204" pitchFamily="34" charset="0"/>
              <a:buChar char="-"/>
              <a:defRPr sz="1785" b="0" i="0">
                <a:latin typeface="+mj-lt"/>
                <a:ea typeface="Calibri" charset="0"/>
                <a:cs typeface="Calibri" charset="0"/>
              </a:defRPr>
            </a:lvl2pPr>
            <a:lvl3pPr marL="1155909" indent="-232571">
              <a:spcBef>
                <a:spcPts val="0"/>
              </a:spcBef>
              <a:spcAft>
                <a:spcPts val="872"/>
              </a:spcAft>
              <a:buSzPct val="85000"/>
              <a:buFont typeface="Wingdings" panose="05000000000000000000" pitchFamily="2" charset="2"/>
              <a:buChar char="§"/>
              <a:defRPr sz="1575" b="0" i="0">
                <a:latin typeface="+mj-lt"/>
                <a:ea typeface="Calibri" charset="0"/>
                <a:cs typeface="Calibri" charset="0"/>
              </a:defRPr>
            </a:lvl3pPr>
            <a:lvl4pPr marL="1542947" indent="-22042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65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65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7572" y="6731628"/>
            <a:ext cx="2470666" cy="383297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7375" y="6731628"/>
            <a:ext cx="3705999" cy="3832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60573" y="6731628"/>
            <a:ext cx="2470666" cy="383297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754926" y="888157"/>
            <a:ext cx="9467163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8257584" y="443555"/>
            <a:ext cx="1970629" cy="337089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9669833" y="6746836"/>
            <a:ext cx="5568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761681" y="6746826"/>
            <a:ext cx="751094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640548" y="1251430"/>
            <a:ext cx="5308919" cy="459005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4713" indent="0">
              <a:buNone/>
              <a:defRPr sz="189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86" userDrawn="1">
          <p15:clr>
            <a:srgbClr val="FBAE40"/>
          </p15:clr>
        </p15:guide>
        <p15:guide id="2" orient="horz" pos="4243" userDrawn="1">
          <p15:clr>
            <a:srgbClr val="FBAE40"/>
          </p15:clr>
        </p15:guide>
        <p15:guide id="3" pos="792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003" y="245711"/>
            <a:ext cx="7489124" cy="695766"/>
          </a:xfrm>
        </p:spPr>
        <p:txBody>
          <a:bodyPr>
            <a:normAutofit/>
          </a:bodyPr>
          <a:lstStyle>
            <a:lvl1pPr>
              <a:defRPr sz="2729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105" y="1213696"/>
            <a:ext cx="9667657" cy="5292352"/>
          </a:xfrm>
        </p:spPr>
        <p:txBody>
          <a:bodyPr/>
          <a:lstStyle>
            <a:lvl1pPr marL="347122" indent="-347122">
              <a:lnSpc>
                <a:spcPct val="100000"/>
              </a:lnSpc>
              <a:spcBef>
                <a:spcPts val="0"/>
              </a:spcBef>
              <a:spcAft>
                <a:spcPts val="1164"/>
              </a:spcAft>
              <a:buFont typeface="Arial" panose="020B0604020202020204" pitchFamily="34" charset="0"/>
              <a:buChar char="•"/>
              <a:defRPr sz="1890" b="0" i="0">
                <a:latin typeface="+mj-lt"/>
                <a:ea typeface="Calibri" charset="0"/>
                <a:cs typeface="Calibri" charset="0"/>
              </a:defRPr>
            </a:lvl1pPr>
            <a:lvl2pPr marL="749778" indent="-288109">
              <a:lnSpc>
                <a:spcPct val="100000"/>
              </a:lnSpc>
              <a:spcBef>
                <a:spcPts val="0"/>
              </a:spcBef>
              <a:spcAft>
                <a:spcPts val="970"/>
              </a:spcAft>
              <a:buFont typeface="Calibri Light" panose="020F0302020204030204" pitchFamily="34" charset="0"/>
              <a:buChar char="-"/>
              <a:defRPr sz="1785" b="0" i="0">
                <a:latin typeface="+mj-lt"/>
                <a:ea typeface="Calibri" charset="0"/>
                <a:cs typeface="Calibri" charset="0"/>
              </a:defRPr>
            </a:lvl2pPr>
            <a:lvl3pPr marL="1155909" indent="-232571">
              <a:spcBef>
                <a:spcPts val="0"/>
              </a:spcBef>
              <a:spcAft>
                <a:spcPts val="872"/>
              </a:spcAft>
              <a:buSzPct val="85000"/>
              <a:buFont typeface="Wingdings" panose="05000000000000000000" pitchFamily="2" charset="2"/>
              <a:buChar char="§"/>
              <a:defRPr sz="1575" b="0" i="0">
                <a:latin typeface="+mj-lt"/>
                <a:ea typeface="Calibri" charset="0"/>
                <a:cs typeface="Calibri" charset="0"/>
              </a:defRPr>
            </a:lvl3pPr>
            <a:lvl4pPr marL="1542947" indent="-22042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65" b="0" i="0" baseline="0">
                <a:latin typeface="+mj-lt"/>
                <a:ea typeface="Calibri" charset="0"/>
                <a:cs typeface="Calibri" charset="0"/>
              </a:defRPr>
            </a:lvl4pPr>
            <a:lvl5pPr marL="1983788" indent="-220421">
              <a:buFont typeface="Arial" panose="020B0604020202020204" pitchFamily="34" charset="0"/>
              <a:buChar char="•"/>
              <a:defRPr sz="1365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7572" y="6731628"/>
            <a:ext cx="2470666" cy="383297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7375" y="6731628"/>
            <a:ext cx="3705999" cy="3832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60573" y="6731628"/>
            <a:ext cx="2470666" cy="383297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754926" y="888157"/>
            <a:ext cx="9467163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9669833" y="6746836"/>
            <a:ext cx="5568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761681" y="6746826"/>
            <a:ext cx="751094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8257584" y="443555"/>
            <a:ext cx="1970629" cy="33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86" userDrawn="1">
          <p15:clr>
            <a:srgbClr val="FBAE40"/>
          </p15:clr>
        </p15:guide>
        <p15:guide id="2" orient="horz" pos="4243" userDrawn="1">
          <p15:clr>
            <a:srgbClr val="FBAE40"/>
          </p15:clr>
        </p15:guide>
        <p15:guide id="3" pos="792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4800" y="2988758"/>
            <a:ext cx="9579584" cy="1529268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88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4800" y="4649569"/>
            <a:ext cx="9579584" cy="1379868"/>
          </a:xfrm>
        </p:spPr>
        <p:txBody>
          <a:bodyPr>
            <a:normAutofit/>
          </a:bodyPr>
          <a:lstStyle>
            <a:lvl1pPr marL="0" indent="0" algn="l">
              <a:buNone/>
              <a:defRPr sz="1785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40868" indent="0" algn="ctr">
              <a:buNone/>
              <a:defRPr sz="1890"/>
            </a:lvl2pPr>
            <a:lvl3pPr marL="881734" indent="0" algn="ctr">
              <a:buNone/>
              <a:defRPr sz="1785"/>
            </a:lvl3pPr>
            <a:lvl4pPr marL="1322602" indent="0" algn="ctr">
              <a:buNone/>
              <a:defRPr sz="1575"/>
            </a:lvl4pPr>
            <a:lvl5pPr marL="1763469" indent="0" algn="ctr">
              <a:buNone/>
              <a:defRPr sz="1575"/>
            </a:lvl5pPr>
            <a:lvl6pPr marL="2204336" indent="0" algn="ctr">
              <a:buNone/>
              <a:defRPr sz="1575"/>
            </a:lvl6pPr>
            <a:lvl7pPr marL="2645204" indent="0" algn="ctr">
              <a:buNone/>
              <a:defRPr sz="1575"/>
            </a:lvl7pPr>
            <a:lvl8pPr marL="3086071" indent="0" algn="ctr">
              <a:buNone/>
              <a:defRPr sz="1575"/>
            </a:lvl8pPr>
            <a:lvl9pPr marL="3526940" indent="0" algn="ctr">
              <a:buNone/>
              <a:defRPr sz="1575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756361" y="4518042"/>
            <a:ext cx="3002998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56356" y="4518028"/>
            <a:ext cx="58380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754477" y="895392"/>
            <a:ext cx="2053907" cy="363773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79236" y="745094"/>
            <a:ext cx="58380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86" userDrawn="1">
          <p15:clr>
            <a:srgbClr val="FBAE40"/>
          </p15:clr>
        </p15:guide>
        <p15:guide id="2" pos="7927" userDrawn="1">
          <p15:clr>
            <a:srgbClr val="FBAE40"/>
          </p15:clr>
        </p15:guide>
        <p15:guide id="3" orient="horz" pos="42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001" y="245711"/>
            <a:ext cx="7489124" cy="695766"/>
          </a:xfrm>
        </p:spPr>
        <p:txBody>
          <a:bodyPr>
            <a:normAutofit/>
          </a:bodyPr>
          <a:lstStyle>
            <a:lvl1pPr>
              <a:defRPr sz="2729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103" y="1823165"/>
            <a:ext cx="9667657" cy="4567898"/>
          </a:xfrm>
        </p:spPr>
        <p:txBody>
          <a:bodyPr/>
          <a:lstStyle>
            <a:lvl1pPr marL="347139" indent="-347139">
              <a:lnSpc>
                <a:spcPct val="100000"/>
              </a:lnSpc>
              <a:spcBef>
                <a:spcPts val="0"/>
              </a:spcBef>
              <a:spcAft>
                <a:spcPts val="1164"/>
              </a:spcAft>
              <a:buFont typeface="Arial" panose="020B0604020202020204" pitchFamily="34" charset="0"/>
              <a:buChar char="•"/>
              <a:defRPr sz="1890" b="0" i="0">
                <a:latin typeface="+mj-lt"/>
                <a:ea typeface="Calibri" charset="0"/>
                <a:cs typeface="Calibri" charset="0"/>
              </a:defRPr>
            </a:lvl1pPr>
            <a:lvl2pPr marL="749822" indent="-288126">
              <a:lnSpc>
                <a:spcPct val="100000"/>
              </a:lnSpc>
              <a:spcBef>
                <a:spcPts val="0"/>
              </a:spcBef>
              <a:spcAft>
                <a:spcPts val="970"/>
              </a:spcAft>
              <a:buSzPct val="100000"/>
              <a:buFont typeface="Calibri Light" panose="020F0302020204030204" pitchFamily="34" charset="0"/>
              <a:buChar char="-"/>
              <a:defRPr sz="1785" b="0" i="0">
                <a:latin typeface="+mj-lt"/>
                <a:ea typeface="Calibri" charset="0"/>
                <a:cs typeface="Calibri" charset="0"/>
              </a:defRPr>
            </a:lvl2pPr>
            <a:lvl3pPr marL="1155975" indent="-232583">
              <a:spcBef>
                <a:spcPts val="0"/>
              </a:spcBef>
              <a:spcAft>
                <a:spcPts val="872"/>
              </a:spcAft>
              <a:buSzPct val="85000"/>
              <a:buFont typeface="Wingdings" panose="05000000000000000000" pitchFamily="2" charset="2"/>
              <a:buChar char="§"/>
              <a:defRPr sz="1575" b="0" i="0">
                <a:latin typeface="+mj-lt"/>
                <a:ea typeface="Calibri" charset="0"/>
                <a:cs typeface="Calibri" charset="0"/>
              </a:defRPr>
            </a:lvl3pPr>
            <a:lvl4pPr marL="1543036" indent="-220434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65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65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7572" y="6731628"/>
            <a:ext cx="2470666" cy="383297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7373" y="6731628"/>
            <a:ext cx="3705999" cy="3832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60573" y="6731628"/>
            <a:ext cx="2470666" cy="383297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754926" y="888156"/>
            <a:ext cx="9467163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8257584" y="443555"/>
            <a:ext cx="1970629" cy="337089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9669833" y="6746833"/>
            <a:ext cx="5568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761681" y="6746826"/>
            <a:ext cx="751094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640547" y="1251430"/>
            <a:ext cx="5308919" cy="459005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4714" indent="0">
              <a:buNone/>
              <a:defRPr sz="189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86" userDrawn="1">
          <p15:clr>
            <a:srgbClr val="FBAE40"/>
          </p15:clr>
        </p15:guide>
        <p15:guide id="2" orient="horz" pos="4243" userDrawn="1">
          <p15:clr>
            <a:srgbClr val="FBAE40"/>
          </p15:clr>
        </p15:guide>
        <p15:guide id="3" pos="792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001" y="245711"/>
            <a:ext cx="7489124" cy="695766"/>
          </a:xfrm>
        </p:spPr>
        <p:txBody>
          <a:bodyPr>
            <a:normAutofit/>
          </a:bodyPr>
          <a:lstStyle>
            <a:lvl1pPr>
              <a:defRPr sz="2729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103" y="1213696"/>
            <a:ext cx="9667657" cy="5292352"/>
          </a:xfrm>
        </p:spPr>
        <p:txBody>
          <a:bodyPr/>
          <a:lstStyle>
            <a:lvl1pPr marL="347139" indent="-347139">
              <a:lnSpc>
                <a:spcPct val="100000"/>
              </a:lnSpc>
              <a:spcBef>
                <a:spcPts val="0"/>
              </a:spcBef>
              <a:spcAft>
                <a:spcPts val="1164"/>
              </a:spcAft>
              <a:buFont typeface="Arial" panose="020B0604020202020204" pitchFamily="34" charset="0"/>
              <a:buChar char="•"/>
              <a:defRPr sz="1890" b="0" i="0">
                <a:latin typeface="+mj-lt"/>
                <a:ea typeface="Calibri" charset="0"/>
                <a:cs typeface="Calibri" charset="0"/>
              </a:defRPr>
            </a:lvl1pPr>
            <a:lvl2pPr marL="749822" indent="-288126">
              <a:lnSpc>
                <a:spcPct val="100000"/>
              </a:lnSpc>
              <a:spcBef>
                <a:spcPts val="0"/>
              </a:spcBef>
              <a:spcAft>
                <a:spcPts val="970"/>
              </a:spcAft>
              <a:buFont typeface="Calibri Light" panose="020F0302020204030204" pitchFamily="34" charset="0"/>
              <a:buChar char="-"/>
              <a:defRPr sz="1785" b="0" i="0">
                <a:latin typeface="+mj-lt"/>
                <a:ea typeface="Calibri" charset="0"/>
                <a:cs typeface="Calibri" charset="0"/>
              </a:defRPr>
            </a:lvl2pPr>
            <a:lvl3pPr marL="1155975" indent="-232583">
              <a:spcBef>
                <a:spcPts val="0"/>
              </a:spcBef>
              <a:spcAft>
                <a:spcPts val="872"/>
              </a:spcAft>
              <a:buSzPct val="85000"/>
              <a:buFont typeface="Wingdings" panose="05000000000000000000" pitchFamily="2" charset="2"/>
              <a:buChar char="§"/>
              <a:defRPr sz="1575" b="0" i="0">
                <a:latin typeface="+mj-lt"/>
                <a:ea typeface="Calibri" charset="0"/>
                <a:cs typeface="Calibri" charset="0"/>
              </a:defRPr>
            </a:lvl3pPr>
            <a:lvl4pPr marL="1543036" indent="-220434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65" b="0" i="0" baseline="0">
                <a:latin typeface="+mj-lt"/>
                <a:ea typeface="Calibri" charset="0"/>
                <a:cs typeface="Calibri" charset="0"/>
              </a:defRPr>
            </a:lvl4pPr>
            <a:lvl5pPr marL="1983903" indent="-220434">
              <a:buFont typeface="Arial" panose="020B0604020202020204" pitchFamily="34" charset="0"/>
              <a:buChar char="•"/>
              <a:defRPr sz="1365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7572" y="6731628"/>
            <a:ext cx="2470666" cy="383297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7373" y="6731628"/>
            <a:ext cx="3705999" cy="3832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60573" y="6731628"/>
            <a:ext cx="2470666" cy="383297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754926" y="888156"/>
            <a:ext cx="9467163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9669833" y="6746833"/>
            <a:ext cx="5568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761681" y="6746826"/>
            <a:ext cx="751094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8257584" y="443555"/>
            <a:ext cx="1970629" cy="33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86" userDrawn="1">
          <p15:clr>
            <a:srgbClr val="FBAE40"/>
          </p15:clr>
        </p15:guide>
        <p15:guide id="2" orient="horz" pos="4243" userDrawn="1">
          <p15:clr>
            <a:srgbClr val="FBAE40"/>
          </p15:clr>
        </p15:guide>
        <p15:guide id="3" pos="792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556" y="1178222"/>
            <a:ext cx="9333627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592" y="3781306"/>
            <a:ext cx="8235554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754477" y="895392"/>
            <a:ext cx="2053907" cy="363773"/>
          </a:xfrm>
          <a:prstGeom prst="rect">
            <a:avLst/>
          </a:prstGeom>
        </p:spPr>
      </p:pic>
      <p:grpSp>
        <p:nvGrpSpPr>
          <p:cNvPr id="8" name="Группа 7"/>
          <p:cNvGrpSpPr/>
          <p:nvPr userDrawn="1"/>
        </p:nvGrpSpPr>
        <p:grpSpPr>
          <a:xfrm>
            <a:off x="779236" y="745094"/>
            <a:ext cx="583806" cy="8"/>
            <a:chOff x="839788" y="214466"/>
            <a:chExt cx="648204" cy="8"/>
          </a:xfrm>
        </p:grpSpPr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5557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6" userDrawn="1">
          <p15:clr>
            <a:srgbClr val="FBAE40"/>
          </p15:clr>
        </p15:guide>
        <p15:guide id="2" pos="7927" userDrawn="1">
          <p15:clr>
            <a:srgbClr val="FBAE40"/>
          </p15:clr>
        </p15:guide>
        <p15:guide id="3" orient="horz" pos="424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754926" y="888156"/>
            <a:ext cx="9467163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 userDrawn="1"/>
        </p:nvGrpSpPr>
        <p:grpSpPr>
          <a:xfrm>
            <a:off x="9669833" y="6746833"/>
            <a:ext cx="556830" cy="3"/>
            <a:chOff x="658813" y="800103"/>
            <a:chExt cx="618252" cy="3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 userDrawn="1"/>
        </p:nvGrpSpPr>
        <p:grpSpPr>
          <a:xfrm>
            <a:off x="761681" y="6746826"/>
            <a:ext cx="751094" cy="4"/>
            <a:chOff x="658813" y="800103"/>
            <a:chExt cx="833946" cy="4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8257584" y="443555"/>
            <a:ext cx="1970629" cy="33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71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6" userDrawn="1">
          <p15:clr>
            <a:srgbClr val="FBAE40"/>
          </p15:clr>
        </p15:guide>
        <p15:guide id="2" orient="horz" pos="4243" userDrawn="1">
          <p15:clr>
            <a:srgbClr val="FBAE40"/>
          </p15:clr>
        </p15:guide>
        <p15:guide id="3" pos="792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07" y="1794831"/>
            <a:ext cx="9470887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9207" y="4817876"/>
            <a:ext cx="9470887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83893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926" y="1916484"/>
            <a:ext cx="4666814" cy="45678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8998" y="1916484"/>
            <a:ext cx="4666814" cy="45678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304360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356" y="383299"/>
            <a:ext cx="9470887" cy="139153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357" y="1764832"/>
            <a:ext cx="4645366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357" y="2629749"/>
            <a:ext cx="4645366" cy="38679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8999" y="1764832"/>
            <a:ext cx="4668244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8999" y="2629749"/>
            <a:ext cx="4668244" cy="38679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38658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236902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608550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356" y="479954"/>
            <a:ext cx="3541574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8244" y="1036570"/>
            <a:ext cx="5558999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356" y="2159794"/>
            <a:ext cx="3541574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650342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356" y="479954"/>
            <a:ext cx="3541574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8244" y="1036570"/>
            <a:ext cx="5558999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356" y="2159794"/>
            <a:ext cx="3541574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959333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879237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8091" y="383297"/>
            <a:ext cx="2367722" cy="610108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926" y="383297"/>
            <a:ext cx="6965906" cy="610108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846922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33406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929" y="383305"/>
            <a:ext cx="9470887" cy="1391534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4929" y="1916489"/>
            <a:ext cx="9470887" cy="456789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54927" y="6672700"/>
            <a:ext cx="2470666" cy="383297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43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43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37375" y="6672700"/>
            <a:ext cx="3705999" cy="383297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43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55147" y="6672700"/>
            <a:ext cx="2470666" cy="383297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43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43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81683" rtl="0" eaLnBrk="1" latinLnBrk="0" hangingPunct="1">
        <a:lnSpc>
          <a:spcPct val="90000"/>
        </a:lnSpc>
        <a:spcBef>
          <a:spcPct val="0"/>
        </a:spcBef>
        <a:buNone/>
        <a:defRPr sz="41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421" indent="-220421" algn="l" defTabSz="881683" rtl="0" eaLnBrk="1" latinLnBrk="0" hangingPunct="1">
        <a:lnSpc>
          <a:spcPct val="90000"/>
        </a:lnSpc>
        <a:spcBef>
          <a:spcPts val="965"/>
        </a:spcBef>
        <a:buFont typeface="Arial" panose="020B0604020202020204" pitchFamily="34" charset="0"/>
        <a:buChar char="•"/>
        <a:defRPr sz="2729" kern="1200">
          <a:solidFill>
            <a:schemeClr val="tx1"/>
          </a:solidFill>
          <a:latin typeface="+mn-lt"/>
          <a:ea typeface="+mn-ea"/>
          <a:cs typeface="+mn-cs"/>
        </a:defRPr>
      </a:lvl1pPr>
      <a:lvl2pPr marL="661263" indent="-220421" algn="l" defTabSz="881683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2pPr>
      <a:lvl3pPr marL="1102105" indent="-220421" algn="l" defTabSz="881683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42947" indent="-220421" algn="l" defTabSz="881683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4pPr>
      <a:lvl5pPr marL="1983788" indent="-220421" algn="l" defTabSz="881683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5pPr>
      <a:lvl6pPr marL="2424630" indent="-220421" algn="l" defTabSz="881683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6pPr>
      <a:lvl7pPr marL="2865469" indent="-220421" algn="l" defTabSz="881683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7pPr>
      <a:lvl8pPr marL="3306315" indent="-220421" algn="l" defTabSz="881683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8pPr>
      <a:lvl9pPr marL="3747154" indent="-220421" algn="l" defTabSz="881683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40841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2pPr>
      <a:lvl3pPr marL="881683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3pPr>
      <a:lvl4pPr marL="1322525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4pPr>
      <a:lvl5pPr marL="1763368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5pPr>
      <a:lvl6pPr marL="2204208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6pPr>
      <a:lvl7pPr marL="2645050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7pPr>
      <a:lvl8pPr marL="3085894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8pPr>
      <a:lvl9pPr marL="3526734" algn="l" defTabSz="881683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929" y="383304"/>
            <a:ext cx="9470887" cy="1391534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4929" y="1916487"/>
            <a:ext cx="9470887" cy="456789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54927" y="6672700"/>
            <a:ext cx="2470666" cy="383297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74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37373" y="6672700"/>
            <a:ext cx="3705999" cy="383297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74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55147" y="6672700"/>
            <a:ext cx="2470666" cy="383297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7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7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81734" rtl="0" eaLnBrk="1" latinLnBrk="0" hangingPunct="1">
        <a:lnSpc>
          <a:spcPct val="90000"/>
        </a:lnSpc>
        <a:spcBef>
          <a:spcPct val="0"/>
        </a:spcBef>
        <a:buNone/>
        <a:defRPr sz="41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434" indent="-220434" algn="l" defTabSz="881734" rtl="0" eaLnBrk="1" latinLnBrk="0" hangingPunct="1">
        <a:lnSpc>
          <a:spcPct val="90000"/>
        </a:lnSpc>
        <a:spcBef>
          <a:spcPts val="965"/>
        </a:spcBef>
        <a:buFont typeface="Arial" panose="020B0604020202020204" pitchFamily="34" charset="0"/>
        <a:buChar char="•"/>
        <a:defRPr sz="2729" kern="1200">
          <a:solidFill>
            <a:schemeClr val="tx1"/>
          </a:solidFill>
          <a:latin typeface="+mn-lt"/>
          <a:ea typeface="+mn-ea"/>
          <a:cs typeface="+mn-cs"/>
        </a:defRPr>
      </a:lvl1pPr>
      <a:lvl2pPr marL="661301" indent="-220434" algn="l" defTabSz="881734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2pPr>
      <a:lvl3pPr marL="1102168" indent="-220434" algn="l" defTabSz="881734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36" indent="-220434" algn="l" defTabSz="881734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4pPr>
      <a:lvl5pPr marL="1983903" indent="-220434" algn="l" defTabSz="881734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5pPr>
      <a:lvl6pPr marL="2424771" indent="-220434" algn="l" defTabSz="881734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6pPr>
      <a:lvl7pPr marL="2865638" indent="-220434" algn="l" defTabSz="881734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7pPr>
      <a:lvl8pPr marL="3306506" indent="-220434" algn="l" defTabSz="881734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8pPr>
      <a:lvl9pPr marL="3747372" indent="-220434" algn="l" defTabSz="881734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40868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2pPr>
      <a:lvl3pPr marL="881734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3pPr>
      <a:lvl4pPr marL="1322602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4pPr>
      <a:lvl5pPr marL="1763469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5pPr>
      <a:lvl6pPr marL="2204336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6pPr>
      <a:lvl7pPr marL="2645204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7pPr>
      <a:lvl8pPr marL="3086071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8pPr>
      <a:lvl9pPr marL="3526940" algn="l" defTabSz="881734" rtl="0" eaLnBrk="1" latinLnBrk="0" hangingPunct="1">
        <a:defRPr sz="17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926" y="383299"/>
            <a:ext cx="947088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926" y="1916484"/>
            <a:ext cx="947088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926" y="6672698"/>
            <a:ext cx="247066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43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43"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7370" y="6672698"/>
            <a:ext cx="3705999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43"/>
            <a:r>
              <a:rPr lang="ru-RU" smtClean="0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5146" y="6672698"/>
            <a:ext cx="247066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9943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79943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6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hdr="0" ftr="0"/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084" y="1730934"/>
            <a:ext cx="9523796" cy="11775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36763" marR="19050" lvl="1">
              <a:lnSpc>
                <a:spcPct val="111800"/>
              </a:lnSpc>
              <a:spcBef>
                <a:spcPts val="659"/>
              </a:spcBef>
            </a:pPr>
            <a:r>
              <a:rPr lang="ru-RU" sz="2800" spc="-46" dirty="0" smtClean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r>
              <a:rPr lang="ru-RU" sz="1311" b="1" dirty="0">
                <a:solidFill>
                  <a:srgbClr val="008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1311" b="1" dirty="0">
                <a:solidFill>
                  <a:srgbClr val="008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00" spc="-2" dirty="0">
              <a:solidFill>
                <a:srgbClr val="008000"/>
              </a:solidFill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959032" y="6443181"/>
            <a:ext cx="3787259" cy="383297"/>
          </a:xfrm>
          <a:prstGeom prst="rect">
            <a:avLst/>
          </a:prstGeom>
        </p:spPr>
        <p:txBody>
          <a:bodyPr vert="horz" lIns="88168" tIns="44084" rIns="88168" bIns="4408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80" dirty="0">
                <a:solidFill>
                  <a:srgbClr val="006600"/>
                </a:solidFill>
              </a:rPr>
              <a:t>2022, ФГБОУ ВО Волгоградский ГАУ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0217" y="5534179"/>
            <a:ext cx="9749657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69" marR="2628" defTabSz="881734"/>
            <a:r>
              <a:rPr lang="ru-RU" sz="1680" b="1" spc="-5" dirty="0">
                <a:solidFill>
                  <a:srgbClr val="006600"/>
                </a:solidFill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569" marR="2628" defTabSz="881734"/>
            <a:r>
              <a:rPr lang="ru-RU" sz="1680" b="1" spc="-5" dirty="0">
                <a:solidFill>
                  <a:srgbClr val="006600"/>
                </a:solidFill>
                <a:latin typeface="Lato Black"/>
                <a:ea typeface="+mj-ea"/>
                <a:cs typeface="Lato Black"/>
              </a:rPr>
              <a:t>Бизнес-акселератор «</a:t>
            </a:r>
            <a:r>
              <a:rPr lang="ru-RU" sz="1680" b="1" spc="-5" dirty="0" err="1">
                <a:solidFill>
                  <a:srgbClr val="006600"/>
                </a:solidFill>
                <a:latin typeface="Lato Black"/>
                <a:ea typeface="+mj-ea"/>
                <a:cs typeface="Lato Black"/>
              </a:rPr>
              <a:t>АгроМир</a:t>
            </a:r>
            <a:r>
              <a:rPr lang="ru-RU" sz="1680" b="1" spc="-5" dirty="0">
                <a:solidFill>
                  <a:srgbClr val="006600"/>
                </a:solidFill>
                <a:latin typeface="Lato Black"/>
                <a:ea typeface="+mj-ea"/>
                <a:cs typeface="Lato Black"/>
              </a:rPr>
              <a:t> Будущего»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8308568" y="-38943"/>
            <a:ext cx="2380946" cy="3035155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931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931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931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043736" y="6269212"/>
            <a:ext cx="4771308" cy="20114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1024786" y="5218943"/>
            <a:ext cx="4771308" cy="20114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940217" y="3905244"/>
            <a:ext cx="6383693" cy="1250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057" marR="19050">
              <a:lnSpc>
                <a:spcPct val="111800"/>
              </a:lnSpc>
              <a:spcBef>
                <a:spcPts val="659"/>
              </a:spcBef>
            </a:pPr>
            <a:r>
              <a:rPr lang="ru-RU" sz="2049" spc="-2" dirty="0">
                <a:solidFill>
                  <a:srgbClr val="006600"/>
                </a:solidFill>
                <a:latin typeface="Lato"/>
                <a:cs typeface="Lato"/>
              </a:rPr>
              <a:t>Рынок НТИ: </a:t>
            </a:r>
            <a:r>
              <a:rPr lang="ru-RU" sz="2049" spc="-2" dirty="0" smtClean="0">
                <a:solidFill>
                  <a:srgbClr val="006600"/>
                </a:solidFill>
                <a:latin typeface="Lato"/>
                <a:cs typeface="Lato"/>
              </a:rPr>
              <a:t>«</a:t>
            </a:r>
            <a:r>
              <a:rPr lang="ru-RU" sz="2049" i="1" spc="-2" dirty="0" err="1" smtClean="0">
                <a:latin typeface="Lato"/>
                <a:cs typeface="Lato"/>
              </a:rPr>
              <a:t>Фуднет</a:t>
            </a:r>
            <a:r>
              <a:rPr lang="ru-RU" sz="2049" spc="-2" dirty="0" smtClean="0">
                <a:solidFill>
                  <a:srgbClr val="006600"/>
                </a:solidFill>
                <a:latin typeface="Lato"/>
                <a:cs typeface="Lato"/>
              </a:rPr>
              <a:t>»</a:t>
            </a:r>
            <a:r>
              <a:rPr lang="ru-RU" sz="2049" spc="-2" dirty="0">
                <a:solidFill>
                  <a:srgbClr val="006600"/>
                </a:solidFill>
                <a:latin typeface="Lato"/>
                <a:cs typeface="Lato"/>
              </a:rPr>
              <a:t/>
            </a:r>
            <a:br>
              <a:rPr lang="ru-RU" sz="2049" spc="-2" dirty="0">
                <a:solidFill>
                  <a:srgbClr val="006600"/>
                </a:solidFill>
                <a:latin typeface="Lato"/>
                <a:cs typeface="Lato"/>
              </a:rPr>
            </a:br>
            <a:r>
              <a:rPr lang="ru-RU" sz="2049" spc="-2" dirty="0">
                <a:solidFill>
                  <a:srgbClr val="006600"/>
                </a:solidFill>
                <a:latin typeface="Lato"/>
                <a:cs typeface="Lato"/>
              </a:rPr>
              <a:t>Сквозная технология: </a:t>
            </a:r>
            <a:r>
              <a:rPr lang="ru-RU" sz="2049" spc="-2" dirty="0" smtClean="0">
                <a:solidFill>
                  <a:srgbClr val="006600"/>
                </a:solidFill>
                <a:latin typeface="Lato"/>
                <a:cs typeface="Lato"/>
              </a:rPr>
              <a:t>«</a:t>
            </a:r>
            <a:r>
              <a:rPr lang="ru-RU" sz="2400" dirty="0"/>
              <a:t>Новые производственные </a:t>
            </a:r>
            <a:r>
              <a:rPr lang="ru-RU" sz="2400" dirty="0" smtClean="0"/>
              <a:t>технологии</a:t>
            </a:r>
            <a:r>
              <a:rPr lang="ru-RU" sz="2049" spc="-2" dirty="0" smtClean="0">
                <a:solidFill>
                  <a:srgbClr val="006600"/>
                </a:solidFill>
                <a:latin typeface="Lato"/>
                <a:cs typeface="Lato"/>
              </a:rPr>
              <a:t>» </a:t>
            </a:r>
            <a:endParaRPr lang="ru-RU" sz="2049" spc="-2" dirty="0">
              <a:solidFill>
                <a:srgbClr val="006600"/>
              </a:solidFill>
              <a:latin typeface="Lato"/>
              <a:cs typeface="Lato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4" y="30826"/>
            <a:ext cx="3754935" cy="16086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209" y="4287021"/>
            <a:ext cx="3436818" cy="3436818"/>
          </a:xfrm>
          <a:prstGeom prst="rect">
            <a:avLst/>
          </a:prstGeom>
          <a:effectLst>
            <a:outerShdw blurRad="1270000" dist="38100" dir="2700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715629" y="800691"/>
            <a:ext cx="2099722" cy="487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25" name="Shape 125"/>
          <p:cNvSpPr txBox="1"/>
          <p:nvPr/>
        </p:nvSpPr>
        <p:spPr>
          <a:xfrm>
            <a:off x="681889" y="247812"/>
            <a:ext cx="1519541" cy="304677"/>
          </a:xfrm>
          <a:prstGeom prst="rect">
            <a:avLst/>
          </a:prstGeom>
          <a:noFill/>
        </p:spPr>
        <p:txBody>
          <a:bodyPr wrap="none" lIns="95991" tIns="47995" rIns="95991" bIns="47995">
            <a:spAutoFit/>
          </a:bodyPr>
          <a:lstStyle/>
          <a:p>
            <a:r>
              <a:rPr sz="1350" b="1" dirty="0" err="1"/>
              <a:t>Профиль</a:t>
            </a:r>
            <a:r>
              <a:rPr sz="1350" b="1" dirty="0"/>
              <a:t> </a:t>
            </a:r>
            <a:r>
              <a:rPr sz="1350" b="1" dirty="0" err="1"/>
              <a:t>проекта</a:t>
            </a:r>
            <a:endParaRPr sz="1350" b="1" dirty="0"/>
          </a:p>
        </p:txBody>
      </p:sp>
      <p:sp>
        <p:nvSpPr>
          <p:cNvPr id="126" name="Shape 126"/>
          <p:cNvSpPr/>
          <p:nvPr/>
        </p:nvSpPr>
        <p:spPr>
          <a:xfrm>
            <a:off x="658246" y="526602"/>
            <a:ext cx="9599083" cy="0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pic>
        <p:nvPicPr>
          <p:cNvPr id="128" name="Shape 128"/>
          <p:cNvPicPr/>
          <p:nvPr/>
        </p:nvPicPr>
        <p:blipFill>
          <a:blip r:embed="rId2" cstate="print"/>
          <a:stretch/>
        </p:blipFill>
        <p:spPr>
          <a:xfrm>
            <a:off x="792348" y="738916"/>
            <a:ext cx="451461" cy="431952"/>
          </a:xfrm>
          <a:prstGeom prst="rect">
            <a:avLst/>
          </a:prstGeom>
          <a:ln>
            <a:noFill/>
          </a:ln>
        </p:spPr>
      </p:pic>
      <p:sp>
        <p:nvSpPr>
          <p:cNvPr id="129" name="Shape 129"/>
          <p:cNvSpPr txBox="1"/>
          <p:nvPr/>
        </p:nvSpPr>
        <p:spPr>
          <a:xfrm>
            <a:off x="1140105" y="739064"/>
            <a:ext cx="1185090" cy="304677"/>
          </a:xfrm>
          <a:prstGeom prst="rect">
            <a:avLst/>
          </a:prstGeom>
          <a:noFill/>
        </p:spPr>
        <p:txBody>
          <a:bodyPr wrap="none" lIns="95991" tIns="47995" rIns="95991" bIns="47995">
            <a:spAutoFit/>
          </a:bodyPr>
          <a:lstStyle/>
          <a:p>
            <a:r>
              <a:rPr sz="1350" dirty="0" err="1"/>
              <a:t>Цель</a:t>
            </a:r>
            <a:r>
              <a:rPr sz="1350" dirty="0"/>
              <a:t> </a:t>
            </a:r>
            <a:r>
              <a:rPr sz="1350" dirty="0" err="1"/>
              <a:t>проекта</a:t>
            </a:r>
            <a:endParaRPr sz="1350" dirty="0"/>
          </a:p>
        </p:txBody>
      </p:sp>
      <p:sp>
        <p:nvSpPr>
          <p:cNvPr id="130" name="Shape 130"/>
          <p:cNvSpPr/>
          <p:nvPr/>
        </p:nvSpPr>
        <p:spPr>
          <a:xfrm flipH="1">
            <a:off x="337795" y="2956020"/>
            <a:ext cx="5447470" cy="0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131" name="Shape 131"/>
          <p:cNvSpPr txBox="1"/>
          <p:nvPr/>
        </p:nvSpPr>
        <p:spPr>
          <a:xfrm>
            <a:off x="1284087" y="3225096"/>
            <a:ext cx="1637970" cy="304677"/>
          </a:xfrm>
          <a:prstGeom prst="rect">
            <a:avLst/>
          </a:prstGeom>
          <a:noFill/>
        </p:spPr>
        <p:txBody>
          <a:bodyPr wrap="none" lIns="95991" tIns="47995" rIns="95991" bIns="47995">
            <a:spAutoFit/>
          </a:bodyPr>
          <a:lstStyle/>
          <a:p>
            <a:r>
              <a:rPr sz="1350" dirty="0" err="1"/>
              <a:t>Результаты</a:t>
            </a:r>
            <a:r>
              <a:rPr sz="1350" dirty="0"/>
              <a:t> </a:t>
            </a:r>
            <a:r>
              <a:rPr sz="1350" dirty="0" err="1"/>
              <a:t>проекта</a:t>
            </a:r>
            <a:endParaRPr sz="1350" dirty="0"/>
          </a:p>
        </p:txBody>
      </p:sp>
      <p:sp>
        <p:nvSpPr>
          <p:cNvPr id="132" name="Shape 132"/>
          <p:cNvSpPr/>
          <p:nvPr/>
        </p:nvSpPr>
        <p:spPr>
          <a:xfrm flipH="1">
            <a:off x="675371" y="5679677"/>
            <a:ext cx="10014504" cy="44276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pic>
        <p:nvPicPr>
          <p:cNvPr id="134" name="Shape 134"/>
          <p:cNvPicPr/>
          <p:nvPr/>
        </p:nvPicPr>
        <p:blipFill>
          <a:blip r:embed="rId3" cstate="print"/>
          <a:stretch/>
        </p:blipFill>
        <p:spPr>
          <a:xfrm>
            <a:off x="862622" y="5745795"/>
            <a:ext cx="681554" cy="681554"/>
          </a:xfrm>
          <a:prstGeom prst="rect">
            <a:avLst/>
          </a:prstGeom>
          <a:ln>
            <a:noFill/>
          </a:ln>
        </p:spPr>
      </p:pic>
      <p:sp>
        <p:nvSpPr>
          <p:cNvPr id="135" name="Shape 135"/>
          <p:cNvSpPr/>
          <p:nvPr/>
        </p:nvSpPr>
        <p:spPr>
          <a:xfrm>
            <a:off x="1787777" y="5730504"/>
            <a:ext cx="4843536" cy="315017"/>
          </a:xfrm>
          <a:prstGeom prst="rect">
            <a:avLst/>
          </a:prstGeom>
          <a:noFill/>
        </p:spPr>
        <p:txBody>
          <a:bodyPr wrap="square" lIns="95991" tIns="47995" rIns="95991" bIns="47995">
            <a:spAutoFit/>
          </a:bodyPr>
          <a:lstStyle/>
          <a:p>
            <a:r>
              <a:rPr sz="1350" dirty="0" err="1"/>
              <a:t>Общая</a:t>
            </a:r>
            <a:r>
              <a:rPr sz="1350" dirty="0"/>
              <a:t> </a:t>
            </a:r>
            <a:r>
              <a:rPr sz="1350" dirty="0" err="1"/>
              <a:t>стоимость</a:t>
            </a:r>
            <a:r>
              <a:rPr sz="1350" dirty="0"/>
              <a:t> </a:t>
            </a:r>
            <a:r>
              <a:rPr sz="1350" dirty="0" err="1"/>
              <a:t>проекта</a:t>
            </a:r>
            <a:r>
              <a:rPr sz="1350" dirty="0"/>
              <a:t> (</a:t>
            </a:r>
            <a:r>
              <a:rPr sz="1350" dirty="0" err="1"/>
              <a:t>тыс</a:t>
            </a:r>
            <a:r>
              <a:rPr sz="1350" dirty="0"/>
              <a:t>. </a:t>
            </a:r>
            <a:r>
              <a:rPr sz="1350" dirty="0" err="1"/>
              <a:t>рублей</a:t>
            </a:r>
            <a:r>
              <a:rPr sz="1350" dirty="0"/>
              <a:t>)</a:t>
            </a:r>
          </a:p>
        </p:txBody>
      </p:sp>
      <p:sp>
        <p:nvSpPr>
          <p:cNvPr id="136" name="Shape 136"/>
          <p:cNvSpPr/>
          <p:nvPr/>
        </p:nvSpPr>
        <p:spPr>
          <a:xfrm>
            <a:off x="4490755" y="5733406"/>
            <a:ext cx="1637820" cy="328289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pPr algn="ctr"/>
            <a:r>
              <a:rPr lang="ru-RU" sz="1350" b="1" dirty="0">
                <a:ea typeface="Calibri"/>
                <a:cs typeface="Calibri"/>
              </a:rPr>
              <a:t> </a:t>
            </a:r>
            <a:r>
              <a:rPr lang="ru-RU" sz="1600" b="1" dirty="0" smtClean="0"/>
              <a:t>2000000</a:t>
            </a:r>
            <a:endParaRPr sz="1100" b="1" dirty="0">
              <a:ea typeface="Calibri"/>
              <a:cs typeface="Calibri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1976129" y="6277975"/>
            <a:ext cx="1678444" cy="46156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554" tIns="34268" rIns="68554" bIns="34268" anchor="t">
            <a:noAutofit/>
          </a:bodyPr>
          <a:lstStyle/>
          <a:p>
            <a:pPr algn="ctr"/>
            <a:r>
              <a:rPr sz="12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Собственные</a:t>
            </a:r>
            <a:r>
              <a:rPr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 </a:t>
            </a:r>
            <a:r>
              <a:rPr sz="12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средства</a:t>
            </a:r>
            <a:r>
              <a:rPr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/>
            </a:r>
            <a:br>
              <a:rPr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rPr>
            </a:b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400000</a:t>
            </a:r>
            <a:endParaRPr sz="1200" b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4518477" y="6278397"/>
            <a:ext cx="1918804" cy="461597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pPr algn="ctr"/>
            <a:r>
              <a:rPr sz="1200" b="1" dirty="0" err="1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Привлекаемые</a:t>
            </a:r>
            <a:r>
              <a:rPr sz="1200" b="1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 </a:t>
            </a:r>
            <a:r>
              <a:rPr sz="1200" b="1" dirty="0" err="1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средства</a:t>
            </a:r>
            <a:r>
              <a:rPr sz="1200" b="1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/>
            </a:r>
            <a:br>
              <a:rPr sz="1200" b="1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1600000</a:t>
            </a:r>
            <a:endParaRPr sz="1200" b="1" dirty="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388164" y="1252107"/>
            <a:ext cx="5697344" cy="1805569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endParaRPr sz="1124" dirty="0">
              <a:latin typeface="Calibri"/>
              <a:ea typeface="Calibri"/>
              <a:cs typeface="Calibri"/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900874" y="3728544"/>
            <a:ext cx="5237427" cy="1756604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endParaRPr sz="1124" dirty="0">
              <a:ea typeface="Calibri"/>
              <a:cs typeface="Calibri"/>
            </a:endParaRPr>
          </a:p>
        </p:txBody>
      </p:sp>
      <p:pic>
        <p:nvPicPr>
          <p:cNvPr id="142" name="Shape 142"/>
          <p:cNvPicPr/>
          <p:nvPr/>
        </p:nvPicPr>
        <p:blipFill>
          <a:blip r:embed="rId4" cstate="print"/>
          <a:stretch/>
        </p:blipFill>
        <p:spPr>
          <a:xfrm>
            <a:off x="824588" y="3202095"/>
            <a:ext cx="432327" cy="423024"/>
          </a:xfrm>
          <a:prstGeom prst="rect">
            <a:avLst/>
          </a:prstGeom>
          <a:ln>
            <a:noFill/>
          </a:ln>
        </p:spPr>
      </p:pic>
      <p:sp>
        <p:nvSpPr>
          <p:cNvPr id="143" name="Shape 143"/>
          <p:cNvSpPr txBox="1"/>
          <p:nvPr/>
        </p:nvSpPr>
        <p:spPr>
          <a:xfrm>
            <a:off x="6534330" y="526602"/>
            <a:ext cx="1478632" cy="304677"/>
          </a:xfrm>
          <a:prstGeom prst="rect">
            <a:avLst/>
          </a:prstGeom>
          <a:noFill/>
        </p:spPr>
        <p:txBody>
          <a:bodyPr wrap="none" lIns="95991" tIns="47995" rIns="95991" bIns="47995">
            <a:spAutoFit/>
          </a:bodyPr>
          <a:lstStyle/>
          <a:p>
            <a:r>
              <a:rPr sz="1350" dirty="0" err="1"/>
              <a:t>Команда</a:t>
            </a:r>
            <a:r>
              <a:rPr sz="1350" dirty="0"/>
              <a:t> </a:t>
            </a:r>
            <a:r>
              <a:rPr sz="1350" dirty="0" err="1"/>
              <a:t>проекта</a:t>
            </a:r>
            <a:endParaRPr sz="1350" dirty="0"/>
          </a:p>
        </p:txBody>
      </p:sp>
      <p:sp>
        <p:nvSpPr>
          <p:cNvPr id="144" name="Shape 144"/>
          <p:cNvSpPr/>
          <p:nvPr/>
        </p:nvSpPr>
        <p:spPr>
          <a:xfrm>
            <a:off x="9002833" y="334859"/>
            <a:ext cx="1977905" cy="2615553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endParaRPr lang="ru-RU" sz="1200" b="1" dirty="0">
              <a:solidFill>
                <a:srgbClr val="003462"/>
              </a:solidFill>
              <a:ea typeface="Calibri"/>
              <a:cs typeface="Calibri"/>
            </a:endParaRPr>
          </a:p>
          <a:p>
            <a:endParaRPr lang="ru-RU" sz="1100" b="1" dirty="0" smtClean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100" b="1" dirty="0" err="1" smtClean="0">
                <a:solidFill>
                  <a:srgbClr val="003462"/>
                </a:solidFill>
                <a:ea typeface="Calibri"/>
                <a:cs typeface="Calibri"/>
              </a:rPr>
              <a:t>Дитятьев</a:t>
            </a:r>
            <a:r>
              <a:rPr lang="ru-RU" sz="1100" b="1" dirty="0" smtClean="0">
                <a:solidFill>
                  <a:srgbClr val="003462"/>
                </a:solidFill>
                <a:ea typeface="Calibri"/>
                <a:cs typeface="Calibri"/>
              </a:rPr>
              <a:t> Михаил Сергеевич</a:t>
            </a:r>
            <a:endParaRPr lang="ru-RU" sz="1200" b="1" dirty="0" smtClean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050" dirty="0" smtClean="0">
                <a:solidFill>
                  <a:prstClr val="black"/>
                </a:solidFill>
                <a:ea typeface="Calibri"/>
                <a:cs typeface="Calibri"/>
              </a:rPr>
              <a:t>Соискатель</a:t>
            </a:r>
          </a:p>
          <a:p>
            <a:endParaRPr lang="ru-RU" sz="1100" b="1" dirty="0" smtClean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100" b="1" dirty="0" smtClean="0">
                <a:solidFill>
                  <a:srgbClr val="003462"/>
                </a:solidFill>
                <a:ea typeface="Calibri"/>
                <a:cs typeface="Calibri"/>
              </a:rPr>
              <a:t>Панкратов Ярослав </a:t>
            </a:r>
            <a:r>
              <a:rPr lang="ru-RU" sz="1100" b="1" dirty="0" err="1" smtClean="0">
                <a:solidFill>
                  <a:srgbClr val="003462"/>
                </a:solidFill>
                <a:ea typeface="Calibri"/>
                <a:cs typeface="Calibri"/>
              </a:rPr>
              <a:t>Алексесвич</a:t>
            </a:r>
            <a:endParaRPr lang="ru-RU" sz="1100" b="1" dirty="0" smtClean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050" dirty="0" smtClean="0">
                <a:solidFill>
                  <a:prstClr val="black"/>
                </a:solidFill>
                <a:ea typeface="Calibri"/>
                <a:cs typeface="Calibri"/>
              </a:rPr>
              <a:t>Соискатель</a:t>
            </a:r>
          </a:p>
          <a:p>
            <a:endParaRPr lang="ru-RU" sz="1100" b="1" dirty="0" smtClean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100" b="1" dirty="0" err="1" smtClean="0">
                <a:solidFill>
                  <a:srgbClr val="003462"/>
                </a:solidFill>
                <a:ea typeface="Calibri"/>
                <a:cs typeface="Calibri"/>
              </a:rPr>
              <a:t>Дзюнна</a:t>
            </a:r>
            <a:r>
              <a:rPr lang="ru-RU" sz="1100" b="1" dirty="0" smtClean="0">
                <a:solidFill>
                  <a:srgbClr val="003462"/>
                </a:solidFill>
                <a:ea typeface="Calibri"/>
                <a:cs typeface="Calibri"/>
              </a:rPr>
              <a:t> Марина Ивановна </a:t>
            </a:r>
          </a:p>
          <a:p>
            <a:r>
              <a:rPr lang="ru-RU" sz="1050" dirty="0" smtClean="0">
                <a:solidFill>
                  <a:prstClr val="black"/>
                </a:solidFill>
                <a:ea typeface="Calibri"/>
                <a:cs typeface="Calibri"/>
              </a:rPr>
              <a:t>Соискатель</a:t>
            </a:r>
          </a:p>
          <a:p>
            <a:endParaRPr lang="ru-RU" sz="1100" b="1" dirty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100" b="1" dirty="0" err="1" smtClean="0">
                <a:solidFill>
                  <a:srgbClr val="003462"/>
                </a:solidFill>
                <a:ea typeface="Calibri"/>
                <a:cs typeface="Calibri"/>
              </a:rPr>
              <a:t>Капарова</a:t>
            </a:r>
            <a:r>
              <a:rPr lang="ru-RU" sz="1100" b="1" dirty="0" smtClean="0">
                <a:solidFill>
                  <a:srgbClr val="003462"/>
                </a:solidFill>
                <a:ea typeface="Calibri"/>
                <a:cs typeface="Calibri"/>
              </a:rPr>
              <a:t> Анастасия Александровна</a:t>
            </a:r>
            <a:endParaRPr lang="ru-RU" sz="1100" b="1" dirty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050" dirty="0">
                <a:solidFill>
                  <a:prstClr val="black"/>
                </a:solidFill>
                <a:ea typeface="Calibri"/>
                <a:cs typeface="Calibri"/>
              </a:rPr>
              <a:t>Соискатель</a:t>
            </a:r>
            <a:endParaRPr lang="ru-RU" sz="1100" b="1" dirty="0" smtClean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200" b="1" dirty="0" smtClean="0">
                <a:solidFill>
                  <a:srgbClr val="003462"/>
                </a:solidFill>
                <a:ea typeface="Calibri"/>
                <a:cs typeface="Calibri"/>
              </a:rPr>
              <a:t> </a:t>
            </a:r>
            <a:r>
              <a:rPr sz="1200" b="1" dirty="0">
                <a:solidFill>
                  <a:srgbClr val="003462"/>
                </a:solidFill>
                <a:ea typeface="Calibri"/>
                <a:cs typeface="Calibri"/>
              </a:rPr>
              <a:t/>
            </a:r>
            <a:br>
              <a:rPr sz="1200" b="1" dirty="0">
                <a:solidFill>
                  <a:srgbClr val="003462"/>
                </a:solidFill>
                <a:ea typeface="Calibri"/>
                <a:cs typeface="Calibri"/>
              </a:rPr>
            </a:br>
            <a:endParaRPr sz="1050" dirty="0">
              <a:ea typeface="Calibri"/>
              <a:cs typeface="Calibri"/>
            </a:endParaRPr>
          </a:p>
        </p:txBody>
      </p:sp>
      <p:sp>
        <p:nvSpPr>
          <p:cNvPr id="147" name="Shape 147"/>
          <p:cNvSpPr/>
          <p:nvPr/>
        </p:nvSpPr>
        <p:spPr>
          <a:xfrm>
            <a:off x="7069614" y="1289597"/>
            <a:ext cx="1374829" cy="323088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endParaRPr lang="ru-RU" sz="84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50" name="Shape 150"/>
          <p:cNvSpPr/>
          <p:nvPr/>
        </p:nvSpPr>
        <p:spPr>
          <a:xfrm>
            <a:off x="8544527" y="2601567"/>
            <a:ext cx="1568870" cy="392328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endParaRPr sz="975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152" name="Shape 152"/>
          <p:cNvSpPr/>
          <p:nvPr/>
        </p:nvSpPr>
        <p:spPr>
          <a:xfrm>
            <a:off x="6437281" y="1171214"/>
            <a:ext cx="1661706" cy="260581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6992" rIns="0" bIns="26992" anchor="ctr">
            <a:spAutoFit/>
          </a:bodyPr>
          <a:lstStyle/>
          <a:p>
            <a:pPr algn="ctr"/>
            <a:r>
              <a:rPr sz="1050" dirty="0" err="1">
                <a:ea typeface="Calibri"/>
                <a:cs typeface="Calibri"/>
              </a:rPr>
              <a:t>Руководитель</a:t>
            </a:r>
            <a:r>
              <a:rPr sz="1050" dirty="0">
                <a:ea typeface="Calibri"/>
                <a:cs typeface="Calibri"/>
              </a:rPr>
              <a:t> </a:t>
            </a:r>
            <a:r>
              <a:rPr sz="1050" dirty="0" err="1">
                <a:ea typeface="Calibri"/>
                <a:cs typeface="Calibri"/>
              </a:rPr>
              <a:t>проекта</a:t>
            </a:r>
            <a:endParaRPr sz="1050" dirty="0">
              <a:ea typeface="Calibri"/>
              <a:cs typeface="Calibri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7248726" y="2798016"/>
            <a:ext cx="1901852" cy="311548"/>
          </a:xfrm>
          <a:prstGeom prst="rect">
            <a:avLst/>
          </a:prstGeom>
        </p:spPr>
        <p:txBody>
          <a:bodyPr wrap="square" lIns="68559" tIns="34279" rIns="68559" bIns="34279">
            <a:spAutoFit/>
          </a:bodyPr>
          <a:lstStyle/>
          <a:p>
            <a:pPr>
              <a:spcBef>
                <a:spcPts val="450"/>
              </a:spcBef>
            </a:pPr>
            <a:r>
              <a:rPr sz="1500" dirty="0" err="1"/>
              <a:t>Компания-инициатор</a:t>
            </a:r>
            <a:endParaRPr sz="1500" b="1" u="sng" dirty="0">
              <a:solidFill>
                <a:srgbClr val="23232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6928700" y="4469283"/>
            <a:ext cx="1842763" cy="1100007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r>
              <a:rPr sz="1124" b="1" dirty="0">
                <a:solidFill>
                  <a:schemeClr val="dk2"/>
                </a:solidFill>
                <a:ea typeface="Calibri"/>
                <a:cs typeface="Calibri"/>
              </a:rPr>
              <a:t/>
            </a:r>
            <a:br>
              <a:rPr sz="1124" b="1" dirty="0">
                <a:solidFill>
                  <a:schemeClr val="dk2"/>
                </a:solidFill>
                <a:ea typeface="Calibri"/>
                <a:cs typeface="Calibri"/>
              </a:rPr>
            </a:br>
            <a:endParaRPr sz="1124" dirty="0">
              <a:ea typeface="Calibri"/>
              <a:cs typeface="Calibri"/>
            </a:endParaRPr>
          </a:p>
        </p:txBody>
      </p:sp>
      <p:pic>
        <p:nvPicPr>
          <p:cNvPr id="158" name="Shape 158"/>
          <p:cNvPicPr/>
          <p:nvPr/>
        </p:nvPicPr>
        <p:blipFill>
          <a:blip r:embed="rId5" cstate="print"/>
          <a:stretch/>
        </p:blipFill>
        <p:spPr>
          <a:xfrm>
            <a:off x="9891625" y="3689532"/>
            <a:ext cx="370000" cy="379379"/>
          </a:xfrm>
          <a:prstGeom prst="rect">
            <a:avLst/>
          </a:prstGeom>
          <a:ln>
            <a:noFill/>
          </a:ln>
        </p:spPr>
      </p:pic>
      <p:grpSp>
        <p:nvGrpSpPr>
          <p:cNvPr id="159" name="Shape 159"/>
          <p:cNvGrpSpPr/>
          <p:nvPr/>
        </p:nvGrpSpPr>
        <p:grpSpPr>
          <a:xfrm>
            <a:off x="9721880" y="3894285"/>
            <a:ext cx="226214" cy="276938"/>
            <a:chOff x="0" y="0"/>
            <a:chExt cx="215489" cy="263809"/>
          </a:xfrm>
        </p:grpSpPr>
        <p:sp>
          <p:nvSpPr>
            <p:cNvPr id="160" name="Shape 160"/>
            <p:cNvSpPr/>
            <p:nvPr/>
          </p:nvSpPr>
          <p:spPr>
            <a:xfrm>
              <a:off x="43145" y="71031"/>
              <a:ext cx="123867" cy="123867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wrap="square" lIns="68554" tIns="34268" rIns="68554" bIns="34268" anchor="ctr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ea typeface="Calibri"/>
                <a:cs typeface="Calibri"/>
              </a:endParaRPr>
            </a:p>
          </p:txBody>
        </p:sp>
        <p:sp>
          <p:nvSpPr>
            <p:cNvPr id="161" name="Shape 161"/>
            <p:cNvSpPr txBox="1"/>
            <p:nvPr/>
          </p:nvSpPr>
          <p:spPr>
            <a:xfrm>
              <a:off x="0" y="0"/>
              <a:ext cx="215489" cy="263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54" tIns="34268" rIns="68554" bIns="34268" anchor="t">
              <a:noAutofit/>
            </a:bodyPr>
            <a:lstStyle/>
            <a:p>
              <a:r>
                <a:rPr sz="1350">
                  <a:solidFill>
                    <a:schemeClr val="dk1"/>
                  </a:solidFill>
                  <a:ea typeface="Calibri"/>
                  <a:cs typeface="Calibri"/>
                </a:rPr>
                <a:t>Р</a:t>
              </a:r>
              <a:endParaRPr sz="1350"/>
            </a:p>
          </p:txBody>
        </p:sp>
        <p:sp>
          <p:nvSpPr>
            <p:cNvPr id="162" name="Shape 162"/>
            <p:cNvSpPr/>
            <p:nvPr/>
          </p:nvSpPr>
          <p:spPr>
            <a:xfrm>
              <a:off x="69358" y="157418"/>
              <a:ext cx="64232" cy="0"/>
            </a:xfrm>
            <a:prstGeom prst="straightConnector1">
              <a:avLst/>
            </a:prstGeom>
            <a:noFill/>
            <a:ln w="9525">
              <a:solidFill>
                <a:schemeClr val="dk1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63" name="Shape 163"/>
          <p:cNvSpPr/>
          <p:nvPr/>
        </p:nvSpPr>
        <p:spPr>
          <a:xfrm>
            <a:off x="7377426" y="4109562"/>
            <a:ext cx="1271075" cy="304677"/>
          </a:xfrm>
          <a:prstGeom prst="rect">
            <a:avLst/>
          </a:prstGeom>
          <a:noFill/>
        </p:spPr>
        <p:txBody>
          <a:bodyPr wrap="none" lIns="95991" tIns="47995" rIns="95991" bIns="47995">
            <a:spAutoFit/>
          </a:bodyPr>
          <a:lstStyle/>
          <a:p>
            <a:r>
              <a:rPr sz="1350" dirty="0" err="1"/>
              <a:t>Сроки</a:t>
            </a:r>
            <a:r>
              <a:rPr sz="1350" dirty="0"/>
              <a:t> </a:t>
            </a:r>
            <a:r>
              <a:rPr sz="1350" dirty="0" err="1"/>
              <a:t>проекта</a:t>
            </a:r>
            <a:endParaRPr sz="1350" dirty="0"/>
          </a:p>
        </p:txBody>
      </p:sp>
      <p:sp>
        <p:nvSpPr>
          <p:cNvPr id="164" name="Shape 164"/>
          <p:cNvSpPr/>
          <p:nvPr/>
        </p:nvSpPr>
        <p:spPr>
          <a:xfrm>
            <a:off x="5770001" y="4154500"/>
            <a:ext cx="4464111" cy="6825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165" name="Shape 165"/>
          <p:cNvSpPr/>
          <p:nvPr/>
        </p:nvSpPr>
        <p:spPr>
          <a:xfrm>
            <a:off x="5793732" y="610664"/>
            <a:ext cx="34881" cy="4994179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168" name="Shape 168"/>
          <p:cNvSpPr txBox="1"/>
          <p:nvPr/>
        </p:nvSpPr>
        <p:spPr>
          <a:xfrm>
            <a:off x="681889" y="-16191"/>
            <a:ext cx="9567320" cy="343149"/>
          </a:xfrm>
          <a:prstGeom prst="rect">
            <a:avLst/>
          </a:prstGeom>
          <a:noFill/>
        </p:spPr>
        <p:txBody>
          <a:bodyPr wrap="none" lIns="95991" tIns="47995" rIns="95991" bIns="47995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sp>
        <p:nvSpPr>
          <p:cNvPr id="173" name="Shape 173"/>
          <p:cNvSpPr/>
          <p:nvPr/>
        </p:nvSpPr>
        <p:spPr>
          <a:xfrm>
            <a:off x="7549219" y="6647675"/>
            <a:ext cx="1753937" cy="461597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pPr algn="ctr"/>
            <a:r>
              <a:rPr sz="1200" dirty="0" err="1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Грант</a:t>
            </a:r>
            <a:r>
              <a:rPr sz="1200" b="1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/>
            </a:r>
            <a:br>
              <a:rPr sz="1200" b="1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</a:b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1000000</a:t>
            </a:r>
            <a:endParaRPr sz="1200" b="1" dirty="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7248725" y="5766468"/>
            <a:ext cx="2375741" cy="461597"/>
          </a:xfrm>
          <a:prstGeom prst="rect">
            <a:avLst/>
          </a:prstGeom>
          <a:noFill/>
          <a:ln>
            <a:noFill/>
          </a:ln>
        </p:spPr>
        <p:txBody>
          <a:bodyPr wrap="square" lIns="68554" tIns="34268" rIns="68554" bIns="34268" anchor="t">
            <a:noAutofit/>
          </a:bodyPr>
          <a:lstStyle/>
          <a:p>
            <a:pPr algn="ctr"/>
            <a:r>
              <a:rPr sz="1200" dirty="0" err="1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Взнос</a:t>
            </a:r>
            <a:r>
              <a:rPr sz="1200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 в </a:t>
            </a:r>
            <a:r>
              <a:rPr sz="1200" dirty="0" err="1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уставной</a:t>
            </a:r>
            <a:r>
              <a:rPr sz="1200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 </a:t>
            </a:r>
            <a:r>
              <a:rPr sz="1200" dirty="0" err="1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капитал</a:t>
            </a:r>
            <a:r>
              <a:rPr sz="1200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/>
            </a:r>
            <a:br>
              <a:rPr sz="1200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</a:b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6</a:t>
            </a:r>
            <a:r>
              <a:rPr sz="1200" b="1" dirty="0" smtClean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00 </a:t>
            </a:r>
            <a:r>
              <a:rPr sz="1200" b="1" dirty="0">
                <a:solidFill>
                  <a:schemeClr val="accent5">
                    <a:lumMod val="75000"/>
                  </a:schemeClr>
                </a:solidFill>
                <a:ea typeface="Calibri"/>
                <a:cs typeface="Calibri"/>
              </a:rPr>
              <a:t>000</a:t>
            </a:r>
          </a:p>
        </p:txBody>
      </p:sp>
      <p:sp>
        <p:nvSpPr>
          <p:cNvPr id="175" name="Shape 175"/>
          <p:cNvSpPr/>
          <p:nvPr/>
        </p:nvSpPr>
        <p:spPr>
          <a:xfrm flipV="1">
            <a:off x="6437281" y="5953872"/>
            <a:ext cx="881925" cy="511927"/>
          </a:xfrm>
          <a:prstGeom prst="straightConnector1">
            <a:avLst/>
          </a:prstGeom>
          <a:ln w="6350">
            <a:solidFill>
              <a:schemeClr val="accent1"/>
            </a:solidFill>
            <a:prstDash val="solid"/>
            <a:tailEnd type="arrow" w="med" len="me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176" name="Shape 176"/>
          <p:cNvSpPr/>
          <p:nvPr/>
        </p:nvSpPr>
        <p:spPr>
          <a:xfrm>
            <a:off x="6437281" y="6465798"/>
            <a:ext cx="881925" cy="438096"/>
          </a:xfrm>
          <a:prstGeom prst="straightConnector1">
            <a:avLst/>
          </a:prstGeom>
          <a:ln w="6350">
            <a:solidFill>
              <a:schemeClr val="accent1"/>
            </a:solidFill>
            <a:prstDash val="solid"/>
            <a:tailEnd type="arrow" w="med" len="me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177" name="Shape 177"/>
          <p:cNvSpPr/>
          <p:nvPr/>
        </p:nvSpPr>
        <p:spPr>
          <a:xfrm>
            <a:off x="6386090" y="3031710"/>
            <a:ext cx="2056662" cy="280235"/>
          </a:xfrm>
          <a:prstGeom prst="rect">
            <a:avLst/>
          </a:prstGeom>
          <a:noFill/>
          <a:ln>
            <a:noFill/>
          </a:ln>
        </p:spPr>
        <p:txBody>
          <a:bodyPr wrap="square" lIns="48968" tIns="24476" rIns="48968" bIns="24476" anchor="t">
            <a:noAutofit/>
          </a:bodyPr>
          <a:lstStyle/>
          <a:p>
            <a:r>
              <a:rPr lang="ru-RU" sz="800" dirty="0" smtClean="0">
                <a:solidFill>
                  <a:srgbClr val="383838"/>
                </a:solidFill>
              </a:rPr>
              <a:t>ООО </a:t>
            </a:r>
            <a:r>
              <a:rPr lang="ru-RU" sz="800" dirty="0">
                <a:solidFill>
                  <a:srgbClr val="383838"/>
                </a:solidFill>
              </a:rPr>
              <a:t>«Экологические продукты </a:t>
            </a:r>
            <a:r>
              <a:rPr lang="ru-RU" sz="800" dirty="0" smtClean="0">
                <a:solidFill>
                  <a:srgbClr val="383838"/>
                </a:solidFill>
              </a:rPr>
              <a:t>Сибири»</a:t>
            </a:r>
            <a:endParaRPr lang="ru-RU" sz="800" dirty="0">
              <a:solidFill>
                <a:srgbClr val="383838"/>
              </a:solidFill>
            </a:endParaRPr>
          </a:p>
          <a:p>
            <a:r>
              <a:rPr sz="750" b="1" dirty="0" smtClean="0">
                <a:ea typeface="Calibri"/>
                <a:cs typeface="Calibri"/>
              </a:rPr>
              <a:t> </a:t>
            </a:r>
            <a:endParaRPr sz="697" dirty="0">
              <a:ea typeface="Calibri"/>
              <a:cs typeface="Calibri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6391049" y="3158718"/>
            <a:ext cx="4209995" cy="230777"/>
          </a:xfrm>
          <a:prstGeom prst="rect">
            <a:avLst/>
          </a:prstGeom>
          <a:noFill/>
          <a:ln>
            <a:noFill/>
          </a:ln>
        </p:spPr>
        <p:txBody>
          <a:bodyPr wrap="square" lIns="48968" tIns="24476" rIns="48968" bIns="24476" anchor="t">
            <a:noAutofit/>
          </a:bodyPr>
          <a:lstStyle/>
          <a:p>
            <a:r>
              <a:rPr lang="ru-RU" sz="700" dirty="0" smtClean="0">
                <a:ea typeface="Calibri"/>
                <a:cs typeface="Calibri"/>
              </a:rPr>
              <a:t>Цель </a:t>
            </a:r>
            <a:r>
              <a:rPr lang="ru-RU" sz="700" dirty="0">
                <a:ea typeface="Calibri"/>
                <a:cs typeface="Calibri"/>
              </a:rPr>
              <a:t>компании - поставлять экологические продукты питания. В декабре 2016 года было принято решение создать собственное производство варенья и джемов </a:t>
            </a:r>
            <a:endParaRPr sz="800" dirty="0"/>
          </a:p>
        </p:txBody>
      </p:sp>
      <p:sp>
        <p:nvSpPr>
          <p:cNvPr id="180" name="Shape 180"/>
          <p:cNvSpPr/>
          <p:nvPr/>
        </p:nvSpPr>
        <p:spPr>
          <a:xfrm>
            <a:off x="5856095" y="3370023"/>
            <a:ext cx="3294482" cy="311548"/>
          </a:xfrm>
          <a:prstGeom prst="rect">
            <a:avLst/>
          </a:prstGeom>
        </p:spPr>
        <p:txBody>
          <a:bodyPr wrap="square" lIns="68559" tIns="34279" rIns="68559" bIns="34279">
            <a:spAutoFit/>
          </a:bodyPr>
          <a:lstStyle/>
          <a:p>
            <a:pPr>
              <a:spcBef>
                <a:spcPts val="450"/>
              </a:spcBef>
            </a:pPr>
            <a:r>
              <a:rPr sz="1500"/>
              <a:t>Компании-соисполнители</a:t>
            </a:r>
            <a:endParaRPr sz="1500" b="1" u="sng">
              <a:solidFill>
                <a:srgbClr val="232323"/>
              </a:solidFill>
              <a:ea typeface="Calibri"/>
              <a:cs typeface="Calibri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6371996" y="3703088"/>
            <a:ext cx="1368266" cy="280234"/>
          </a:xfrm>
          <a:prstGeom prst="rect">
            <a:avLst/>
          </a:prstGeom>
          <a:noFill/>
          <a:ln>
            <a:noFill/>
          </a:ln>
        </p:spPr>
        <p:txBody>
          <a:bodyPr wrap="square" lIns="48968" tIns="24476" rIns="48968" bIns="24476" anchor="t">
            <a:noAutofit/>
          </a:bodyPr>
          <a:lstStyle/>
          <a:p>
            <a:pPr lvl="0" defTabSz="914321"/>
            <a:r>
              <a:rPr lang="ru-RU" sz="800" dirty="0">
                <a:solidFill>
                  <a:srgbClr val="0C0C0C"/>
                </a:solidFill>
              </a:rPr>
              <a:t>ФГБОУ ВО «</a:t>
            </a:r>
            <a:r>
              <a:rPr lang="ru-RU" sz="800" dirty="0" err="1">
                <a:solidFill>
                  <a:srgbClr val="0C0C0C"/>
                </a:solidFill>
              </a:rPr>
              <a:t>ВолГАУ</a:t>
            </a:r>
            <a:r>
              <a:rPr lang="ru-RU" sz="800" dirty="0">
                <a:solidFill>
                  <a:srgbClr val="0C0C0C"/>
                </a:solidFill>
              </a:rPr>
              <a:t>»</a:t>
            </a:r>
            <a:endParaRPr lang="ru-RU" sz="800" dirty="0">
              <a:solidFill>
                <a:srgbClr val="0C0C0C"/>
              </a:solidFill>
              <a:ea typeface="Calibri"/>
              <a:cs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5629" y="3848718"/>
            <a:ext cx="5199503" cy="2862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26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06030" y="4252698"/>
            <a:ext cx="503808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cs typeface="Arial" panose="020B0604020202020204" pitchFamily="34" charset="0"/>
              </a:rPr>
              <a:t>Первый этап:</a:t>
            </a:r>
          </a:p>
          <a:p>
            <a:r>
              <a:rPr lang="ru-RU" sz="900" dirty="0">
                <a:cs typeface="Arial" panose="020B0604020202020204" pitchFamily="34" charset="0"/>
              </a:rPr>
              <a:t>1.1.09.21-30.12.21г.Изучение химического состава варенья из паслена черного с кедровым орехом;</a:t>
            </a:r>
          </a:p>
          <a:p>
            <a:r>
              <a:rPr lang="ru-RU" sz="900" dirty="0">
                <a:cs typeface="Arial" panose="020B0604020202020204" pitchFamily="34" charset="0"/>
              </a:rPr>
              <a:t>2. 1.01.22-1.03.22Гг.Разработка рецептуры на основе ценных продуктов для повышения качества сырья;</a:t>
            </a:r>
          </a:p>
          <a:p>
            <a:r>
              <a:rPr lang="ru-RU" sz="900" dirty="0">
                <a:cs typeface="Arial" panose="020B0604020202020204" pitchFamily="34" charset="0"/>
              </a:rPr>
              <a:t>3. 1.03.22-1.05.22 г</a:t>
            </a:r>
            <a:r>
              <a:rPr lang="ru-RU" sz="900" dirty="0" smtClean="0">
                <a:cs typeface="Arial" panose="020B0604020202020204" pitchFamily="34" charset="0"/>
              </a:rPr>
              <a:t>. Определение </a:t>
            </a:r>
            <a:r>
              <a:rPr lang="ru-RU" sz="900" dirty="0">
                <a:cs typeface="Arial" panose="020B0604020202020204" pitchFamily="34" charset="0"/>
              </a:rPr>
              <a:t>оптимальных количеств ингредиентов в рецептуре</a:t>
            </a:r>
            <a:r>
              <a:rPr lang="ru-RU" sz="9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15132" y="5044079"/>
            <a:ext cx="4856483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Второй этап:</a:t>
            </a:r>
          </a:p>
          <a:p>
            <a:r>
              <a:rPr lang="ru-RU" sz="900" dirty="0"/>
              <a:t>1. 1.05.22- 1.09.22г. Установление сроков приобретения и монтажа оборудования;</a:t>
            </a:r>
          </a:p>
          <a:p>
            <a:r>
              <a:rPr lang="ru-RU" sz="900" dirty="0"/>
              <a:t>2. 1.09.22-1.11.22г.Закупка необходимого сырья для </a:t>
            </a:r>
            <a:r>
              <a:rPr lang="ru-RU" sz="1000" dirty="0"/>
              <a:t>реализации</a:t>
            </a:r>
            <a:r>
              <a:rPr lang="ru-RU" sz="900" dirty="0"/>
              <a:t> нашей продукции;</a:t>
            </a:r>
          </a:p>
          <a:p>
            <a:r>
              <a:rPr lang="ru-RU" sz="900" dirty="0"/>
              <a:t>3. 1.11.22-30.08.23г.Доработка технологии производства.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73988" y="887329"/>
            <a:ext cx="19957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3462"/>
                </a:solidFill>
                <a:ea typeface="Calibri"/>
                <a:cs typeface="Calibri"/>
              </a:rPr>
              <a:t>Тарасов Леонид </a:t>
            </a:r>
            <a:r>
              <a:rPr lang="ru-RU" sz="1200" b="1" dirty="0" smtClean="0">
                <a:solidFill>
                  <a:srgbClr val="003462"/>
                </a:solidFill>
                <a:ea typeface="Calibri"/>
                <a:cs typeface="Calibri"/>
              </a:rPr>
              <a:t>Павлович</a:t>
            </a:r>
          </a:p>
          <a:p>
            <a:endParaRPr lang="ru-RU" sz="1200" b="1" dirty="0" smtClean="0">
              <a:solidFill>
                <a:srgbClr val="003462"/>
              </a:solidFill>
              <a:ea typeface="Calibri"/>
              <a:cs typeface="Calibri"/>
            </a:endParaRPr>
          </a:p>
          <a:p>
            <a:endParaRPr lang="ru-RU" sz="1200" b="1" dirty="0" smtClean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003462"/>
                </a:solidFill>
                <a:ea typeface="Calibri"/>
                <a:cs typeface="Calibri"/>
              </a:rPr>
              <a:t>Панасенко Анастасия Владиславовна</a:t>
            </a:r>
          </a:p>
          <a:p>
            <a:r>
              <a:rPr lang="ru-RU" sz="1100" dirty="0">
                <a:solidFill>
                  <a:prstClr val="black"/>
                </a:solidFill>
                <a:ea typeface="Calibri"/>
                <a:cs typeface="Calibri"/>
              </a:rPr>
              <a:t>Разработка технологии</a:t>
            </a:r>
          </a:p>
          <a:p>
            <a:endParaRPr lang="ru-RU" sz="1200" b="1" dirty="0">
              <a:solidFill>
                <a:srgbClr val="003462"/>
              </a:solidFill>
              <a:ea typeface="Calibri"/>
              <a:cs typeface="Calibri"/>
            </a:endParaRPr>
          </a:p>
          <a:p>
            <a:r>
              <a:rPr lang="ru-RU" sz="1200" b="1" dirty="0" smtClean="0">
                <a:solidFill>
                  <a:srgbClr val="003462"/>
                </a:solidFill>
                <a:ea typeface="Calibri"/>
                <a:cs typeface="Calibri"/>
              </a:rPr>
              <a:t>Лаптева </a:t>
            </a:r>
            <a:r>
              <a:rPr lang="ru-RU" sz="1200" b="1" dirty="0">
                <a:solidFill>
                  <a:srgbClr val="003462"/>
                </a:solidFill>
                <a:ea typeface="Calibri"/>
                <a:cs typeface="Calibri"/>
              </a:rPr>
              <a:t>Дарья Сергеевна</a:t>
            </a:r>
          </a:p>
          <a:p>
            <a:r>
              <a:rPr lang="ru-RU" sz="1100" dirty="0" smtClean="0">
                <a:solidFill>
                  <a:prstClr val="black"/>
                </a:solidFill>
                <a:ea typeface="Calibri"/>
                <a:cs typeface="Calibri"/>
              </a:rPr>
              <a:t>Соискатель</a:t>
            </a:r>
          </a:p>
          <a:p>
            <a:endParaRPr lang="ru-RU" sz="1400" b="1" dirty="0">
              <a:solidFill>
                <a:srgbClr val="003462"/>
              </a:solidFill>
              <a:ea typeface="Calibri"/>
              <a:cs typeface="Calibri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95812" y="3657397"/>
            <a:ext cx="476184" cy="46862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print"/>
          <a:srcRect l="8441" r="18078"/>
          <a:stretch/>
        </p:blipFill>
        <p:spPr>
          <a:xfrm>
            <a:off x="5905219" y="2977058"/>
            <a:ext cx="457369" cy="428615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5" name="Shape 280">
            <a:extLst>
              <a:ext uri="{FF2B5EF4-FFF2-40B4-BE49-F238E27FC236}">
                <a16:creationId xmlns:a16="http://schemas.microsoft.com/office/drawing/2014/main" id="{FC4A4723-B05A-A54C-B689-B8479844D6AA}"/>
              </a:ext>
            </a:extLst>
          </p:cNvPr>
          <p:cNvSpPr/>
          <p:nvPr/>
        </p:nvSpPr>
        <p:spPr>
          <a:xfrm>
            <a:off x="6468890" y="3867911"/>
            <a:ext cx="1058549" cy="17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687" dirty="0"/>
              <a:t>Развитие проекта</a:t>
            </a:r>
            <a:endParaRPr sz="687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30068" y="1287439"/>
            <a:ext cx="49209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Создание натурального пищевого </a:t>
            </a:r>
            <a:r>
              <a:rPr lang="ru-RU" sz="1600" dirty="0" smtClean="0"/>
              <a:t>продукта </a:t>
            </a:r>
            <a:r>
              <a:rPr lang="ru-RU" sz="1600" dirty="0"/>
              <a:t>с высокой пищевой ценностью на основе ягод паслена черного с кедровым орехом </a:t>
            </a:r>
          </a:p>
          <a:p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77328" y="3733158"/>
            <a:ext cx="48612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/>
              <a:t>Продукт на основе ягод паслена черного с кедровым орехом с улучшенными органолептическими показателями и высокой пищевой </a:t>
            </a:r>
            <a:r>
              <a:rPr lang="ru-RU" sz="1600" dirty="0" smtClean="0"/>
              <a:t>ценностью, обладающий </a:t>
            </a:r>
            <a:r>
              <a:rPr lang="ru-RU" sz="1600" dirty="0"/>
              <a:t>длительным </a:t>
            </a:r>
            <a:r>
              <a:rPr lang="ru-RU" sz="1600" dirty="0" smtClean="0"/>
              <a:t>сроком хранения.</a:t>
            </a:r>
            <a:endParaRPr lang="ru-RU" sz="1600" dirty="0"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4745" y="1516812"/>
            <a:ext cx="493653" cy="591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3478" y="869273"/>
            <a:ext cx="487571" cy="597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4744" y="2161321"/>
            <a:ext cx="493654" cy="57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/>
          <a:srcRect t="-1" b="10157"/>
          <a:stretch/>
        </p:blipFill>
        <p:spPr>
          <a:xfrm>
            <a:off x="8556351" y="1146633"/>
            <a:ext cx="448311" cy="509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7956" y="567742"/>
            <a:ext cx="446707" cy="536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56769" y="1705956"/>
            <a:ext cx="447893" cy="5396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4"/>
          <a:srcRect r="-559" b="13335"/>
          <a:stretch/>
        </p:blipFill>
        <p:spPr>
          <a:xfrm>
            <a:off x="8552974" y="2291744"/>
            <a:ext cx="470098" cy="544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122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un9-32.userapi.com/impg/_ZARcQYVSoK22TQRWFn2SyIo5dfvL0VYuVtAuA/R2SoMdKbbDo.jpg?size=604x604&amp;quality=96&amp;sign=d72ea20f16610d1c6ebdc26e2e3ee6d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532" y="1071949"/>
            <a:ext cx="1716285" cy="1716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47940" y="5859804"/>
            <a:ext cx="3184146" cy="12654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70693" y="374788"/>
            <a:ext cx="1837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/>
              <a:t>Актуальность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0829" y="791963"/>
            <a:ext cx="9599083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70693" y="-17948"/>
            <a:ext cx="9558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46784" y="909057"/>
            <a:ext cx="8907891" cy="6153328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3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78982" y="909057"/>
            <a:ext cx="8775693" cy="5583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Актуальность </a:t>
            </a:r>
            <a:r>
              <a:rPr lang="ru-RU" dirty="0" err="1"/>
              <a:t>стартап</a:t>
            </a:r>
            <a:r>
              <a:rPr lang="ru-RU" dirty="0"/>
              <a:t> - проекта заключается в создание натурального пищевого функционального продукта с высокой пищевой ценностью на основе ягод паслена черного с кедровым орехом, способствующего укреплению иммунитета, повышению общего тонуса работоспособности, расширению ассортимента.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Специфика  химического состава используемых для смешивания компонентов позволяет достичь повышения питательной ценности и сбалансированного состава целевого продукта по биологически активным веществам для предотвращения дефицитов нутриентов в продуктах питания жителей регионов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Данная рецептура варенья из ягод паслена с  кедровым орехом обеспечивает высокую  питательную ценность варенья из ягод паслена и улучшение органолептических показателей</a:t>
            </a:r>
            <a:r>
              <a:rPr lang="ru-RU" dirty="0" smtClean="0"/>
              <a:t>.</a:t>
            </a:r>
          </a:p>
          <a:p>
            <a:endParaRPr lang="ru-RU" sz="2400" dirty="0" smtClean="0"/>
          </a:p>
          <a:p>
            <a:r>
              <a:rPr lang="ru-RU" dirty="0" smtClean="0"/>
              <a:t>Ягоды </a:t>
            </a:r>
            <a:r>
              <a:rPr lang="ru-RU" dirty="0"/>
              <a:t>п</a:t>
            </a:r>
            <a:r>
              <a:rPr lang="ru-RU" dirty="0" smtClean="0"/>
              <a:t>аслена черного и кедровый орех – это те продукты, которые растут на нашей земле и не нуждается в покупке за границей.</a:t>
            </a:r>
            <a:endParaRPr lang="ru-RU" sz="2400" dirty="0" smtClean="0"/>
          </a:p>
          <a:p>
            <a:endParaRPr lang="ru-RU" sz="2049" dirty="0"/>
          </a:p>
        </p:txBody>
      </p:sp>
      <p:sp>
        <p:nvSpPr>
          <p:cNvPr id="6" name="Овал 5"/>
          <p:cNvSpPr/>
          <p:nvPr/>
        </p:nvSpPr>
        <p:spPr>
          <a:xfrm>
            <a:off x="9932086" y="2951127"/>
            <a:ext cx="1036324" cy="964004"/>
          </a:xfrm>
          <a:prstGeom prst="ellipse">
            <a:avLst/>
          </a:prstGeom>
          <a:solidFill>
            <a:schemeClr val="bg1"/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00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1823" y="366315"/>
            <a:ext cx="11631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b="1" dirty="0"/>
              <a:t>Проблема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74342" y="876586"/>
            <a:ext cx="9599083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91823" y="22632"/>
            <a:ext cx="9558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691823" y="900546"/>
            <a:ext cx="4535000" cy="58564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3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5673881" y="900546"/>
            <a:ext cx="4535000" cy="58564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 smtClean="0"/>
              <a:t>    </a:t>
            </a:r>
          </a:p>
          <a:p>
            <a:pPr marL="0" indent="0">
              <a:buNone/>
            </a:pPr>
            <a:r>
              <a:rPr lang="ru-RU" sz="1400" dirty="0"/>
              <a:t> </a:t>
            </a:r>
            <a:r>
              <a:rPr lang="ru-RU" sz="1400" dirty="0" smtClean="0"/>
              <a:t>    </a:t>
            </a:r>
            <a:r>
              <a:rPr lang="ru-RU" sz="1600" b="1" dirty="0" smtClean="0"/>
              <a:t>Почему </a:t>
            </a:r>
            <a:r>
              <a:rPr lang="ru-RU" sz="1600" b="1" dirty="0"/>
              <a:t>существующих вариантов решения </a:t>
            </a:r>
            <a:br>
              <a:rPr lang="ru-RU" sz="1600" b="1" dirty="0"/>
            </a:br>
            <a:r>
              <a:rPr lang="ru-RU" sz="1600" b="1" dirty="0" smtClean="0"/>
              <a:t>     не </a:t>
            </a:r>
            <a:r>
              <a:rPr lang="ru-RU" sz="1600" b="1" dirty="0"/>
              <a:t>достаточно?</a:t>
            </a:r>
          </a:p>
          <a:p>
            <a:r>
              <a:rPr lang="ru-RU" sz="1400" dirty="0" smtClean="0"/>
              <a:t>Несмотря на то, что сырье является доступным и знакомым в нашей стране, вкусовые качества варенья не вызывают сомнений – наш продукт является уникальным, он отсутствует на рынке.</a:t>
            </a:r>
            <a:endParaRPr lang="ru-RU" sz="13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1823" y="1015449"/>
            <a:ext cx="4535000" cy="2440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 </a:t>
            </a:r>
            <a:r>
              <a:rPr lang="ru-RU" sz="1400" dirty="0" smtClean="0"/>
              <a:t>     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</a:t>
            </a:r>
            <a:r>
              <a:rPr lang="ru-RU" sz="1600" b="1" dirty="0" smtClean="0"/>
              <a:t>Проблема </a:t>
            </a:r>
            <a:r>
              <a:rPr lang="ru-RU" sz="1600" b="1" dirty="0"/>
              <a:t>клиента, которую вы </a:t>
            </a:r>
            <a:r>
              <a:rPr lang="ru-RU" sz="1600" b="1" dirty="0" smtClean="0"/>
              <a:t>решаете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На </a:t>
            </a:r>
            <a:r>
              <a:rPr lang="ru-RU" sz="1400" dirty="0"/>
              <a:t>наш взгляд для здоровых людей и для людей имеющих проблемы со </a:t>
            </a:r>
            <a:r>
              <a:rPr lang="ru-RU" sz="1400" dirty="0" smtClean="0"/>
              <a:t>здоровьем необходимо </a:t>
            </a:r>
            <a:r>
              <a:rPr lang="ru-RU" sz="1400" dirty="0"/>
              <a:t>расширять ассортимент вкусной, а главное полезной пищи, которую они могут найти на прилавках магазинов – это не только расширит рынок, но и позволит удовлетворить потребности населения разнообразив рацион. </a:t>
            </a:r>
          </a:p>
          <a:p>
            <a:endParaRPr lang="ru-RU" sz="1260" dirty="0"/>
          </a:p>
        </p:txBody>
      </p:sp>
    </p:spTree>
    <p:extLst>
      <p:ext uri="{BB962C8B-B14F-4D97-AF65-F5344CB8AC3E}">
        <p14:creationId xmlns:p14="http://schemas.microsoft.com/office/powerpoint/2010/main" val="3817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www.ferma-klad.ru/upload/iblock/2df/2df57c794c000dcc4267384ae782bdf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4826000"/>
            <a:ext cx="2613888" cy="209538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0693" y="316115"/>
            <a:ext cx="26827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0829" y="791963"/>
            <a:ext cx="9599083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70693" y="-17948"/>
            <a:ext cx="9558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897847" y="866205"/>
            <a:ext cx="16227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dirty="0"/>
              <a:t>Описание продукта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436375" y="791964"/>
            <a:ext cx="0" cy="640734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57316" y="867813"/>
            <a:ext cx="163820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dirty="0"/>
              <a:t>Технология проекта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16879" y="1223919"/>
            <a:ext cx="4435513" cy="5646015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3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47263" y="1223918"/>
            <a:ext cx="4435513" cy="5646015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3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9227" y="1172467"/>
            <a:ext cx="4260061" cy="385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Ядра кедровых орехов очень вкусные и являются лидерами среди орехов по полезным свойствам, которые объясняются их химическим составом и содержат много полезных питательных веществ. </a:t>
            </a:r>
            <a:r>
              <a:rPr lang="ru-RU" sz="1000" dirty="0"/>
              <a:t>содержит 55—66 % жиров, 13,5—20 % белков, крахмал, сахара, витамины группы B, витамины А, К, E. </a:t>
            </a:r>
            <a:r>
              <a:rPr lang="ru-RU" sz="1000" dirty="0"/>
              <a:t>В них высоко содержание жира, особенно полиненасыщенных незаменимых жирных кислот, которые улучшают обмен </a:t>
            </a:r>
            <a:r>
              <a:rPr lang="ru-RU" sz="1000" dirty="0" smtClean="0"/>
              <a:t>веществ. Регулярное </a:t>
            </a:r>
            <a:r>
              <a:rPr lang="ru-RU" sz="1000" dirty="0"/>
              <a:t>употребление кедровых орехов в сочетании с ягодами – это лучшая профилактика сердечно-сосудистых заболеваний, патологий печени и пищеварительной системы.</a:t>
            </a:r>
          </a:p>
          <a:p>
            <a:endParaRPr lang="ru-RU" sz="1000" dirty="0"/>
          </a:p>
          <a:p>
            <a:r>
              <a:rPr lang="ru-RU" sz="1000" dirty="0"/>
              <a:t>Паслен черный – вид рода паслен семейства Пасленовые, съедобное растение, произрастающее почти по всей России с высокой витаминно-минеральная пользой. В мякоти ягод присутствуют такие нутриенты, как аскорбиновая кислота, кальций, марганец, магний, рутин, каротин, дубильные вещества и органические кислоты. В сыром виде паслён редко употребляют из-за его неприятного запаха и привкуса, но после термической обработки, всё это исчезает почти бесследно</a:t>
            </a:r>
          </a:p>
          <a:p>
            <a:endParaRPr lang="ru-RU" sz="1000" dirty="0"/>
          </a:p>
          <a:p>
            <a:r>
              <a:rPr lang="ru-RU" sz="1000" dirty="0" smtClean="0"/>
              <a:t>Новизной </a:t>
            </a:r>
            <a:r>
              <a:rPr lang="ru-RU" sz="1000" dirty="0"/>
              <a:t>технологии варенья из паслена черного с кедровым орехом, является одновременное использование в рецептуре ягод из паслена черного и кедрового ореха, при регулярном потреблении, является профилактикой сердечно-сосудистых заболеваний, патологий печени и пищеварительной системы. </a:t>
            </a:r>
          </a:p>
          <a:p>
            <a:endParaRPr lang="ru-RU" sz="147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13756" y="1170858"/>
            <a:ext cx="4438634" cy="564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В начале процесса приготовления варенья из ягод паслена черного и</a:t>
            </a:r>
          </a:p>
          <a:p>
            <a:r>
              <a:rPr lang="ru-RU" sz="1200" dirty="0"/>
              <a:t>кедрового ореха проводили подготовку растительных компонентов (ягод и ореха): сортировка, очистка механизированным путем в карборундовой машине, ополаскивание, измельчение. Использовали ягоды паслена черного </a:t>
            </a:r>
            <a:r>
              <a:rPr lang="ru-RU" sz="1200" dirty="0" smtClean="0"/>
              <a:t>500 г, </a:t>
            </a:r>
            <a:r>
              <a:rPr lang="ru-RU" sz="1200" dirty="0"/>
              <a:t>сахар песок </a:t>
            </a:r>
            <a:r>
              <a:rPr lang="ru-RU" sz="1200" dirty="0" smtClean="0"/>
              <a:t>350г</a:t>
            </a:r>
            <a:r>
              <a:rPr lang="ru-RU" sz="1200" dirty="0"/>
              <a:t>, орех </a:t>
            </a:r>
            <a:r>
              <a:rPr lang="ru-RU" sz="1200" dirty="0" smtClean="0"/>
              <a:t>150г</a:t>
            </a:r>
            <a:r>
              <a:rPr lang="ru-RU" sz="1200" dirty="0"/>
              <a:t>. Производили варку в течение 30 минут при постоянном помешивании </a:t>
            </a:r>
            <a:r>
              <a:rPr lang="ru-RU" sz="1200"/>
              <a:t>при </a:t>
            </a:r>
            <a:r>
              <a:rPr lang="ru-RU" sz="1200" smtClean="0"/>
              <a:t>температуре </a:t>
            </a:r>
            <a:r>
              <a:rPr lang="ru-RU" sz="1200" dirty="0"/>
              <a:t>180 0 С. Далее процесс приготовления заканчивается расфасовкой, укупоркой и стерилизацией по обычной технологии. </a:t>
            </a:r>
          </a:p>
          <a:p>
            <a:r>
              <a:rPr lang="ru-RU" sz="1200" dirty="0"/>
              <a:t>При варке происходят следующие физико-химические изменения:</a:t>
            </a:r>
          </a:p>
          <a:p>
            <a:r>
              <a:rPr lang="ru-RU" sz="1200" dirty="0"/>
              <a:t>- за счет разности концентраций происходит диффузия сахаров внутрь ореха;</a:t>
            </a:r>
          </a:p>
          <a:p>
            <a:r>
              <a:rPr lang="ru-RU" sz="1200" dirty="0"/>
              <a:t>- соединяясь, ароматические вещества паслена и ореха создают в комплексе специфический аромат, придающий готовому продукту новое качество;</a:t>
            </a:r>
          </a:p>
          <a:p>
            <a:r>
              <a:rPr lang="ru-RU" sz="1200" dirty="0"/>
              <a:t>- полученный продукт приобретает органолептические показатели,</a:t>
            </a:r>
          </a:p>
          <a:p>
            <a:r>
              <a:rPr lang="ru-RU" sz="1200" dirty="0"/>
              <a:t>характерные для варенья, привлекательный внешний вид однородной</a:t>
            </a:r>
          </a:p>
          <a:p>
            <a:r>
              <a:rPr lang="ru-RU" sz="1200" dirty="0"/>
              <a:t>консистенции с кисло-сладким вкусом и нежным ароматом ореха.</a:t>
            </a:r>
          </a:p>
          <a:p>
            <a:r>
              <a:rPr lang="ru-RU" sz="1200" dirty="0"/>
              <a:t>Специфика химического состава используемых для смешивания</a:t>
            </a:r>
          </a:p>
          <a:p>
            <a:r>
              <a:rPr lang="ru-RU" sz="1200" dirty="0"/>
              <a:t>компонентов позволяет достичь повышения питательной ценности и</a:t>
            </a:r>
          </a:p>
          <a:p>
            <a:r>
              <a:rPr lang="ru-RU" sz="1200" dirty="0"/>
              <a:t>сбалансированного состава целевого продукта по биологически активным веществам.</a:t>
            </a:r>
          </a:p>
          <a:p>
            <a:endParaRPr lang="ru-RU" sz="1260" dirty="0"/>
          </a:p>
        </p:txBody>
      </p:sp>
      <p:pic>
        <p:nvPicPr>
          <p:cNvPr id="14" name="Picture 48" descr="C:\Users\pankratov.in\YandexDisk\!NTI\DOCS\ProjectPresentation\icons\PNG\256\1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614" y="10069"/>
            <a:ext cx="799924" cy="7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5543" y="428396"/>
            <a:ext cx="7298766" cy="315570"/>
          </a:xfrm>
          <a:prstGeom prst="rect">
            <a:avLst/>
          </a:prstGeom>
          <a:noFill/>
        </p:spPr>
        <p:txBody>
          <a:bodyPr wrap="square" lIns="99158" tIns="49579" rIns="99158" bIns="49579" rtlCol="0">
            <a:spAutoFit/>
          </a:bodyPr>
          <a:lstStyle/>
          <a:p>
            <a:r>
              <a:rPr lang="ru-RU" sz="1400" b="1" dirty="0"/>
              <a:t>Технологическая схема приготовления варенья из паслена черного с кедровым орехом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16114" y="876586"/>
            <a:ext cx="10136066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85543" y="84548"/>
            <a:ext cx="9573716" cy="346348"/>
          </a:xfrm>
          <a:prstGeom prst="rect">
            <a:avLst/>
          </a:prstGeom>
          <a:noFill/>
        </p:spPr>
        <p:txBody>
          <a:bodyPr wrap="none" lIns="99158" tIns="49579" rIns="99158" bIns="49579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sp>
        <p:nvSpPr>
          <p:cNvPr id="10" name="Овал 9"/>
          <p:cNvSpPr/>
          <p:nvPr/>
        </p:nvSpPr>
        <p:spPr>
          <a:xfrm>
            <a:off x="1126229" y="1204328"/>
            <a:ext cx="1820737" cy="631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Паслен черный</a:t>
            </a:r>
          </a:p>
        </p:txBody>
      </p:sp>
      <p:sp>
        <p:nvSpPr>
          <p:cNvPr id="11" name="Овал 10"/>
          <p:cNvSpPr/>
          <p:nvPr/>
        </p:nvSpPr>
        <p:spPr>
          <a:xfrm>
            <a:off x="4891094" y="1222105"/>
            <a:ext cx="1917902" cy="6132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Кедровый орех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58447" y="2142018"/>
            <a:ext cx="1601841" cy="3555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0855" y="2741955"/>
            <a:ext cx="1669193" cy="368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Очистка</a:t>
            </a:r>
            <a:r>
              <a:rPr lang="ru-RU" sz="1700" dirty="0"/>
              <a:t>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952097" y="3288573"/>
            <a:ext cx="1669194" cy="373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Измельчение </a:t>
            </a:r>
          </a:p>
        </p:txBody>
      </p:sp>
      <p:sp>
        <p:nvSpPr>
          <p:cNvPr id="16" name="Овал 15"/>
          <p:cNvSpPr/>
          <p:nvPr/>
        </p:nvSpPr>
        <p:spPr>
          <a:xfrm>
            <a:off x="8568730" y="1204330"/>
            <a:ext cx="1793962" cy="5643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</a:t>
            </a:r>
            <a:r>
              <a:rPr lang="ru-RU" sz="1700" dirty="0"/>
              <a:t>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60288" y="3964068"/>
            <a:ext cx="1720811" cy="426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Соединить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208087" y="4710664"/>
            <a:ext cx="1720812" cy="337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Варка</a:t>
            </a:r>
            <a:r>
              <a:rPr lang="ru-RU" sz="1700" dirty="0"/>
              <a:t> </a:t>
            </a:r>
          </a:p>
        </p:txBody>
      </p:sp>
      <p:sp>
        <p:nvSpPr>
          <p:cNvPr id="19" name="Овал 18"/>
          <p:cNvSpPr/>
          <p:nvPr/>
        </p:nvSpPr>
        <p:spPr>
          <a:xfrm>
            <a:off x="4696005" y="6292734"/>
            <a:ext cx="2233689" cy="7732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Готовый продукт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891095" y="5252831"/>
            <a:ext cx="1843512" cy="7465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rtlCol="0" anchor="ctr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Укупорка и стерилизация 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2496475" y="1826490"/>
            <a:ext cx="2394619" cy="3821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1" idx="4"/>
          </p:cNvCxnSpPr>
          <p:nvPr/>
        </p:nvCxnSpPr>
        <p:spPr>
          <a:xfrm>
            <a:off x="5850045" y="1835380"/>
            <a:ext cx="0" cy="306637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3" idx="2"/>
          </p:cNvCxnSpPr>
          <p:nvPr/>
        </p:nvCxnSpPr>
        <p:spPr>
          <a:xfrm flipH="1">
            <a:off x="5218198" y="2497539"/>
            <a:ext cx="541170" cy="2444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316121" y="3075257"/>
            <a:ext cx="568497" cy="177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621291" y="3581881"/>
            <a:ext cx="732049" cy="3021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7714189" y="1835380"/>
            <a:ext cx="1751522" cy="2048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8208087" y="4390696"/>
            <a:ext cx="520192" cy="257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stCxn id="18" idx="2"/>
          </p:cNvCxnSpPr>
          <p:nvPr/>
        </p:nvCxnSpPr>
        <p:spPr>
          <a:xfrm rot="5400000">
            <a:off x="7614334" y="4243073"/>
            <a:ext cx="648825" cy="225949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20" idx="2"/>
          </p:cNvCxnSpPr>
          <p:nvPr/>
        </p:nvCxnSpPr>
        <p:spPr>
          <a:xfrm flipH="1">
            <a:off x="5812850" y="5999426"/>
            <a:ext cx="1" cy="231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01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0693" y="300292"/>
            <a:ext cx="131318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0829" y="791963"/>
            <a:ext cx="9599083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70693" y="-17948"/>
            <a:ext cx="9558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90868" y="875061"/>
            <a:ext cx="10399007" cy="571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60" b="1" dirty="0"/>
              <a:t>Целевые рынки</a:t>
            </a:r>
          </a:p>
          <a:p>
            <a:r>
              <a:rPr lang="ru-RU" sz="1260" dirty="0" smtClean="0"/>
              <a:t>Основная </a:t>
            </a:r>
            <a:r>
              <a:rPr lang="ru-RU" sz="1260" dirty="0"/>
              <a:t>целевая группа проявляет следующие особенности в выборе и покупке товаров  это  осознание потребности, поиск информации, оценка вариантов, принятие решения, оценка правильности выбора. По </a:t>
            </a:r>
            <a:r>
              <a:rPr lang="ru-RU" sz="1260" dirty="0" err="1"/>
              <a:t>психографическому</a:t>
            </a:r>
            <a:r>
              <a:rPr lang="ru-RU" sz="1260" dirty="0"/>
              <a:t> профилю их можно охарактеризовать как разумный покупатель, ориентирован на семейные ценности . Более подробно такой статус можно охарактеризовать как  люди, интересующиеся здоровым образом жизни, обеспокоенные родители о своих детях, активная жизненная позиция, люди среднего достатка .Целевая аудитория наиболее чувствительна к таким параметрам товара, как ассортиментная, качественная ,стоимостная характеристики. Наибольшее влияние на принятие решения о покупке товара оказывает  качество продукции и богатый состав.</a:t>
            </a:r>
          </a:p>
          <a:p>
            <a:endParaRPr lang="ru-RU" sz="1260" dirty="0"/>
          </a:p>
          <a:p>
            <a:pPr marL="257141" indent="-257141">
              <a:buFontTx/>
              <a:buChar char="-"/>
            </a:pPr>
            <a:endParaRPr lang="ru-RU" sz="1260" dirty="0"/>
          </a:p>
          <a:p>
            <a:endParaRPr lang="ru-RU" sz="1260" dirty="0"/>
          </a:p>
          <a:p>
            <a:endParaRPr lang="ru-RU" sz="1260" dirty="0"/>
          </a:p>
          <a:p>
            <a:endParaRPr lang="ru-RU" sz="1260" dirty="0"/>
          </a:p>
          <a:p>
            <a:pPr marL="257141" indent="-257141">
              <a:buFontTx/>
              <a:buChar char="-"/>
            </a:pPr>
            <a:endParaRPr lang="ru-RU" sz="1260" dirty="0"/>
          </a:p>
          <a:p>
            <a:pPr lvl="0"/>
            <a:r>
              <a:rPr lang="ru-RU" sz="1260" b="1" dirty="0">
                <a:solidFill>
                  <a:prstClr val="black"/>
                </a:solidFill>
              </a:rPr>
              <a:t>Динамика </a:t>
            </a:r>
            <a:r>
              <a:rPr lang="ru-RU" sz="1260" b="1" dirty="0" smtClean="0">
                <a:solidFill>
                  <a:prstClr val="black"/>
                </a:solidFill>
              </a:rPr>
              <a:t>рынков</a:t>
            </a:r>
            <a:endParaRPr lang="ru-RU" sz="1260" dirty="0"/>
          </a:p>
          <a:p>
            <a:r>
              <a:rPr lang="ru-RU" sz="1260" dirty="0"/>
              <a:t>География и локализация производства варенья в РФ, %</a:t>
            </a:r>
          </a:p>
          <a:p>
            <a:r>
              <a:rPr lang="ru-RU" sz="1260" dirty="0"/>
              <a:t> Следует отметить, что производство варенья по данным Росстата в 2018 году выросло на 2,7 % к уровню 2017 года, а за январь-март 2019 года в 2,1 раза к аналогичному периоду 2018 года, составив 3,8 тыс. тонн. По прогнозам объем мирового рынка варенья и желе к 2023 году должен вырасти до 1,53 млрд. долларов. Рынок розничных продаж в Европе будет расти на 1,33% по всей Европе, а к 2023 году этот показатель достигнет 3,8 млрд. долларов</a:t>
            </a:r>
            <a:r>
              <a:rPr lang="ru-RU" sz="1260" dirty="0" smtClean="0"/>
              <a:t>.</a:t>
            </a:r>
          </a:p>
          <a:p>
            <a:endParaRPr lang="ru-RU" sz="1260" dirty="0"/>
          </a:p>
          <a:p>
            <a:r>
              <a:rPr lang="ru-RU" sz="1260" b="1" dirty="0"/>
              <a:t>Целевая доля рынков, которую планирует занять проект</a:t>
            </a:r>
          </a:p>
          <a:p>
            <a:r>
              <a:rPr lang="ru-RU" sz="1260" dirty="0"/>
              <a:t>Деятельность компании в первую очередь нацелена на покупателей , со следующими демографическими характеристиками мужчины и женщины всех возрастов, имеющие семью и детей. Корпоративные клиенты. Частные заказчики. Такие клиенты будут покупать небольшими партиями через </a:t>
            </a:r>
            <a:r>
              <a:rPr lang="ru-RU" sz="1260" dirty="0" smtClean="0"/>
              <a:t>интернет </a:t>
            </a:r>
            <a:r>
              <a:rPr lang="ru-RU" sz="1260" dirty="0"/>
              <a:t>магазин и социальные сети. Магазины эко товаров. Категория людей которая будет употреблять этот продукт: основными покупателями варенья с пасленом  является городское население с достатком выше среднего (средний класс), а также  люди с различными хроническими заболеваниями сердца, </a:t>
            </a:r>
            <a:r>
              <a:rPr lang="ru-RU" sz="1260" dirty="0" err="1"/>
              <a:t>жкт</a:t>
            </a:r>
            <a:r>
              <a:rPr lang="ru-RU" sz="1260" dirty="0"/>
              <a:t>, для всех групп населения</a:t>
            </a:r>
            <a:r>
              <a:rPr lang="ru-RU" sz="1260" b="1" dirty="0" smtClean="0"/>
              <a:t>.</a:t>
            </a:r>
          </a:p>
          <a:p>
            <a:endParaRPr lang="ru-RU" sz="1260" b="1" dirty="0"/>
          </a:p>
          <a:p>
            <a:r>
              <a:rPr lang="ru-RU" sz="1260" b="1" dirty="0"/>
              <a:t>Барьеры для выхода на целевые рынки</a:t>
            </a:r>
          </a:p>
          <a:p>
            <a:r>
              <a:rPr lang="ru-RU" sz="1260" dirty="0"/>
              <a:t>Высокие начальные инвестиции. </a:t>
            </a:r>
            <a:r>
              <a:rPr lang="ru-RU" sz="1260" dirty="0" smtClean="0"/>
              <a:t>Важность репутации</a:t>
            </a:r>
            <a:endParaRPr lang="ru-RU" sz="126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671" y="2181219"/>
            <a:ext cx="3049523" cy="159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1885" y="2285934"/>
            <a:ext cx="1105989" cy="110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0828" y="271590"/>
            <a:ext cx="109914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 smtClean="0"/>
              <a:t>Конкуренты</a:t>
            </a:r>
            <a:endParaRPr lang="ru-RU" sz="135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0828" y="818088"/>
            <a:ext cx="9599083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70693" y="-17948"/>
            <a:ext cx="9558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519938"/>
              </p:ext>
            </p:extLst>
          </p:nvPr>
        </p:nvGraphicFramePr>
        <p:xfrm>
          <a:off x="690828" y="923110"/>
          <a:ext cx="5649013" cy="4645780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248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0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67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5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28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12343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545" marR="63545" marT="31088" marB="3108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solidFill>
                            <a:srgbClr val="000000"/>
                          </a:solidFill>
                          <a:latin typeface="+mn-lt"/>
                        </a:rPr>
                        <a:t>Название конкурентов/ 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аналогов</a:t>
                      </a:r>
                    </a:p>
                    <a:p>
                      <a:pPr algn="l"/>
                      <a:endParaRPr lang="ru-RU" sz="8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ru-RU" sz="80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Лукашенское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Брусничное варенье</a:t>
                      </a:r>
                    </a:p>
                    <a:p>
                      <a:pPr algn="l"/>
                      <a:endParaRPr lang="ru-RU" sz="8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545" marR="63545" marT="31088" marB="310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solidFill>
                            <a:srgbClr val="000000"/>
                          </a:solidFill>
                          <a:latin typeface="+mn-lt"/>
                        </a:rPr>
                        <a:t>Название компании/ продукта 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проекта</a:t>
                      </a:r>
                    </a:p>
                    <a:p>
                      <a:pPr algn="l"/>
                      <a:endParaRPr lang="ru-RU" sz="8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Варенье из паслена черного  и кедрового ореха </a:t>
                      </a:r>
                    </a:p>
                    <a:p>
                      <a:pPr algn="l"/>
                      <a:endParaRPr lang="ru-RU" sz="8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545" marR="63545" marT="31088" marB="310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solidFill>
                            <a:srgbClr val="000000"/>
                          </a:solidFill>
                          <a:latin typeface="+mn-lt"/>
                        </a:rPr>
                        <a:t>Название конкурентов/ 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аналогов</a:t>
                      </a:r>
                    </a:p>
                    <a:p>
                      <a:pPr algn="l"/>
                      <a:endParaRPr lang="ru-RU" sz="8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Варенье  из шишек Все свое</a:t>
                      </a:r>
                    </a:p>
                    <a:p>
                      <a:pPr algn="l"/>
                      <a:endParaRPr lang="ru-RU" sz="8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545" marR="63545" marT="31088" marB="310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solidFill>
                            <a:srgbClr val="000000"/>
                          </a:solidFill>
                          <a:latin typeface="+mn-lt"/>
                        </a:rPr>
                        <a:t>Название конкурентов/ 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аналогов</a:t>
                      </a:r>
                    </a:p>
                    <a:p>
                      <a:pPr algn="l"/>
                      <a:endParaRPr lang="ru-RU" sz="8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ru-RU" sz="8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Клубничное варенье </a:t>
                      </a:r>
                      <a:r>
                        <a:rPr lang="ru-RU" sz="80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Экопродукт</a:t>
                      </a:r>
                      <a:endParaRPr lang="ru-RU" sz="8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545" marR="63545" marT="31088" marB="310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678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>
                          <a:latin typeface="+mn-lt"/>
                        </a:rPr>
                        <a:t>Ключевые характеристики компании/</a:t>
                      </a:r>
                      <a:r>
                        <a:rPr lang="ru-RU" sz="900" b="1" baseline="0" dirty="0">
                          <a:latin typeface="+mn-lt"/>
                        </a:rPr>
                        <a:t> продукта</a:t>
                      </a:r>
                      <a:endParaRPr lang="ru-RU" sz="900" b="1" dirty="0">
                        <a:latin typeface="+mn-lt"/>
                      </a:endParaRPr>
                    </a:p>
                  </a:txBody>
                  <a:tcPr marL="63545" marR="63545" marT="31088" marB="3108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Без  лимонной кислоты, только  сахар и брусника, малокалорийна,</a:t>
                      </a:r>
                      <a:r>
                        <a:rPr lang="ru-RU" sz="900" baseline="0" dirty="0" smtClean="0">
                          <a:latin typeface="+mn-lt"/>
                        </a:rPr>
                        <a:t> кисло-сладкий вкус, цельные ягоды в составе. Не жидкое, соответствует госту.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Дополнительно содержит  кедровый орех, измельченный до 1,0-2,0 мм, </a:t>
                      </a:r>
                      <a:r>
                        <a:rPr lang="ru-RU" sz="900" dirty="0" err="1" smtClean="0">
                          <a:latin typeface="+mn-lt"/>
                        </a:rPr>
                        <a:t>пэтому</a:t>
                      </a:r>
                      <a:r>
                        <a:rPr lang="ru-RU" sz="900" baseline="0" dirty="0" smtClean="0">
                          <a:latin typeface="+mn-lt"/>
                        </a:rPr>
                        <a:t> сахар песок здесь количественно меньше. Привлекательный внешний вид, </a:t>
                      </a:r>
                      <a:r>
                        <a:rPr lang="ru-RU" sz="900" baseline="0" dirty="0" err="1" smtClean="0">
                          <a:latin typeface="+mn-lt"/>
                        </a:rPr>
                        <a:t>однород.консистенция</a:t>
                      </a:r>
                      <a:r>
                        <a:rPr lang="ru-RU" sz="900" baseline="0" dirty="0" smtClean="0">
                          <a:latin typeface="+mn-lt"/>
                        </a:rPr>
                        <a:t>, нежный аромат ореха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Продукт без </a:t>
                      </a:r>
                      <a:r>
                        <a:rPr lang="ru-RU" sz="900" baseline="0" dirty="0" smtClean="0">
                          <a:latin typeface="+mn-lt"/>
                        </a:rPr>
                        <a:t>красителей, продукция исключительно из местного дикорастущего сырья. Отличается Густой консистенцией, кисло-сладким вкусом. 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aseline="0" dirty="0" smtClean="0">
                          <a:latin typeface="+mn-lt"/>
                        </a:rPr>
                        <a:t> Ягодки крупные и цельные, и конечно же жидкость, совершенно не густая. Состав натурален. На первом месте в составе  стоит сахар, на втором клубника. Однородная консистенция. Сладкий вкус. 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3096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>
                          <a:latin typeface="+mn-lt"/>
                        </a:rPr>
                        <a:t>Ключевые характеристики компании/</a:t>
                      </a:r>
                      <a:r>
                        <a:rPr lang="ru-RU" sz="900" b="1" baseline="0" dirty="0">
                          <a:latin typeface="+mn-lt"/>
                        </a:rPr>
                        <a:t> продукта</a:t>
                      </a:r>
                      <a:endParaRPr lang="ru-RU" sz="900" b="1" dirty="0">
                        <a:latin typeface="+mn-lt"/>
                      </a:endParaRPr>
                    </a:p>
                  </a:txBody>
                  <a:tcPr marL="63545" marR="63545" marT="31088" marB="3108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 Высокий ассортимент товара на рынке,</a:t>
                      </a:r>
                      <a:r>
                        <a:rPr lang="ru-RU" sz="900" baseline="0" dirty="0" smtClean="0">
                          <a:latin typeface="+mn-lt"/>
                        </a:rPr>
                        <a:t> на этикетке есть  клеймо </a:t>
                      </a:r>
                      <a:r>
                        <a:rPr lang="ru-RU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Фермерский продукт</a:t>
                      </a:r>
                      <a:r>
                        <a:rPr lang="ru-RU" sz="900" baseline="0" dirty="0" smtClean="0">
                          <a:latin typeface="+mn-lt"/>
                        </a:rPr>
                        <a:t>.  Готовка продукции происходит под жестким контролем.</a:t>
                      </a:r>
                      <a:endParaRPr lang="ru-RU" sz="900" dirty="0" smtClean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Хороший</a:t>
                      </a:r>
                      <a:r>
                        <a:rPr lang="ru-RU" sz="900" baseline="0" dirty="0" smtClean="0">
                          <a:latin typeface="+mn-lt"/>
                        </a:rPr>
                        <a:t> контроль в производстве. Весь процесс делается вручную, готовка при низких температуре для сохранения полезных веществ в продукте. Ингредиенты в составе качественно и количественно отличаются от других претендентов. 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Большой ассортимент</a:t>
                      </a:r>
                      <a:r>
                        <a:rPr lang="ru-RU" sz="900" baseline="0" dirty="0" smtClean="0">
                          <a:latin typeface="+mn-lt"/>
                        </a:rPr>
                        <a:t> товара, жесткий контроль над производством, где преобладает ручной труд, 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Оформление упаковки, есть продажи оптом</a:t>
                      </a:r>
                      <a:r>
                        <a:rPr lang="ru-RU" sz="900" baseline="0" dirty="0" smtClean="0">
                          <a:latin typeface="+mn-lt"/>
                        </a:rPr>
                        <a:t> в интернет-магазине, есть сертификаты качества,  жесткий контроль производства.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566263" y="923110"/>
            <a:ext cx="4206239" cy="5268286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8559" tIns="34279" rIns="68559" bIns="34279" anchor="ctr">
            <a:noAutofit/>
          </a:bodyPr>
          <a:lstStyle/>
          <a:p>
            <a:pPr algn="ctr">
              <a:spcAft>
                <a:spcPts val="900"/>
              </a:spcAft>
            </a:pPr>
            <a:endParaRPr lang="ru-RU" sz="1600" b="1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900"/>
              </a:spcAft>
            </a:pPr>
            <a:r>
              <a:rPr lang="ru-RU" sz="1600" b="1" dirty="0" smtClean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Конкурентные </a:t>
            </a:r>
            <a:r>
              <a:rPr lang="ru-RU" sz="1600" b="1" dirty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преимущества продукта </a:t>
            </a:r>
            <a:endParaRPr lang="ru-RU" sz="1600" b="1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indent="457200" algn="just"/>
            <a:r>
              <a:rPr lang="ru-RU" sz="1200" dirty="0"/>
              <a:t>Производимое нами варенье </a:t>
            </a:r>
            <a:r>
              <a:rPr lang="ru-RU" sz="1200" dirty="0" smtClean="0"/>
              <a:t>выгодно отличается</a:t>
            </a:r>
            <a:r>
              <a:rPr lang="ru-RU" sz="1200" dirty="0"/>
              <a:t> </a:t>
            </a:r>
            <a:r>
              <a:rPr lang="ru-RU" sz="1200" dirty="0" smtClean="0"/>
              <a:t>насыщенностью </a:t>
            </a:r>
            <a:r>
              <a:rPr lang="ru-RU" sz="1200" dirty="0"/>
              <a:t>и тягучестью сиропа. </a:t>
            </a:r>
            <a:r>
              <a:rPr lang="ru-RU" sz="1200" dirty="0" smtClean="0"/>
              <a:t>Потребители отмечают </a:t>
            </a:r>
            <a:r>
              <a:rPr lang="ru-RU" sz="1200" dirty="0"/>
              <a:t>необычный и оригинальный вкус, а ароматические вещества паслена и ореха создают в комплексе замечательный аромат, придающий готовому продукту высокое </a:t>
            </a:r>
            <a:r>
              <a:rPr lang="ru-RU" sz="1200" dirty="0" smtClean="0"/>
              <a:t>качество. Варенье </a:t>
            </a:r>
            <a:r>
              <a:rPr lang="ru-RU" sz="1200" dirty="0"/>
              <a:t>можно принимать как в чистом </a:t>
            </a:r>
            <a:r>
              <a:rPr lang="ru-RU" sz="1200" dirty="0" smtClean="0"/>
              <a:t>виде, так </a:t>
            </a:r>
            <a:r>
              <a:rPr lang="ru-RU" sz="1200" dirty="0"/>
              <a:t>и добавлять в качестве начинки в </a:t>
            </a:r>
            <a:r>
              <a:rPr lang="ru-RU" sz="1200" dirty="0" smtClean="0"/>
              <a:t>выпечку тем </a:t>
            </a:r>
            <a:r>
              <a:rPr lang="ru-RU" sz="1200" dirty="0"/>
              <a:t>самым давая пользу и невероятный вкус </a:t>
            </a:r>
            <a:r>
              <a:rPr lang="ru-RU" sz="1200" dirty="0" smtClean="0"/>
              <a:t>блюду. </a:t>
            </a:r>
          </a:p>
          <a:p>
            <a:pPr indent="457200" algn="just"/>
            <a:endParaRPr lang="ru-RU" sz="1200" dirty="0"/>
          </a:p>
          <a:p>
            <a:pPr indent="457200" algn="just"/>
            <a:r>
              <a:rPr lang="ru-RU" sz="1200" dirty="0" smtClean="0"/>
              <a:t>Общими недостатками продукции производителей </a:t>
            </a:r>
            <a:r>
              <a:rPr lang="ru-RU" sz="1200" dirty="0"/>
              <a:t>являются: длительность процесса подготовки плодов к варке, снижение пищевой ценности плодов за счет длительных вымачиваний в различных растворах. Наш продукт абсолютно натуральный, и имеет правильные органолептические показатели, характерные для варенья, привлекательный внешний вид однородной консистенции с кисло-сладким вкусом и нежным ароматом ореха.</a:t>
            </a:r>
          </a:p>
          <a:p>
            <a:pPr>
              <a:spcAft>
                <a:spcPts val="900"/>
              </a:spcAft>
            </a:pPr>
            <a:endParaRPr lang="ru-RU" sz="1600" b="1" dirty="0" smtClean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900"/>
              </a:spcAft>
            </a:pPr>
            <a:endParaRPr lang="ru-RU" sz="1200" b="1" dirty="0">
              <a:solidFill>
                <a:schemeClr val="tx2"/>
              </a:solidFill>
              <a:latin typeface="Calibri Light"/>
              <a:ea typeface="Helvetica Neue" charset="0"/>
              <a:cs typeface="Helvetica Neue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401" y="5620966"/>
            <a:ext cx="1391810" cy="13918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736" y="5568890"/>
            <a:ext cx="1499544" cy="155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336" y="202227"/>
            <a:ext cx="1385642" cy="315570"/>
          </a:xfrm>
          <a:prstGeom prst="rect">
            <a:avLst/>
          </a:prstGeom>
          <a:noFill/>
        </p:spPr>
        <p:txBody>
          <a:bodyPr wrap="none" lIns="99158" tIns="49579" rIns="99158" bIns="49579" rtlCol="0">
            <a:spAutoFit/>
          </a:bodyPr>
          <a:lstStyle/>
          <a:p>
            <a:r>
              <a:rPr lang="ru-RU" sz="1400" b="1" dirty="0"/>
              <a:t>Бизнес-модель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22336" y="791963"/>
            <a:ext cx="10136066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01076" y="-17948"/>
            <a:ext cx="9573716" cy="346348"/>
          </a:xfrm>
          <a:prstGeom prst="rect">
            <a:avLst/>
          </a:prstGeom>
          <a:noFill/>
        </p:spPr>
        <p:txBody>
          <a:bodyPr wrap="none" lIns="99158" tIns="49579" rIns="99158" bIns="49579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7520" y="1223915"/>
            <a:ext cx="9618107" cy="5797669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158" tIns="49579" rIns="99158" bIns="49579" numCol="2" rtlCol="0" anchor="t"/>
          <a:lstStyle/>
          <a:p>
            <a:r>
              <a:rPr lang="ru-RU" sz="1000" b="1" dirty="0">
                <a:solidFill>
                  <a:schemeClr val="tx1"/>
                </a:solidFill>
              </a:rPr>
              <a:t>Сырье. 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dirty="0">
                <a:solidFill>
                  <a:schemeClr val="tx1"/>
                </a:solidFill>
              </a:rPr>
              <a:t>Заказ выращенных ягод у хозяйств и использование собственных посевных площадей для производства. В случае закупки сырья требуется найти поставщиков из частных хозяйств, цена на ягоды Паслена Черного составляет 250 рублей за килограмм.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Необходимая аппаратура, ягоды, сахар и кедровые орехи для одной партии, персонал: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dirty="0">
                <a:solidFill>
                  <a:schemeClr val="tx1"/>
                </a:solidFill>
              </a:rPr>
              <a:t>Производство варенья в Российской Федерации подчиняется ГОСТ Р 53118-2008 и ГОСТ 32099-2013.</a:t>
            </a:r>
          </a:p>
          <a:p>
            <a:r>
              <a:rPr lang="ru-RU" sz="1000" dirty="0">
                <a:solidFill>
                  <a:schemeClr val="tx1"/>
                </a:solidFill>
              </a:rPr>
              <a:t>• Сортировочный стол, на котором будет проводиться отбор ягод и фруктов. (7000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>
                <a:solidFill>
                  <a:schemeClr val="tx1"/>
                </a:solidFill>
              </a:rPr>
              <a:t>)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• Моечная ванна для промывки сырья. (30000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>
                <a:solidFill>
                  <a:schemeClr val="tx1"/>
                </a:solidFill>
              </a:rPr>
              <a:t>)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• Стерилизатор для банок. (30000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>
                <a:solidFill>
                  <a:schemeClr val="tx1"/>
                </a:solidFill>
              </a:rPr>
              <a:t>)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• Варочный котел на 100 литров. (170000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 smtClean="0">
                <a:solidFill>
                  <a:schemeClr val="tx1"/>
                </a:solidFill>
              </a:rPr>
              <a:t>)</a:t>
            </a:r>
            <a:br>
              <a:rPr lang="ru-RU" sz="1000" dirty="0" smtClean="0">
                <a:solidFill>
                  <a:schemeClr val="tx1"/>
                </a:solidFill>
              </a:rPr>
            </a:br>
            <a:r>
              <a:rPr lang="ru-RU" sz="1000" dirty="0" smtClean="0">
                <a:solidFill>
                  <a:schemeClr val="tx1"/>
                </a:solidFill>
              </a:rPr>
              <a:t>• Автоматическая линия по фасовке и упаковке продукта в тару (375000 </a:t>
            </a:r>
            <a:r>
              <a:rPr lang="ru-RU" sz="1000" dirty="0" err="1" smtClean="0">
                <a:solidFill>
                  <a:schemeClr val="tx1"/>
                </a:solidFill>
              </a:rPr>
              <a:t>руб.шт</a:t>
            </a:r>
            <a:r>
              <a:rPr lang="ru-RU" sz="1000" dirty="0" smtClean="0">
                <a:solidFill>
                  <a:schemeClr val="tx1"/>
                </a:solidFill>
              </a:rPr>
              <a:t>)</a:t>
            </a:r>
            <a:r>
              <a:rPr lang="ru-RU" sz="1000" dirty="0">
                <a:solidFill>
                  <a:schemeClr val="tx1"/>
                </a:solidFill>
              </a:rPr>
              <a:t/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• Аппарат для наклейки этикеток (14000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>
                <a:solidFill>
                  <a:schemeClr val="tx1"/>
                </a:solidFill>
              </a:rPr>
              <a:t>)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• Товарные электронные весы (15000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>
                <a:solidFill>
                  <a:schemeClr val="tx1"/>
                </a:solidFill>
              </a:rPr>
              <a:t>)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• </a:t>
            </a:r>
            <a:r>
              <a:rPr lang="ru-RU" sz="1000" dirty="0" err="1">
                <a:solidFill>
                  <a:schemeClr val="tx1"/>
                </a:solidFill>
              </a:rPr>
              <a:t>Просеиватель</a:t>
            </a:r>
            <a:r>
              <a:rPr lang="ru-RU" sz="1000" dirty="0">
                <a:solidFill>
                  <a:schemeClr val="tx1"/>
                </a:solidFill>
              </a:rPr>
              <a:t> сахарного песка (98800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 smtClean="0">
                <a:solidFill>
                  <a:schemeClr val="tx1"/>
                </a:solidFill>
              </a:rPr>
              <a:t>)</a:t>
            </a:r>
            <a:r>
              <a:rPr lang="ru-RU" sz="1000" dirty="0">
                <a:solidFill>
                  <a:schemeClr val="tx1"/>
                </a:solidFill>
              </a:rPr>
              <a:t/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• Промышленный холодильник и морозильная камера для хранения излишков сырья. (30000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>
                <a:solidFill>
                  <a:schemeClr val="tx1"/>
                </a:solidFill>
              </a:rPr>
              <a:t> и 26000 </a:t>
            </a:r>
            <a:r>
              <a:rPr lang="ru-RU" sz="1000" dirty="0" err="1">
                <a:solidFill>
                  <a:schemeClr val="tx1"/>
                </a:solidFill>
              </a:rPr>
              <a:t>руб.шт</a:t>
            </a:r>
            <a:r>
              <a:rPr lang="ru-RU" sz="1000" dirty="0">
                <a:solidFill>
                  <a:schemeClr val="tx1"/>
                </a:solidFill>
              </a:rPr>
              <a:t>)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Итог:</a:t>
            </a:r>
            <a:r>
              <a:rPr lang="ru-RU" sz="1000" dirty="0">
                <a:solidFill>
                  <a:schemeClr val="tx1"/>
                </a:solidFill>
              </a:rPr>
              <a:t> 798300 рублей.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Персонал и зарплата (Средняя по России):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dirty="0">
                <a:solidFill>
                  <a:schemeClr val="tx1"/>
                </a:solidFill>
              </a:rPr>
              <a:t>Технолог – </a:t>
            </a:r>
            <a:r>
              <a:rPr lang="ru-RU" sz="1000" dirty="0" smtClean="0">
                <a:solidFill>
                  <a:schemeClr val="tx1"/>
                </a:solidFill>
              </a:rPr>
              <a:t>42000 </a:t>
            </a:r>
            <a:r>
              <a:rPr lang="ru-RU" sz="1000" dirty="0" err="1" smtClean="0">
                <a:solidFill>
                  <a:schemeClr val="tx1"/>
                </a:solidFill>
              </a:rPr>
              <a:t>руб</a:t>
            </a:r>
            <a:r>
              <a:rPr lang="ru-RU" sz="1000" dirty="0">
                <a:solidFill>
                  <a:schemeClr val="tx1"/>
                </a:solidFill>
              </a:rPr>
              <a:t>;</a:t>
            </a:r>
          </a:p>
          <a:p>
            <a:r>
              <a:rPr lang="ru-RU" sz="1000" dirty="0">
                <a:solidFill>
                  <a:schemeClr val="tx1"/>
                </a:solidFill>
              </a:rPr>
              <a:t>Кулинар – </a:t>
            </a:r>
            <a:r>
              <a:rPr lang="ru-RU" sz="1000" dirty="0" smtClean="0">
                <a:solidFill>
                  <a:schemeClr val="tx1"/>
                </a:solidFill>
              </a:rPr>
              <a:t>30000 </a:t>
            </a:r>
            <a:r>
              <a:rPr lang="ru-RU" sz="1000" dirty="0" err="1">
                <a:solidFill>
                  <a:schemeClr val="tx1"/>
                </a:solidFill>
              </a:rPr>
              <a:t>руб</a:t>
            </a:r>
            <a:r>
              <a:rPr lang="ru-RU" sz="1000" dirty="0">
                <a:solidFill>
                  <a:schemeClr val="tx1"/>
                </a:solidFill>
              </a:rPr>
              <a:t>;</a:t>
            </a:r>
          </a:p>
          <a:p>
            <a:r>
              <a:rPr lang="ru-RU" sz="1000" dirty="0">
                <a:solidFill>
                  <a:schemeClr val="tx1"/>
                </a:solidFill>
              </a:rPr>
              <a:t>Разнорабочий – </a:t>
            </a:r>
            <a:r>
              <a:rPr lang="ru-RU" sz="1000" dirty="0" smtClean="0">
                <a:solidFill>
                  <a:schemeClr val="tx1"/>
                </a:solidFill>
              </a:rPr>
              <a:t>34000 </a:t>
            </a:r>
            <a:r>
              <a:rPr lang="ru-RU" sz="1000" dirty="0" err="1">
                <a:solidFill>
                  <a:schemeClr val="tx1"/>
                </a:solidFill>
              </a:rPr>
              <a:t>руб</a:t>
            </a:r>
            <a:r>
              <a:rPr lang="ru-RU" sz="1000" dirty="0">
                <a:solidFill>
                  <a:schemeClr val="tx1"/>
                </a:solidFill>
              </a:rPr>
              <a:t>;</a:t>
            </a:r>
          </a:p>
          <a:p>
            <a:r>
              <a:rPr lang="ru-RU" sz="1000" dirty="0">
                <a:solidFill>
                  <a:schemeClr val="tx1"/>
                </a:solidFill>
              </a:rPr>
              <a:t>Менеджер по продажам – </a:t>
            </a:r>
            <a:r>
              <a:rPr lang="ru-RU" sz="1000" dirty="0" smtClean="0">
                <a:solidFill>
                  <a:schemeClr val="tx1"/>
                </a:solidFill>
              </a:rPr>
              <a:t>40000 </a:t>
            </a:r>
            <a:r>
              <a:rPr lang="ru-RU" sz="1000" dirty="0" err="1">
                <a:solidFill>
                  <a:schemeClr val="tx1"/>
                </a:solidFill>
              </a:rPr>
              <a:t>руб</a:t>
            </a:r>
            <a:r>
              <a:rPr lang="ru-RU" sz="1000" dirty="0">
                <a:solidFill>
                  <a:schemeClr val="tx1"/>
                </a:solidFill>
              </a:rPr>
              <a:t>;</a:t>
            </a:r>
          </a:p>
          <a:p>
            <a:r>
              <a:rPr lang="ru-RU" sz="1000" dirty="0">
                <a:solidFill>
                  <a:schemeClr val="tx1"/>
                </a:solidFill>
              </a:rPr>
              <a:t>уборщик – 20000 руб.</a:t>
            </a:r>
          </a:p>
          <a:p>
            <a:r>
              <a:rPr lang="ru-RU" sz="1000" dirty="0">
                <a:solidFill>
                  <a:schemeClr val="tx1"/>
                </a:solidFill>
              </a:rPr>
              <a:t>Итог: </a:t>
            </a:r>
            <a:r>
              <a:rPr lang="ru-RU" sz="1000" dirty="0" smtClean="0">
                <a:solidFill>
                  <a:schemeClr val="tx1"/>
                </a:solidFill>
              </a:rPr>
              <a:t>166000 </a:t>
            </a:r>
            <a:r>
              <a:rPr lang="ru-RU" sz="1000" dirty="0">
                <a:solidFill>
                  <a:schemeClr val="tx1"/>
                </a:solidFill>
              </a:rPr>
              <a:t>руб. месяц.</a:t>
            </a:r>
          </a:p>
          <a:p>
            <a:r>
              <a:rPr lang="ru-RU" sz="1000" dirty="0">
                <a:solidFill>
                  <a:schemeClr val="tx1"/>
                </a:solidFill>
              </a:rPr>
              <a:t> 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Ягоды, Сахар, Кедровые Орехи на 1 кг продукции.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dirty="0">
                <a:solidFill>
                  <a:schemeClr val="tx1"/>
                </a:solidFill>
              </a:rPr>
              <a:t>Ягоды Паслена Черного (50%, 500 грамм) – цена за килограмм – 250 рублей =&gt; 125 рублей на банку.</a:t>
            </a:r>
          </a:p>
          <a:p>
            <a:r>
              <a:rPr lang="ru-RU" sz="1000" dirty="0">
                <a:solidFill>
                  <a:schemeClr val="tx1"/>
                </a:solidFill>
              </a:rPr>
              <a:t>Сахар (35%, 350 грамм) – оптовая цена за килограмм – 28 рублей =&gt; 10,5 на банку.</a:t>
            </a:r>
          </a:p>
          <a:p>
            <a:r>
              <a:rPr lang="ru-RU" sz="1000" dirty="0">
                <a:solidFill>
                  <a:schemeClr val="tx1"/>
                </a:solidFill>
              </a:rPr>
              <a:t>Кедровые орехи (15%, 150 грамм), оптовая цена за килограмм – 1000 рублей =&gt; 150 рублей на банку.</a:t>
            </a:r>
          </a:p>
          <a:p>
            <a:r>
              <a:rPr lang="ru-RU" sz="1000" dirty="0">
                <a:solidFill>
                  <a:schemeClr val="tx1"/>
                </a:solidFill>
              </a:rPr>
              <a:t> </a:t>
            </a:r>
            <a:endParaRPr lang="ru-RU" sz="1000" b="1" dirty="0">
              <a:solidFill>
                <a:schemeClr val="tx1"/>
              </a:solidFill>
            </a:endParaRPr>
          </a:p>
          <a:p>
            <a:r>
              <a:rPr lang="ru-RU" sz="1000" b="1" dirty="0">
                <a:solidFill>
                  <a:schemeClr val="tx1"/>
                </a:solidFill>
              </a:rPr>
              <a:t>Итог:</a:t>
            </a:r>
            <a:r>
              <a:rPr lang="ru-RU" sz="1000" dirty="0">
                <a:solidFill>
                  <a:schemeClr val="tx1"/>
                </a:solidFill>
              </a:rPr>
              <a:t> 0,5 кг варенья = 285,5 руб. В полную 8-и часовую рабочую смену </a:t>
            </a:r>
            <a:r>
              <a:rPr lang="ru-RU" sz="1000" dirty="0" smtClean="0">
                <a:solidFill>
                  <a:schemeClr val="tx1"/>
                </a:solidFill>
              </a:rPr>
              <a:t>с начальным оборудованием возможно </a:t>
            </a:r>
            <a:r>
              <a:rPr lang="ru-RU" sz="1000" dirty="0">
                <a:solidFill>
                  <a:schemeClr val="tx1"/>
                </a:solidFill>
              </a:rPr>
              <a:t>произвести около </a:t>
            </a:r>
            <a:r>
              <a:rPr lang="ru-RU" sz="1000" dirty="0" smtClean="0">
                <a:solidFill>
                  <a:schemeClr val="tx1"/>
                </a:solidFill>
              </a:rPr>
              <a:t>25 </a:t>
            </a:r>
            <a:r>
              <a:rPr lang="ru-RU" sz="1000" dirty="0">
                <a:solidFill>
                  <a:schemeClr val="tx1"/>
                </a:solidFill>
              </a:rPr>
              <a:t>кг варенья, что требует затрат на сырье – </a:t>
            </a:r>
            <a:r>
              <a:rPr lang="ru-RU" sz="1000" dirty="0" smtClean="0">
                <a:solidFill>
                  <a:schemeClr val="tx1"/>
                </a:solidFill>
              </a:rPr>
              <a:t>16325 </a:t>
            </a:r>
            <a:r>
              <a:rPr lang="ru-RU" sz="1000" dirty="0">
                <a:solidFill>
                  <a:schemeClr val="tx1"/>
                </a:solidFill>
              </a:rPr>
              <a:t>в день. Если брать объем тары в 0.5 получается </a:t>
            </a:r>
            <a:r>
              <a:rPr lang="ru-RU" sz="1000" dirty="0" smtClean="0">
                <a:solidFill>
                  <a:schemeClr val="tx1"/>
                </a:solidFill>
              </a:rPr>
              <a:t>50 </a:t>
            </a:r>
            <a:r>
              <a:rPr lang="ru-RU" sz="1000" dirty="0">
                <a:solidFill>
                  <a:schemeClr val="tx1"/>
                </a:solidFill>
              </a:rPr>
              <a:t>банок в день. </a:t>
            </a:r>
          </a:p>
          <a:p>
            <a:r>
              <a:rPr lang="ru-RU" sz="1000" dirty="0">
                <a:solidFill>
                  <a:schemeClr val="tx1"/>
                </a:solidFill>
              </a:rPr>
              <a:t> 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Дневные затраты на:</a:t>
            </a:r>
          </a:p>
          <a:p>
            <a:r>
              <a:rPr lang="ru-RU" sz="1000" dirty="0">
                <a:solidFill>
                  <a:schemeClr val="tx1"/>
                </a:solidFill>
              </a:rPr>
              <a:t>ягоды, </a:t>
            </a:r>
          </a:p>
          <a:p>
            <a:r>
              <a:rPr lang="ru-RU" sz="1000" dirty="0" smtClean="0">
                <a:solidFill>
                  <a:schemeClr val="tx1"/>
                </a:solidFill>
              </a:rPr>
              <a:t>6250руб</a:t>
            </a:r>
            <a:r>
              <a:rPr lang="ru-RU" sz="1000" dirty="0">
                <a:solidFill>
                  <a:schemeClr val="tx1"/>
                </a:solidFill>
              </a:rPr>
              <a:t>.</a:t>
            </a:r>
          </a:p>
          <a:p>
            <a:r>
              <a:rPr lang="ru-RU" sz="1000" dirty="0">
                <a:solidFill>
                  <a:schemeClr val="tx1"/>
                </a:solidFill>
              </a:rPr>
              <a:t>сахар, </a:t>
            </a:r>
          </a:p>
          <a:p>
            <a:r>
              <a:rPr lang="ru-RU" sz="1000" dirty="0" smtClean="0">
                <a:solidFill>
                  <a:schemeClr val="tx1"/>
                </a:solidFill>
              </a:rPr>
              <a:t>525руб</a:t>
            </a:r>
            <a:r>
              <a:rPr lang="ru-RU" sz="1000" dirty="0">
                <a:solidFill>
                  <a:schemeClr val="tx1"/>
                </a:solidFill>
              </a:rPr>
              <a:t>.</a:t>
            </a:r>
          </a:p>
          <a:p>
            <a:r>
              <a:rPr lang="ru-RU" sz="1000" dirty="0">
                <a:solidFill>
                  <a:schemeClr val="tx1"/>
                </a:solidFill>
              </a:rPr>
              <a:t>Орехи</a:t>
            </a:r>
          </a:p>
          <a:p>
            <a:r>
              <a:rPr lang="ru-RU" sz="1000" dirty="0" smtClean="0">
                <a:solidFill>
                  <a:schemeClr val="tx1"/>
                </a:solidFill>
              </a:rPr>
              <a:t>7500руб</a:t>
            </a:r>
            <a:r>
              <a:rPr lang="ru-RU" sz="1000" dirty="0">
                <a:solidFill>
                  <a:schemeClr val="tx1"/>
                </a:solidFill>
              </a:rPr>
              <a:t>.</a:t>
            </a:r>
          </a:p>
          <a:p>
            <a:r>
              <a:rPr lang="ru-RU" sz="1000" dirty="0" smtClean="0">
                <a:solidFill>
                  <a:schemeClr val="tx1"/>
                </a:solidFill>
              </a:rPr>
              <a:t>Банки </a:t>
            </a:r>
            <a:r>
              <a:rPr lang="ru-RU" sz="1000" dirty="0">
                <a:solidFill>
                  <a:schemeClr val="tx1"/>
                </a:solidFill>
              </a:rPr>
              <a:t>(1250 руб. за 50 штук), </a:t>
            </a:r>
            <a:r>
              <a:rPr lang="ru-RU" sz="1000" dirty="0" smtClean="0">
                <a:solidFill>
                  <a:schemeClr val="tx1"/>
                </a:solidFill>
              </a:rPr>
              <a:t>крышки </a:t>
            </a:r>
            <a:r>
              <a:rPr lang="ru-RU" sz="1000" dirty="0">
                <a:solidFill>
                  <a:schemeClr val="tx1"/>
                </a:solidFill>
              </a:rPr>
              <a:t>(250 руб. за 50 штук)и этикетки (550 руб. за 50 штук</a:t>
            </a:r>
            <a:r>
              <a:rPr lang="ru-RU" sz="1000" dirty="0" smtClean="0">
                <a:solidFill>
                  <a:schemeClr val="tx1"/>
                </a:solidFill>
              </a:rPr>
              <a:t>)=2050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dirty="0">
                <a:solidFill>
                  <a:schemeClr val="tx1"/>
                </a:solidFill>
              </a:rPr>
              <a:t>Сумма = </a:t>
            </a:r>
            <a:r>
              <a:rPr lang="ru-RU" sz="1000" dirty="0" smtClean="0">
                <a:solidFill>
                  <a:schemeClr val="tx1"/>
                </a:solidFill>
              </a:rPr>
              <a:t>16325 руб.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b="1" dirty="0">
                <a:solidFill>
                  <a:schemeClr val="tx1"/>
                </a:solidFill>
              </a:rPr>
              <a:t>Итог: </a:t>
            </a:r>
          </a:p>
          <a:p>
            <a:r>
              <a:rPr lang="ru-RU" sz="1000" dirty="0">
                <a:solidFill>
                  <a:schemeClr val="tx1"/>
                </a:solidFill>
              </a:rPr>
              <a:t>Первоначальные вложения - 798300 руб.</a:t>
            </a:r>
          </a:p>
          <a:p>
            <a:r>
              <a:rPr lang="ru-RU" sz="1000" dirty="0">
                <a:solidFill>
                  <a:schemeClr val="tx1"/>
                </a:solidFill>
              </a:rPr>
              <a:t>Месячные вложения  при наборе персонала </a:t>
            </a:r>
            <a:r>
              <a:rPr lang="ru-RU" sz="1000">
                <a:solidFill>
                  <a:schemeClr val="tx1"/>
                </a:solidFill>
              </a:rPr>
              <a:t>- </a:t>
            </a:r>
            <a:r>
              <a:rPr lang="ru-RU" sz="1000" smtClean="0">
                <a:solidFill>
                  <a:schemeClr val="tx1"/>
                </a:solidFill>
              </a:rPr>
              <a:t>166000 </a:t>
            </a:r>
            <a:r>
              <a:rPr lang="ru-RU" sz="1000" dirty="0">
                <a:solidFill>
                  <a:schemeClr val="tx1"/>
                </a:solidFill>
              </a:rPr>
              <a:t>руб.</a:t>
            </a:r>
          </a:p>
          <a:p>
            <a:r>
              <a:rPr lang="ru-RU" sz="1000" dirty="0">
                <a:solidFill>
                  <a:schemeClr val="tx1"/>
                </a:solidFill>
              </a:rPr>
              <a:t>Дневные вложения – </a:t>
            </a:r>
            <a:r>
              <a:rPr lang="ru-RU" sz="1000" dirty="0" smtClean="0">
                <a:solidFill>
                  <a:schemeClr val="tx1"/>
                </a:solidFill>
              </a:rPr>
              <a:t>16325 руб</a:t>
            </a:r>
            <a:r>
              <a:rPr lang="ru-RU" sz="1000" dirty="0">
                <a:solidFill>
                  <a:schemeClr val="tx1"/>
                </a:solidFill>
              </a:rPr>
              <a:t>.</a:t>
            </a:r>
          </a:p>
          <a:p>
            <a:r>
              <a:rPr lang="ru-RU" sz="1000" dirty="0">
                <a:solidFill>
                  <a:schemeClr val="tx1"/>
                </a:solidFill>
              </a:rPr>
              <a:t>Сумма </a:t>
            </a:r>
            <a:r>
              <a:rPr lang="ru-RU" sz="1000" dirty="0" smtClean="0">
                <a:solidFill>
                  <a:schemeClr val="tx1"/>
                </a:solidFill>
              </a:rPr>
              <a:t>– 1025625 руб</a:t>
            </a:r>
            <a:r>
              <a:rPr lang="ru-RU" sz="1000" dirty="0">
                <a:solidFill>
                  <a:schemeClr val="tx1"/>
                </a:solidFill>
              </a:rPr>
              <a:t>.</a:t>
            </a:r>
          </a:p>
          <a:p>
            <a:r>
              <a:rPr lang="ru-RU" sz="1000" dirty="0">
                <a:solidFill>
                  <a:schemeClr val="tx1"/>
                </a:solidFill>
              </a:rPr>
              <a:t> 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Себестоимость одной торговой единицы с учетом банки, этикетки и крышки, 0.5 кг варенья – 326,5 рублей. Цена продажи с наценкой 499 рублей.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dirty="0">
                <a:solidFill>
                  <a:schemeClr val="tx1"/>
                </a:solidFill>
              </a:rPr>
              <a:t> 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Планируемый доход:</a:t>
            </a:r>
          </a:p>
          <a:p>
            <a:endParaRPr lang="ru-RU" sz="1000" dirty="0" smtClean="0">
              <a:solidFill>
                <a:schemeClr val="tx1"/>
              </a:solidFill>
            </a:endParaRPr>
          </a:p>
          <a:p>
            <a:r>
              <a:rPr lang="ru-RU" sz="1000" dirty="0" smtClean="0">
                <a:solidFill>
                  <a:schemeClr val="tx1"/>
                </a:solidFill>
              </a:rPr>
              <a:t>Таким образом при непрерывном производстве за </a:t>
            </a:r>
            <a:r>
              <a:rPr lang="ru-RU" sz="1000" dirty="0" smtClean="0">
                <a:solidFill>
                  <a:schemeClr val="tx1"/>
                </a:solidFill>
              </a:rPr>
              <a:t>месяц труда с учетом 22 рабочих дней – </a:t>
            </a:r>
            <a:r>
              <a:rPr lang="ru-RU" sz="1000" dirty="0" smtClean="0">
                <a:solidFill>
                  <a:schemeClr val="tx1"/>
                </a:solidFill>
              </a:rPr>
              <a:t>объем произведенной продукции составит 1100 банок продукции. Это 189750руб.мес и </a:t>
            </a:r>
            <a:r>
              <a:rPr lang="ru-RU" sz="1000" dirty="0" smtClean="0">
                <a:solidFill>
                  <a:schemeClr val="tx1"/>
                </a:solidFill>
              </a:rPr>
              <a:t>2277000 </a:t>
            </a:r>
            <a:r>
              <a:rPr lang="ru-RU" sz="1000" dirty="0" smtClean="0">
                <a:solidFill>
                  <a:schemeClr val="tx1"/>
                </a:solidFill>
              </a:rPr>
              <a:t>в год.</a:t>
            </a:r>
          </a:p>
          <a:p>
            <a:r>
              <a:rPr lang="ru-RU" sz="1000" dirty="0" smtClean="0">
                <a:solidFill>
                  <a:schemeClr val="tx1"/>
                </a:solidFill>
              </a:rPr>
              <a:t>Итог</a:t>
            </a:r>
            <a:r>
              <a:rPr lang="en-US" sz="1000" dirty="0" smtClean="0">
                <a:solidFill>
                  <a:schemeClr val="tx1"/>
                </a:solidFill>
              </a:rPr>
              <a:t>:</a:t>
            </a:r>
            <a:r>
              <a:rPr lang="ru-RU" sz="1000" dirty="0" smtClean="0">
                <a:solidFill>
                  <a:schemeClr val="tx1"/>
                </a:solidFill>
              </a:rPr>
              <a:t> Чистая Годовая прибыль составит</a:t>
            </a:r>
            <a:r>
              <a:rPr lang="en-US" sz="1000" dirty="0" smtClean="0">
                <a:solidFill>
                  <a:schemeClr val="tx1"/>
                </a:solidFill>
              </a:rPr>
              <a:t>:</a:t>
            </a:r>
            <a:r>
              <a:rPr lang="ru-RU" sz="1000" dirty="0" smtClean="0">
                <a:solidFill>
                  <a:schemeClr val="tx1"/>
                </a:solidFill>
              </a:rPr>
              <a:t> 2277000</a:t>
            </a:r>
            <a:endParaRPr lang="ru-RU" sz="1000" dirty="0">
              <a:solidFill>
                <a:schemeClr val="tx1"/>
              </a:solidFill>
            </a:endParaRPr>
          </a:p>
          <a:p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04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70693" y="893033"/>
            <a:ext cx="2174291" cy="3483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70693" y="224596"/>
            <a:ext cx="2027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0829" y="791963"/>
            <a:ext cx="9599083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70693" y="-17948"/>
            <a:ext cx="9558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65141"/>
              </p:ext>
            </p:extLst>
          </p:nvPr>
        </p:nvGraphicFramePr>
        <p:xfrm>
          <a:off x="1008859" y="5929270"/>
          <a:ext cx="8914652" cy="69405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14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2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2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2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27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9910">
                <a:tc rowSpan="2">
                  <a:txBody>
                    <a:bodyPr/>
                    <a:lstStyle/>
                    <a:p>
                      <a:pPr marL="9525" indent="-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Целевые</a:t>
                      </a:r>
                      <a:r>
                        <a:rPr lang="ru-RU" sz="9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 п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оказатели проекта</a:t>
                      </a:r>
                    </a:p>
                  </a:txBody>
                  <a:tcPr marL="47658" marR="47658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Единицы измерения</a:t>
                      </a:r>
                    </a:p>
                  </a:txBody>
                  <a:tcPr marL="47658" marR="47658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793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Плановое значение по периодам</a:t>
                      </a:r>
                    </a:p>
                  </a:txBody>
                  <a:tcPr marL="47658" marR="47658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4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938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791"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24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22г.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23г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24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г.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25</a:t>
                      </a: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 panose="020B0604020202020204" pitchFamily="34" charset="0"/>
                        </a:rPr>
                        <a:t>г.</a:t>
                      </a: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26г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57">
                <a:tc>
                  <a:txBody>
                    <a:bodyPr/>
                    <a:lstStyle/>
                    <a:p>
                      <a:pPr marL="7938" indent="-7938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Объем выручки</a:t>
                      </a:r>
                      <a:r>
                        <a:rPr lang="en-US" sz="9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: </a:t>
                      </a:r>
                      <a:endParaRPr lang="ru-RU" sz="9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7658" marR="47658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млн. 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руб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7658" marR="47658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2,28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2,508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2,76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3,04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j-lt"/>
                          <a:ea typeface="Helvetica Neue" charset="0"/>
                          <a:cs typeface="Helvetica Neue" charset="0"/>
                        </a:rPr>
                        <a:t>3,34</a:t>
                      </a:r>
                      <a:endParaRPr lang="ru-RU" sz="900" dirty="0">
                        <a:effectLst/>
                        <a:latin typeface="+mj-lt"/>
                        <a:ea typeface="Helvetica Neue" charset="0"/>
                        <a:cs typeface="Helvetica Neue" charset="0"/>
                      </a:endParaRPr>
                    </a:p>
                  </a:txBody>
                  <a:tcPr marL="45399" marR="453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ounded Rectangle 2099"/>
          <p:cNvSpPr/>
          <p:nvPr/>
        </p:nvSpPr>
        <p:spPr>
          <a:xfrm>
            <a:off x="1008859" y="4847109"/>
            <a:ext cx="8914651" cy="546298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8561" tIns="34280" rIns="68561" bIns="34280" anchor="ctr">
            <a:spAutoFit/>
          </a:bodyPr>
          <a:lstStyle/>
          <a:p>
            <a:pPr algn="ctr">
              <a:spcAft>
                <a:spcPts val="900"/>
              </a:spcAft>
            </a:pPr>
            <a:r>
              <a:rPr lang="ru-RU" sz="1200" dirty="0">
                <a:latin typeface="Calibri Light"/>
                <a:ea typeface="Helvetica Neue" charset="0"/>
                <a:cs typeface="Helvetica Neue" charset="0"/>
              </a:rPr>
              <a:t>Бюджетные деньги, ранее </a:t>
            </a:r>
            <a:r>
              <a:rPr lang="ru-RU" sz="1200" dirty="0" err="1">
                <a:latin typeface="Calibri Light"/>
                <a:ea typeface="Helvetica Neue" charset="0"/>
                <a:cs typeface="Helvetica Neue" charset="0"/>
              </a:rPr>
              <a:t>привлекавшиеся</a:t>
            </a:r>
            <a:r>
              <a:rPr lang="ru-RU" sz="1200" dirty="0">
                <a:latin typeface="Calibri Light"/>
                <a:ea typeface="Helvetica Neue" charset="0"/>
                <a:cs typeface="Helvetica Neue" charset="0"/>
              </a:rPr>
              <a:t> для финансирования проекта</a:t>
            </a:r>
            <a:r>
              <a:rPr lang="ru-RU" sz="1200" dirty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:</a:t>
            </a:r>
          </a:p>
          <a:p>
            <a:pPr algn="ctr">
              <a:spcAft>
                <a:spcPts val="429"/>
              </a:spcAft>
            </a:pPr>
            <a:r>
              <a:rPr lang="ru-RU" sz="1050" spc="71" dirty="0" smtClean="0"/>
              <a:t>Для реализации данного проекта ранее не привлекались сторонние средства</a:t>
            </a:r>
            <a:endParaRPr lang="ru-RU" sz="1050" spc="71" dirty="0"/>
          </a:p>
        </p:txBody>
      </p:sp>
      <p:sp>
        <p:nvSpPr>
          <p:cNvPr id="3" name="TextBox 2"/>
          <p:cNvSpPr txBox="1"/>
          <p:nvPr/>
        </p:nvSpPr>
        <p:spPr>
          <a:xfrm>
            <a:off x="1003002" y="1433187"/>
            <a:ext cx="7674533" cy="2491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17" dirty="0">
                <a:solidFill>
                  <a:schemeClr val="accent1">
                    <a:lumMod val="50000"/>
                  </a:schemeClr>
                </a:solidFill>
              </a:rPr>
              <a:t>Модель коммерциализации проекта: </a:t>
            </a:r>
          </a:p>
          <a:p>
            <a:r>
              <a:rPr lang="ru-RU" sz="1417" dirty="0">
                <a:solidFill>
                  <a:schemeClr val="accent1">
                    <a:lumMod val="50000"/>
                  </a:schemeClr>
                </a:solidFill>
              </a:rPr>
              <a:t>	Наш проект является инновацией, который должен сформировать новую нишу на рынке и своего потребителя. Как целью любой коммерциализации, наша цель получить прибыль всеми возможными способами исходя из направленности. </a:t>
            </a:r>
          </a:p>
          <a:p>
            <a:r>
              <a:rPr lang="ru-RU" sz="1417" dirty="0">
                <a:solidFill>
                  <a:schemeClr val="accent1">
                    <a:lumMod val="50000"/>
                  </a:schemeClr>
                </a:solidFill>
              </a:rPr>
              <a:t>	Саму реализацию проекта можно делить на приведенные ниже этапы</a:t>
            </a:r>
            <a:r>
              <a:rPr lang="en-US" sz="1417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r>
              <a:rPr lang="ru-RU" sz="1417" dirty="0"/>
              <a:t>1 этап. Изучение химического состава варенья из паслена черного с кедровым </a:t>
            </a:r>
            <a:r>
              <a:rPr lang="ru-RU" sz="1417" dirty="0" smtClean="0"/>
              <a:t>орехом</a:t>
            </a:r>
            <a:endParaRPr lang="en-US" sz="1417" dirty="0"/>
          </a:p>
          <a:p>
            <a:r>
              <a:rPr lang="ru-RU" sz="1417" dirty="0"/>
              <a:t>2 этап. </a:t>
            </a:r>
            <a:r>
              <a:rPr lang="ru-RU" sz="1417" dirty="0" smtClean="0"/>
              <a:t>Приобретение и монтаж оборудования </a:t>
            </a:r>
            <a:endParaRPr lang="ru-RU" sz="1417" dirty="0" smtClean="0"/>
          </a:p>
          <a:p>
            <a:r>
              <a:rPr lang="ru-RU" sz="1417" dirty="0" smtClean="0"/>
              <a:t>3 </a:t>
            </a:r>
            <a:r>
              <a:rPr lang="ru-RU" sz="1417" dirty="0"/>
              <a:t>этап. </a:t>
            </a:r>
            <a:r>
              <a:rPr lang="ru-RU" sz="1417" dirty="0" smtClean="0"/>
              <a:t>Разработка рецептуры на основе ценных продуктов для повышения качества продуктов сырья, определение оптимальных количеств </a:t>
            </a:r>
            <a:endParaRPr lang="ru-RU" sz="1417" dirty="0" smtClean="0"/>
          </a:p>
          <a:p>
            <a:r>
              <a:rPr lang="ru-RU" sz="1417" dirty="0" smtClean="0"/>
              <a:t>4 </a:t>
            </a:r>
            <a:r>
              <a:rPr lang="ru-RU" sz="1417" dirty="0"/>
              <a:t>этап. Закупка необходимого сырья для реализации нашей </a:t>
            </a:r>
            <a:r>
              <a:rPr lang="ru-RU" sz="1417" dirty="0" smtClean="0"/>
              <a:t>продукции, доработка технологии производства. Начало </a:t>
            </a:r>
            <a:r>
              <a:rPr lang="ru-RU" sz="1417" dirty="0" smtClean="0"/>
              <a:t>производства</a:t>
            </a:r>
            <a:endParaRPr lang="en-US" sz="1417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06616" y="1329225"/>
            <a:ext cx="9116894" cy="3283396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73921" y="1461893"/>
            <a:ext cx="798645" cy="804742"/>
          </a:xfrm>
          <a:prstGeom prst="rect">
            <a:avLst/>
          </a:prstGeom>
        </p:spPr>
      </p:pic>
      <p:pic>
        <p:nvPicPr>
          <p:cNvPr id="11" name="Picture 221" descr="C:\Users\pankratov.in\YandexDisk\!NTI\DOCS\ProjectPresentation\icons\PNG\256\37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67" y="4702298"/>
            <a:ext cx="835920" cy="83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5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961" y="239998"/>
            <a:ext cx="1617757" cy="315570"/>
          </a:xfrm>
          <a:prstGeom prst="rect">
            <a:avLst/>
          </a:prstGeom>
          <a:noFill/>
        </p:spPr>
        <p:txBody>
          <a:bodyPr wrap="none" lIns="99158" tIns="49579" rIns="99158" bIns="49579" rtlCol="0">
            <a:spAutoFit/>
          </a:bodyPr>
          <a:lstStyle/>
          <a:p>
            <a:r>
              <a:rPr lang="ru-RU" sz="1400" b="1" dirty="0"/>
              <a:t>План по расходам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22336" y="791963"/>
            <a:ext cx="10136066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01076" y="-17948"/>
            <a:ext cx="9573716" cy="346348"/>
          </a:xfrm>
          <a:prstGeom prst="rect">
            <a:avLst/>
          </a:prstGeom>
          <a:noFill/>
        </p:spPr>
        <p:txBody>
          <a:bodyPr wrap="none" lIns="99158" tIns="49579" rIns="99158" bIns="49579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568941"/>
              </p:ext>
            </p:extLst>
          </p:nvPr>
        </p:nvGraphicFramePr>
        <p:xfrm>
          <a:off x="644131" y="899953"/>
          <a:ext cx="9635462" cy="6013724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684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6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0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8716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расходов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финансового обеспечения</a:t>
                      </a:r>
                      <a:r>
                        <a:rPr lang="ru-RU" sz="900" baseline="0" dirty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реализации проекта (рублей)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1286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r>
                        <a:rPr lang="ru-RU" sz="900" dirty="0" smtClean="0">
                          <a:effectLst/>
                        </a:rPr>
                        <a:t>за </a:t>
                      </a:r>
                      <a:r>
                        <a:rPr lang="ru-RU" sz="900" dirty="0">
                          <a:effectLst/>
                        </a:rPr>
                        <a:t>счет средств федерального бюджета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 </a:t>
                      </a:r>
                      <a:r>
                        <a:rPr lang="ru-RU" sz="900" dirty="0">
                          <a:effectLst/>
                        </a:rPr>
                        <a:t>счет внебюджетных источников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76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оплату труда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166000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</a:rPr>
                        <a:t>руб.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96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материально-технические расходы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smtClean="0">
                          <a:solidFill>
                            <a:schemeClr val="tx1"/>
                          </a:solidFill>
                        </a:rPr>
                        <a:t>30000</a:t>
                      </a:r>
                      <a:r>
                        <a:rPr lang="ru-RU" sz="900" baseline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</a:rPr>
                        <a:t>руб.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80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технологические работы и услуги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108100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 руб.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80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заказ исследований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20000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руб.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28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патентование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96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расходы на сертификацию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7000 руб.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96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патенты и ноу-хау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96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лицензионные платежи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80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программное обеспечение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14880 руб.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12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консультационные услуги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78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капитальное строительство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r>
                        <a:rPr lang="ru-RU" sz="900" kern="1200" dirty="0">
                          <a:effectLst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14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приобретение недвижимого имущества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 </a:t>
                      </a:r>
                      <a:r>
                        <a:rPr lang="ru-RU" sz="900" kern="1200" dirty="0" smtClean="0">
                          <a:effectLst/>
                        </a:rPr>
                        <a:t>-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/>
                        <a:t>817800руб.</a:t>
                      </a:r>
                      <a:endParaRPr lang="ru-RU" sz="9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214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аренда</a:t>
                      </a:r>
                      <a:r>
                        <a:rPr lang="ru-RU" sz="9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имущества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/>
                        <a:t>-</a:t>
                      </a:r>
                      <a:endParaRPr lang="ru-RU" sz="9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68287823"/>
                  </a:ext>
                </a:extLst>
              </a:tr>
              <a:tr h="356159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14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организационные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8000 руб.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396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15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командировочные расходы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4000 руб.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396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прочие расходы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3500 руб.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-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9977">
                <a:tc gridSpan="2"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Всего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181500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997780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7262" y="1115928"/>
            <a:ext cx="200317" cy="315570"/>
          </a:xfrm>
          <a:prstGeom prst="rect">
            <a:avLst/>
          </a:prstGeom>
          <a:noFill/>
        </p:spPr>
        <p:txBody>
          <a:bodyPr wrap="none" lIns="99158" tIns="49579" rIns="99158" bIns="49579" rtlCol="0">
            <a:spAutoFit/>
          </a:bodyPr>
          <a:lstStyle/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44268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692497" y="1669"/>
          <a:ext cx="1665" cy="1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9" name="Объект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497" y="1669"/>
                        <a:ext cx="1665" cy="1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248319"/>
              </p:ext>
            </p:extLst>
          </p:nvPr>
        </p:nvGraphicFramePr>
        <p:xfrm>
          <a:off x="760352" y="936554"/>
          <a:ext cx="2263784" cy="2259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2768">
                <a:tc gridSpan="2"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УЧАСТНИКИ</a:t>
                      </a:r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990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Руководитель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проекта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7792" marT="22675" marB="26454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7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Тарасов Леонид Павлович</a:t>
                      </a:r>
                      <a:endParaRPr lang="ru-RU" sz="7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792" marR="37792" marT="22675" marB="2645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990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Получатель поддержки</a:t>
                      </a:r>
                    </a:p>
                  </a:txBody>
                  <a:tcPr marL="0" marR="37792" marT="22675" marB="26454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Панасенко</a:t>
                      </a:r>
                      <a:r>
                        <a:rPr lang="ru-RU" sz="700" baseline="0" dirty="0" smtClean="0">
                          <a:solidFill>
                            <a:schemeClr val="tx1"/>
                          </a:solidFill>
                        </a:rPr>
                        <a:t> Анастасия Владиславовна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22675" marB="2645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295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Соисполнитель 1</a:t>
                      </a:r>
                    </a:p>
                  </a:txBody>
                  <a:tcPr marL="0" marR="37792" marT="22675" marB="26454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Капарова</a:t>
                      </a:r>
                      <a:r>
                        <a:rPr lang="ru-RU" sz="7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Анастасия Александровна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22675" marB="2645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992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Соисполнитель </a:t>
                      </a: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7792" marT="22675" marB="26454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Дзюина</a:t>
                      </a:r>
                      <a:r>
                        <a:rPr lang="ru-RU" sz="7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Марина Ивановна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22675" marB="2645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992"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Соисполнитель 3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7792" marT="22675" marB="26454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Лаптева Дарья Сергеевна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22675" marB="2645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992"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Соисполнитель 4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7792" marT="22675" marB="26454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err="1" smtClean="0">
                          <a:solidFill>
                            <a:schemeClr val="tx1"/>
                          </a:solidFill>
                        </a:rPr>
                        <a:t>Дитяев</a:t>
                      </a: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 Михаил Сергеевич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22675" marB="2645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92"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Соисполнитель 5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7792" marT="22675" marB="26454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Панкратов Ярослав Алексеевич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22675" marB="2645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207343"/>
              </p:ext>
            </p:extLst>
          </p:nvPr>
        </p:nvGraphicFramePr>
        <p:xfrm>
          <a:off x="3106597" y="921245"/>
          <a:ext cx="2317318" cy="1397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650">
                <a:tc gridSpan="2"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БЮДЖЕТ ( тыс.</a:t>
                      </a:r>
                      <a:r>
                        <a:rPr lang="ru-RU" sz="9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руб. с учетом</a:t>
                      </a:r>
                      <a:r>
                        <a:rPr lang="ru-RU" sz="900" baseline="0" dirty="0">
                          <a:solidFill>
                            <a:schemeClr val="bg1"/>
                          </a:solidFill>
                        </a:rPr>
                        <a:t> налогов</a:t>
                      </a:r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88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Форма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поддержки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37792" marT="34013" marB="34013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Грант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4013" marB="340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288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Затраты всего</a:t>
                      </a:r>
                    </a:p>
                  </a:txBody>
                  <a:tcPr marL="0" marR="37792" marT="34013" marB="34013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2000000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4013" marB="340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288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Бюджетная поддержка</a:t>
                      </a:r>
                    </a:p>
                  </a:txBody>
                  <a:tcPr marL="0" marR="37792" marT="34013" marB="34013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400000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4013" marB="340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8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Внебюджетная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поддержка/источники</a:t>
                      </a:r>
                    </a:p>
                  </a:txBody>
                  <a:tcPr marL="0" marR="37792" marT="34013" marB="34013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1600000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4013" marB="340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300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% бюджетной поддержки</a:t>
                      </a:r>
                    </a:p>
                  </a:txBody>
                  <a:tcPr marL="0" marR="37792" marT="34013" marB="34013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33,3%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4013" marB="34013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3" name="Таблица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769012"/>
              </p:ext>
            </p:extLst>
          </p:nvPr>
        </p:nvGraphicFramePr>
        <p:xfrm>
          <a:off x="586505" y="3195565"/>
          <a:ext cx="4829541" cy="3833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9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16747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endParaRPr lang="ru-RU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   Цель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проекта</a:t>
                      </a:r>
                    </a:p>
                    <a:p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   Построение продуманной линии производства варенья из паслена черного с Кедровым Орехом с целью обеспечения жителей региона и страны качественной богатой нутриентами Сельскохозяйственной продукцией</a:t>
                      </a:r>
                    </a:p>
                    <a:p>
                      <a:endParaRPr lang="ru-RU" sz="9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   Описание продукта</a:t>
                      </a:r>
                    </a:p>
                    <a:p>
                      <a:r>
                        <a:rPr lang="ru-RU" sz="900" b="0" dirty="0" smtClean="0">
                          <a:solidFill>
                            <a:schemeClr val="tx1"/>
                          </a:solidFill>
                        </a:rPr>
                        <a:t>    Варенье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 из ягод Паслена Черного является полезным дополнением к рациону человека, вкупе с Кедровым Орехом оно лишь пополняет свой состав и количество полезных веществ. Все сырье для создания готового продукта растет и собирается на нашей территории в таких масштабах, что исключает необходимость производить закупки из за границы. </a:t>
                      </a:r>
                      <a:endParaRPr lang="ru-RU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6747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972597"/>
                  </a:ext>
                </a:extLst>
              </a:tr>
            </a:tbl>
          </a:graphicData>
        </a:graphic>
      </p:graphicFrame>
      <p:graphicFrame>
        <p:nvGraphicFramePr>
          <p:cNvPr id="99" name="Таблица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866607"/>
              </p:ext>
            </p:extLst>
          </p:nvPr>
        </p:nvGraphicFramePr>
        <p:xfrm>
          <a:off x="653166" y="3231451"/>
          <a:ext cx="4696217" cy="196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6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6057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ЦЕЛЬ ПРОЕКТА И ОПИСАНИЕ ПРОДУКТА</a:t>
                      </a:r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2" name="Таблица 101"/>
          <p:cNvGraphicFramePr>
            <a:graphicFrameLocks noGrp="1"/>
          </p:cNvGraphicFramePr>
          <p:nvPr/>
        </p:nvGraphicFramePr>
        <p:xfrm>
          <a:off x="5579658" y="921244"/>
          <a:ext cx="4710255" cy="150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0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0761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ПЛАН РАБОТ</a:t>
                      </a:r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419615"/>
              </p:ext>
            </p:extLst>
          </p:nvPr>
        </p:nvGraphicFramePr>
        <p:xfrm>
          <a:off x="5582194" y="1052257"/>
          <a:ext cx="4649816" cy="36927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95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0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3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3852"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Этап</a:t>
                      </a:r>
                      <a:r>
                        <a:rPr lang="ru-RU" sz="700" baseline="0" dirty="0"/>
                        <a:t>ы / Основные мероприятия</a:t>
                      </a:r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7995" marR="47995" marT="47995" marB="47995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dirty="0" err="1"/>
                        <a:t>Ответст</a:t>
                      </a:r>
                      <a:r>
                        <a:rPr lang="ru-RU" sz="700" dirty="0"/>
                        <a:t>-венный</a:t>
                      </a:r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7995" marR="47995" marT="47995" marB="47995" anchor="ctr"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Срок реализации</a:t>
                      </a:r>
                    </a:p>
                    <a:p>
                      <a:pPr algn="ctr"/>
                      <a:r>
                        <a:rPr lang="ru-RU" sz="700" dirty="0"/>
                        <a:t>План</a:t>
                      </a:r>
                    </a:p>
                    <a:p>
                      <a:pPr algn="ctr"/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7995" marR="47995" marT="47995" marB="47995" anchor="ctr"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Бюджет (тыс. руб. с учетом</a:t>
                      </a:r>
                      <a:r>
                        <a:rPr lang="ru-RU" sz="700" baseline="0" dirty="0"/>
                        <a:t> налогов</a:t>
                      </a:r>
                      <a:r>
                        <a:rPr lang="ru-RU" sz="700" dirty="0"/>
                        <a:t>)</a:t>
                      </a:r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7995" marR="47995" marT="47995" marB="47995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712">
                <a:tc vMerge="1"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3443" marR="53443" marT="50419" marB="5041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Бюджетная </a:t>
                      </a:r>
                      <a:r>
                        <a:rPr lang="ru-RU" sz="700" baseline="0" dirty="0"/>
                        <a:t>поддержка</a:t>
                      </a:r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7995" marR="47995" marT="47995" marB="479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 err="1"/>
                        <a:t>Внебюджет</a:t>
                      </a:r>
                      <a:r>
                        <a:rPr lang="ru-RU" sz="700" dirty="0"/>
                        <a:t>.</a:t>
                      </a:r>
                      <a:r>
                        <a:rPr lang="ru-RU" sz="700" baseline="0" dirty="0"/>
                        <a:t> </a:t>
                      </a:r>
                      <a:r>
                        <a:rPr lang="ru-RU" sz="700" dirty="0"/>
                        <a:t>поддержка</a:t>
                      </a:r>
                      <a:endParaRPr lang="ru-RU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7995" marR="47995" marT="47995" marB="4799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761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Этап</a:t>
                      </a:r>
                      <a:r>
                        <a:rPr lang="ru-RU" sz="900" u="none" strike="noStrike" baseline="0" dirty="0">
                          <a:effectLst/>
                        </a:rPr>
                        <a:t> 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547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</a:rPr>
                        <a:t>Изучение химического состава варенья из паслена черного с кедровым орехом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792" marR="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Тарасов Л.П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3 месяца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200000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709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kern="1200" dirty="0" smtClean="0">
                          <a:effectLst/>
                        </a:rPr>
                        <a:t>Этап 2</a:t>
                      </a:r>
                      <a:endParaRPr lang="ru-RU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928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 smtClean="0">
                          <a:effectLst/>
                        </a:rPr>
                        <a:t>Закупка</a:t>
                      </a:r>
                      <a:r>
                        <a:rPr lang="ru-RU" sz="700" u="none" strike="noStrike" baseline="0" dirty="0" smtClean="0">
                          <a:effectLst/>
                        </a:rPr>
                        <a:t>, установка оборудования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792" marR="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Тарасов Л.П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2 месяц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298300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500000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928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Приобретение</a:t>
                      </a:r>
                      <a:r>
                        <a:rPr lang="ru-RU" sz="7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недвижимости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792" marR="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167200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132800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0875449"/>
                  </a:ext>
                </a:extLst>
              </a:tr>
              <a:tr h="152928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kern="1200" dirty="0" smtClean="0">
                          <a:effectLst/>
                        </a:rPr>
                        <a:t>Этап</a:t>
                      </a:r>
                      <a:r>
                        <a:rPr lang="ru-RU" sz="900" u="none" strike="noStrike" kern="1200" baseline="0" dirty="0" smtClean="0">
                          <a:effectLst/>
                        </a:rPr>
                        <a:t> 3</a:t>
                      </a:r>
                      <a:endParaRPr lang="ru-RU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92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dirty="0" smtClean="0"/>
                        <a:t>Доработка рецептуры на основе сырья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dirty="0" smtClean="0"/>
                        <a:t>для повышения качества продукта, определение оптимальных количеств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792" marR="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Тарасов Л.П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2 месяца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7000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13000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928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kern="1200" dirty="0" smtClean="0">
                          <a:effectLst/>
                        </a:rPr>
                        <a:t>Этап</a:t>
                      </a:r>
                      <a:r>
                        <a:rPr lang="ru-RU" sz="900" u="none" strike="noStrike" kern="1200" baseline="0" dirty="0" smtClean="0">
                          <a:effectLst/>
                        </a:rPr>
                        <a:t> 4</a:t>
                      </a:r>
                      <a:endParaRPr lang="ru-RU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92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dirty="0" smtClean="0"/>
                        <a:t>Закупка необходимого сырья для начала</a:t>
                      </a:r>
                      <a:r>
                        <a:rPr lang="ru-RU" sz="800" baseline="0" dirty="0" smtClean="0"/>
                        <a:t> обработки</a:t>
                      </a:r>
                      <a:r>
                        <a:rPr lang="ru-RU" sz="800" dirty="0" smtClean="0"/>
                        <a:t>,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baseline="0" dirty="0" err="1" smtClean="0"/>
                        <a:t>расходников</a:t>
                      </a:r>
                      <a:r>
                        <a:rPr lang="ru-RU" sz="800" baseline="0" dirty="0" smtClean="0"/>
                        <a:t>, </a:t>
                      </a:r>
                      <a:r>
                        <a:rPr lang="ru-RU" sz="800" dirty="0" smtClean="0"/>
                        <a:t>налаживание технологии производства. </a:t>
                      </a:r>
                    </a:p>
                  </a:txBody>
                  <a:tcPr marL="37792" marR="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Тарасов Л.П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2 месяца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220080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92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dirty="0" smtClean="0"/>
                        <a:t>Набор персонала,</a:t>
                      </a:r>
                      <a:r>
                        <a:rPr lang="ru-RU" sz="800" baseline="0" dirty="0" smtClean="0"/>
                        <a:t> н</a:t>
                      </a:r>
                      <a:r>
                        <a:rPr lang="ru-RU" sz="800" dirty="0" smtClean="0"/>
                        <a:t>ачало производства </a:t>
                      </a:r>
                    </a:p>
                  </a:txBody>
                  <a:tcPr marL="37792" marR="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Тарасов Л.П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3 месяца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122500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519650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78438918"/>
                  </a:ext>
                </a:extLst>
              </a:tr>
              <a:tr h="152928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kern="1200" dirty="0">
                          <a:effectLst/>
                        </a:rPr>
                        <a:t>Завершение</a:t>
                      </a:r>
                      <a:endParaRPr lang="ru-RU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28549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 dirty="0">
                          <a:effectLst/>
                        </a:rPr>
                        <a:t>Итоговый</a:t>
                      </a:r>
                      <a:r>
                        <a:rPr lang="ru-RU" sz="700" u="none" strike="noStrike" baseline="0" dirty="0">
                          <a:effectLst/>
                        </a:rPr>
                        <a:t> отчет о результатах проекта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792" marR="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Тарасов Л.П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12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400000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1600000</a:t>
                      </a:r>
                      <a:endParaRPr kumimoji="0" lang="ru-RU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graphicFrame>
        <p:nvGraphicFramePr>
          <p:cNvPr id="104" name="Таблица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313360"/>
              </p:ext>
            </p:extLst>
          </p:nvPr>
        </p:nvGraphicFramePr>
        <p:xfrm>
          <a:off x="690836" y="5132783"/>
          <a:ext cx="4706216" cy="360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180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bg1"/>
                          </a:solidFill>
                        </a:rPr>
                        <a:t>ЦЕЛЕВЫЕ</a:t>
                      </a:r>
                      <a:r>
                        <a:rPr lang="ru-RU" sz="900" baseline="0" dirty="0">
                          <a:solidFill>
                            <a:schemeClr val="bg1"/>
                          </a:solidFill>
                        </a:rPr>
                        <a:t> ПОКАЗАТЕЛИ</a:t>
                      </a:r>
                      <a:endParaRPr lang="ru-RU" sz="900" dirty="0">
                        <a:solidFill>
                          <a:schemeClr val="bg1"/>
                        </a:solidFill>
                      </a:endParaRPr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179996"/>
              </p:ext>
            </p:extLst>
          </p:nvPr>
        </p:nvGraphicFramePr>
        <p:xfrm>
          <a:off x="690830" y="5492963"/>
          <a:ext cx="4706222" cy="1472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62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77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376">
                <a:tc>
                  <a:txBody>
                    <a:bodyPr/>
                    <a:lstStyle/>
                    <a:p>
                      <a:pPr algn="ctr"/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ЦЕЛЕВОЙ ПОКАЗАТЕЛЬ</a:t>
                      </a:r>
                    </a:p>
                  </a:txBody>
                  <a:tcPr marL="37792" marR="37792" marT="37792" marB="37792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ЕДИНИЦЫ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ИЗМЕРЕНИЯ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7792" marB="37792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>
                          <a:solidFill>
                            <a:schemeClr val="tx1"/>
                          </a:solidFill>
                        </a:rPr>
                        <a:t>ИСХОДНОЕ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</a:rPr>
                        <a:t> ЗНАЧЕНИЕ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7792" marB="37792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2022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7792" marB="37792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2023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7792" marB="37792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2024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7792" marB="37792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2025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37792" marB="37792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134">
                <a:tc>
                  <a:txBody>
                    <a:bodyPr/>
                    <a:lstStyle/>
                    <a:p>
                      <a:r>
                        <a:rPr lang="ru-RU" sz="1700" b="0" dirty="0" smtClean="0"/>
                        <a:t>Ккал</a:t>
                      </a:r>
                      <a:endParaRPr lang="ru-RU" sz="1700" b="0" dirty="0"/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Калории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270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270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270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270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270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134">
                <a:tc>
                  <a:txBody>
                    <a:bodyPr/>
                    <a:lstStyle/>
                    <a:p>
                      <a:r>
                        <a:rPr lang="ru-RU" sz="1700" b="0" dirty="0" smtClean="0"/>
                        <a:t>Белки</a:t>
                      </a:r>
                      <a:endParaRPr lang="ru-RU" sz="1700" b="0" dirty="0"/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Граммы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2,91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2,91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2,91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2,91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2,91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Жиры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Граммы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13,1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13,1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13,1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13,1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13,1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5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Углеводы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err="1" smtClean="0">
                          <a:solidFill>
                            <a:schemeClr val="tx1"/>
                          </a:solidFill>
                        </a:rPr>
                        <a:t>ГРаммы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ru-RU" sz="600" dirty="0">
                        <a:solidFill>
                          <a:schemeClr val="tx1"/>
                        </a:solidFill>
                      </a:endParaRPr>
                    </a:p>
                  </a:txBody>
                  <a:tcPr marL="37792" marR="37792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 bwMode="auto">
          <a:xfrm>
            <a:off x="3038605" y="921244"/>
            <a:ext cx="0" cy="144986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Прямая соединительная линия 107"/>
          <p:cNvCxnSpPr/>
          <p:nvPr/>
        </p:nvCxnSpPr>
        <p:spPr bwMode="auto">
          <a:xfrm>
            <a:off x="5488807" y="926630"/>
            <a:ext cx="0" cy="6008709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Номер слайда 4"/>
          <p:cNvSpPr txBox="1">
            <a:spLocks/>
          </p:cNvSpPr>
          <p:nvPr/>
        </p:nvSpPr>
        <p:spPr>
          <a:xfrm>
            <a:off x="7888718" y="6731634"/>
            <a:ext cx="2159794" cy="383297"/>
          </a:xfrm>
          <a:prstGeom prst="rect">
            <a:avLst/>
          </a:prstGeom>
        </p:spPr>
        <p:txBody>
          <a:bodyPr vert="horz" lIns="91616" tIns="45808" rIns="91616" bIns="45808" rtlCol="0" anchor="ctr"/>
          <a:lstStyle>
            <a:defPPr>
              <a:defRPr lang="ru-RU"/>
            </a:defPPr>
            <a:lvl1pPr marL="0" algn="r" defTabSz="914373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Chevin Pro Light" charset="0"/>
                <a:cs typeface="Chevin Pro Light" charset="0"/>
              </a:defRPr>
            </a:lvl1pPr>
            <a:lvl2pPr marL="45718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4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33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20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07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94" algn="l" defTabSz="9143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660E9-E116-4F2D-91B7-27BAC0D3A970}" type="slidenum">
              <a:rPr lang="ru-RU" sz="900"/>
              <a:pPr/>
              <a:t>12</a:t>
            </a:fld>
            <a:endParaRPr lang="ru-RU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670693" y="-17948"/>
            <a:ext cx="9558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pc="-46" dirty="0">
                <a:solidFill>
                  <a:srgbClr val="006600"/>
                </a:solidFill>
                <a:latin typeface="Lato Black"/>
                <a:cs typeface="Calibri Light" panose="020F0302020204030204" pitchFamily="34" charset="0"/>
              </a:rPr>
              <a:t>Разработка рецептуры и технологии производства варенья из ягод паслена черного с кедровом орехом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690830" y="312881"/>
            <a:ext cx="213507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/>
              <a:t>Резюме (модель)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85593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005" y="4287021"/>
            <a:ext cx="3436818" cy="3436818"/>
          </a:xfrm>
          <a:prstGeom prst="rect">
            <a:avLst/>
          </a:prstGeom>
          <a:effectLst>
            <a:outerShdw blurRad="12700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9" name="Нижний колонтитул 3"/>
          <p:cNvSpPr txBox="1">
            <a:spLocks/>
          </p:cNvSpPr>
          <p:nvPr/>
        </p:nvSpPr>
        <p:spPr>
          <a:xfrm>
            <a:off x="959032" y="6443181"/>
            <a:ext cx="3787259" cy="383297"/>
          </a:xfrm>
          <a:prstGeom prst="rect">
            <a:avLst/>
          </a:prstGeom>
        </p:spPr>
        <p:txBody>
          <a:bodyPr vert="horz" lIns="88168" tIns="44084" rIns="88168" bIns="44084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80" dirty="0">
                <a:solidFill>
                  <a:srgbClr val="006600"/>
                </a:solidFill>
              </a:rPr>
              <a:t>2022, ФГБОУ ВО Волгоградский ГАУ</a:t>
            </a:r>
          </a:p>
        </p:txBody>
      </p:sp>
      <p:grpSp>
        <p:nvGrpSpPr>
          <p:cNvPr id="27" name="Группа 26"/>
          <p:cNvGrpSpPr/>
          <p:nvPr/>
        </p:nvGrpSpPr>
        <p:grpSpPr>
          <a:xfrm>
            <a:off x="1043736" y="6269212"/>
            <a:ext cx="4771308" cy="20114"/>
            <a:chOff x="717176" y="5971994"/>
            <a:chExt cx="4545105" cy="19160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 txBox="1">
            <a:spLocks/>
          </p:cNvSpPr>
          <p:nvPr/>
        </p:nvSpPr>
        <p:spPr>
          <a:xfrm>
            <a:off x="1057850" y="2651851"/>
            <a:ext cx="9523796" cy="11775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1057" marR="19050">
              <a:lnSpc>
                <a:spcPct val="111800"/>
              </a:lnSpc>
              <a:spcBef>
                <a:spcPts val="659"/>
              </a:spcBef>
            </a:pPr>
            <a:r>
              <a:rPr lang="ru-RU" sz="5039" spc="-46" dirty="0">
                <a:solidFill>
                  <a:srgbClr val="006600"/>
                </a:solidFill>
                <a:latin typeface="Lato Black"/>
                <a:cs typeface="Lato Black"/>
              </a:rPr>
              <a:t>Спасибо за внимание!</a:t>
            </a:r>
            <a:r>
              <a:rPr lang="ru-RU" sz="4199" b="1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u-RU" sz="4199" b="1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520" spc="-2" dirty="0">
              <a:solidFill>
                <a:srgbClr val="006600"/>
              </a:solidFill>
              <a:latin typeface="Lato"/>
              <a:cs typeface="Lato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4" y="30826"/>
            <a:ext cx="3754935" cy="1608662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8308926" y="-38943"/>
            <a:ext cx="2380946" cy="3035155"/>
            <a:chOff x="5699037" y="1158679"/>
            <a:chExt cx="4207116" cy="4540492"/>
          </a:xfrm>
        </p:grpSpPr>
        <p:grpSp>
          <p:nvGrpSpPr>
            <p:cNvPr id="2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2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931"/>
              </a:p>
            </p:txBody>
          </p:sp>
          <p:sp>
            <p:nvSpPr>
              <p:cNvPr id="2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931"/>
              </a:p>
            </p:txBody>
          </p:sp>
        </p:grpSp>
        <p:sp>
          <p:nvSpPr>
            <p:cNvPr id="2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931"/>
            </a:p>
          </p:txBody>
        </p:sp>
      </p:grpSp>
    </p:spTree>
    <p:extLst>
      <p:ext uri="{BB962C8B-B14F-4D97-AF65-F5344CB8AC3E}">
        <p14:creationId xmlns:p14="http://schemas.microsoft.com/office/powerpoint/2010/main" val="33664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151223" y="426720"/>
            <a:ext cx="2264228" cy="4093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257" y="601013"/>
            <a:ext cx="9470887" cy="1391534"/>
          </a:xfrm>
        </p:spPr>
        <p:txBody>
          <a:bodyPr/>
          <a:lstStyle/>
          <a:p>
            <a:r>
              <a:rPr lang="ru-RU" cap="none" dirty="0"/>
              <a:t>Рынки НТИ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Фуднет</a:t>
            </a:r>
            <a:r>
              <a:rPr lang="ru-RU" dirty="0"/>
              <a:t> (</a:t>
            </a:r>
            <a:r>
              <a:rPr lang="en-US" dirty="0"/>
              <a:t>https://nti2035.ru/markets/foodnet</a:t>
            </a:r>
            <a:r>
              <a:rPr lang="ru-RU" dirty="0"/>
              <a:t>)</a:t>
            </a:r>
          </a:p>
          <a:p>
            <a:r>
              <a:rPr lang="ru-RU" dirty="0" err="1"/>
              <a:t>Технет</a:t>
            </a:r>
            <a:r>
              <a:rPr lang="ru-RU" dirty="0"/>
              <a:t> (</a:t>
            </a:r>
            <a:r>
              <a:rPr lang="en-US" dirty="0"/>
              <a:t>https://nti2035.ru/markets/technet</a:t>
            </a:r>
            <a:r>
              <a:rPr lang="ru-RU" dirty="0"/>
              <a:t>)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14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9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186057" y="435429"/>
            <a:ext cx="2177143" cy="348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925" y="524950"/>
            <a:ext cx="9470887" cy="1391534"/>
          </a:xfrm>
        </p:spPr>
        <p:txBody>
          <a:bodyPr/>
          <a:lstStyle/>
          <a:p>
            <a:r>
              <a:rPr lang="ru-RU" cap="none" dirty="0"/>
              <a:t>Сквозные технологии: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Большие данные</a:t>
            </a:r>
          </a:p>
          <a:p>
            <a:r>
              <a:rPr lang="ru-RU" dirty="0"/>
              <a:t>Искусственный интеллект</a:t>
            </a:r>
          </a:p>
          <a:p>
            <a:r>
              <a:rPr lang="ru-RU" dirty="0"/>
              <a:t>Системы распределенного реестра</a:t>
            </a:r>
          </a:p>
          <a:p>
            <a:r>
              <a:rPr lang="ru-RU" dirty="0"/>
              <a:t>Квантовые технологии</a:t>
            </a:r>
          </a:p>
          <a:p>
            <a:r>
              <a:rPr lang="ru-RU" dirty="0"/>
              <a:t>Новые и портативные источники энергии</a:t>
            </a:r>
          </a:p>
          <a:p>
            <a:r>
              <a:rPr lang="ru-RU" dirty="0"/>
              <a:t>Новые производственные технологии</a:t>
            </a:r>
          </a:p>
          <a:p>
            <a:r>
              <a:rPr lang="ru-RU" dirty="0" err="1"/>
              <a:t>Сенсорика</a:t>
            </a:r>
            <a:r>
              <a:rPr lang="ru-RU" dirty="0"/>
              <a:t> и компоненты робототехники</a:t>
            </a:r>
          </a:p>
          <a:p>
            <a:r>
              <a:rPr lang="ru-RU" dirty="0"/>
              <a:t>Технологии беспроводной связи</a:t>
            </a:r>
          </a:p>
          <a:p>
            <a:r>
              <a:rPr lang="ru-RU" dirty="0"/>
              <a:t>Технологии управления свойствами биологических объектов</a:t>
            </a:r>
          </a:p>
          <a:p>
            <a:r>
              <a:rPr lang="ru-RU" dirty="0" err="1"/>
              <a:t>Нейротехнологии</a:t>
            </a:r>
            <a:r>
              <a:rPr lang="ru-RU" dirty="0"/>
              <a:t>, технологии виртуальной и дополненной реальностей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28.11.2022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15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727" y="1220717"/>
            <a:ext cx="1970086" cy="197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1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5F2574-6B2D-4151-B4E6-5F2B862C21E6}">
  <ds:schemaRefs>
    <ds:schemaRef ds:uri="http://www.w3.org/XML/1998/namespace"/>
    <ds:schemaRef ds:uri="http://purl.org/dc/terms/"/>
    <ds:schemaRef ds:uri="http://purl.org/dc/dcmitype/"/>
    <ds:schemaRef ds:uri="d8b453d6-be7a-4931-bedf-235701e60354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69cc3dea-af89-41ea-b8da-7ab11462d30a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9cc3dea-af89-41ea-b8da-7ab11462d30a"/>
    <ds:schemaRef ds:uri="d8b453d6-be7a-4931-bedf-235701e6035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17276</TotalTime>
  <Words>2167</Words>
  <Application>Microsoft Office PowerPoint</Application>
  <PresentationFormat>Произвольный</PresentationFormat>
  <Paragraphs>443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9" baseType="lpstr">
      <vt:lpstr>Arial</vt:lpstr>
      <vt:lpstr>Calibri</vt:lpstr>
      <vt:lpstr>Calibri Light</vt:lpstr>
      <vt:lpstr>Chevin Pro Light</vt:lpstr>
      <vt:lpstr>Chevin Pro Thin</vt:lpstr>
      <vt:lpstr>Helvetica Neue</vt:lpstr>
      <vt:lpstr>Lato</vt:lpstr>
      <vt:lpstr>Lato Black</vt:lpstr>
      <vt:lpstr>Times New Roman</vt:lpstr>
      <vt:lpstr>Wingdings</vt:lpstr>
      <vt:lpstr>1_Тема Office</vt:lpstr>
      <vt:lpstr>2_Тема Office</vt:lpstr>
      <vt:lpstr>3_Тема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Рынки НТИ</vt:lpstr>
      <vt:lpstr>Сквозные технологии: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Leonid</cp:lastModifiedBy>
  <cp:revision>511</cp:revision>
  <cp:lastPrinted>2017-09-07T15:28:26Z</cp:lastPrinted>
  <dcterms:created xsi:type="dcterms:W3CDTF">2016-03-23T11:46:06Z</dcterms:created>
  <dcterms:modified xsi:type="dcterms:W3CDTF">2022-11-28T21:34:38Z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