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7" r:id="rId2"/>
    <p:sldId id="588" r:id="rId3"/>
    <p:sldId id="548" r:id="rId4"/>
    <p:sldId id="517" r:id="rId5"/>
    <p:sldId id="518" r:id="rId6"/>
    <p:sldId id="424" r:id="rId7"/>
    <p:sldId id="430" r:id="rId8"/>
    <p:sldId id="590" r:id="rId9"/>
    <p:sldId id="486" r:id="rId10"/>
    <p:sldId id="567" r:id="rId11"/>
    <p:sldId id="589" r:id="rId12"/>
    <p:sldId id="570" r:id="rId13"/>
    <p:sldId id="584" r:id="rId14"/>
    <p:sldId id="592" r:id="rId15"/>
    <p:sldId id="565" r:id="rId16"/>
    <p:sldId id="492" r:id="rId17"/>
    <p:sldId id="519" r:id="rId18"/>
    <p:sldId id="470" r:id="rId19"/>
    <p:sldId id="471" r:id="rId20"/>
    <p:sldId id="542" r:id="rId21"/>
    <p:sldId id="594" r:id="rId22"/>
    <p:sldId id="579" r:id="rId23"/>
    <p:sldId id="582" r:id="rId24"/>
    <p:sldId id="583" r:id="rId25"/>
    <p:sldId id="593" r:id="rId26"/>
    <p:sldId id="587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B3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271" autoAdjust="0"/>
  </p:normalViewPr>
  <p:slideViewPr>
    <p:cSldViewPr snapToGrid="0" showGuides="1">
      <p:cViewPr varScale="1">
        <p:scale>
          <a:sx n="72" d="100"/>
          <a:sy n="72" d="100"/>
        </p:scale>
        <p:origin x="50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b="0" i="0" u="none" strike="noStrike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Есть ли у вас аллергия на растительные компоненты</a:t>
            </a:r>
            <a:r>
              <a:rPr lang="ru-RU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c:rich>
      </c:tx>
      <c:layout>
        <c:manualLayout>
          <c:xMode val="edge"/>
          <c:yMode val="edge"/>
          <c:x val="0.152645136851848"/>
          <c:y val="3.5435577575374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Укажите ваш пол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93FD-429B-A93C-231E292A6D2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3FD-429B-A93C-231E292A6D2A}"/>
              </c:ext>
            </c:extLst>
          </c:dPt>
          <c:dLbls>
            <c:dLbl>
              <c:idx val="0"/>
              <c:layout>
                <c:manualLayout>
                  <c:x val="-3.3902972601907215E-2"/>
                  <c:y val="0.175157094565338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FD-429B-A93C-231E292A6D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7.1999999999999995E-2</c:v>
                </c:pt>
                <c:pt idx="1">
                  <c:v>0.92800000000000005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FD-429B-A93C-231E292A6D2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4174553101997895"/>
          <c:y val="0.4573085382923420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45d2c08-d550-428b-bacf-9fa9cc1bd4f1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r>
              <a:rPr lang="ru-RU" b="0" dirty="0"/>
              <a:t>Какой</a:t>
            </a:r>
            <a:r>
              <a:rPr lang="ru-RU" b="0" baseline="0" dirty="0"/>
              <a:t> формат стимулятора Вы бы предпочли ?</a:t>
            </a:r>
            <a:endParaRPr lang="ru-RU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Какие перекусы вы обычно покупаете ?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B6F-4854-8494-93CB75BE52D9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6F-4854-8494-93CB75BE52D9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B6F-4854-8494-93CB75BE52D9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6F-4854-8494-93CB75BE52D9}"/>
              </c:ext>
            </c:extLst>
          </c:dPt>
          <c:dPt>
            <c:idx val="4"/>
            <c:bubble3D val="0"/>
            <c:spPr>
              <a:solidFill>
                <a:schemeClr val="accent2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B6F-4854-8494-93CB75BE52D9}"/>
              </c:ext>
            </c:extLst>
          </c:dPt>
          <c:dPt>
            <c:idx val="5"/>
            <c:bubble3D val="0"/>
            <c:spPr>
              <a:solidFill>
                <a:schemeClr val="accent2">
                  <a:tint val="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6F-4854-8494-93CB75BE52D9}"/>
              </c:ext>
            </c:extLst>
          </c:dPt>
          <c:dPt>
            <c:idx val="6"/>
            <c:bubble3D val="0"/>
            <c:spPr>
              <a:solidFill>
                <a:schemeClr val="accent2">
                  <a:tint val="7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B6F-4854-8494-93CB75BE52D9}"/>
              </c:ext>
            </c:extLst>
          </c:dPt>
          <c:dLbls>
            <c:dLbl>
              <c:idx val="6"/>
              <c:layout>
                <c:manualLayout>
                  <c:x val="-6.5503095598505902E-3"/>
                  <c:y val="7.5052734710538997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B6F-4854-8494-93CB75BE52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Таблетки</c:v>
                </c:pt>
                <c:pt idx="1">
                  <c:v>Мази </c:v>
                </c:pt>
                <c:pt idx="2">
                  <c:v>Спреи</c:v>
                </c:pt>
                <c:pt idx="3">
                  <c:v>Дыхательные стики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0.21</c:v>
                </c:pt>
                <c:pt idx="1">
                  <c:v>0.12</c:v>
                </c:pt>
                <c:pt idx="2">
                  <c:v>0.24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B6F-4854-8494-93CB75BE52D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652250146113399"/>
          <c:y val="0.27166611606651198"/>
          <c:w val="0.30181180596142598"/>
          <c:h val="0.6513599823807949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f5e32cb-56c2-4ccd-8f0c-9aa89583f23d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20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ctr" defTabSz="914400">
              <a:defRPr lang="ru-RU"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</a:t>
            </a:r>
            <a:r>
              <a:rPr lang="ru-RU" altLang="en-US" sz="2400" b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Вас отношение к природным, натуральным  стимуляторам?</a:t>
            </a:r>
            <a:endParaRPr lang="ru-RU" alt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9775392571372385"/>
          <c:y val="7.6690027684238216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algn="ctr" defTabSz="914400">
            <a:defRPr lang="ru-RU"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586599557269312"/>
          <c:y val="0.55462337195584066"/>
          <c:w val="0.38456049811188386"/>
          <c:h val="0.376876759563823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Существуют ли у вас заболевания, ограничивающие употребление определенных групп продуктов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40-4606-9688-1125B3A7DB3D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40-4606-9688-1125B3A7DB3D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B74-4F1D-8CE7-C8012D635C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положительно</c:v>
                </c:pt>
                <c:pt idx="1">
                  <c:v>отрицательно</c:v>
                </c:pt>
                <c:pt idx="2">
                  <c:v>нейтрально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0.52</c:v>
                </c:pt>
                <c:pt idx="1">
                  <c:v>0.2</c:v>
                </c:pt>
                <c:pt idx="2" formatCode="0%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40-4606-9688-1125B3A7DB3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solidFill>
            <a:schemeClr val="bg1"/>
          </a:solidFill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e0b94ef-56a3-4434-8ab0-c178770198e4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18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Восполняете</a:t>
            </a:r>
            <a:r>
              <a:rPr lang="ru-RU" sz="2400" b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 Вы энергию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Потребляете ли вы в виде перекуса крекеры или хлебцы ?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E73-463D-963A-3AF6D88F515A}"/>
              </c:ext>
            </c:extLst>
          </c:dPt>
          <c:dPt>
            <c:idx val="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E73-463D-963A-3AF6D88F51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0.53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73-463D-963A-3AF6D88F515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49c7e81-d97e-426a-aee4-5de70589dbfd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вкусы различных снеков вы предпочитаете ?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Какие вкусы различных снеков вы предпочитаете ?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3C5-4219-849A-FD9696107BC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A3C5-4219-849A-FD9696107BC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A3C5-4219-849A-FD9696107BC4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A3C5-4219-849A-FD9696107BC4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A3C5-4219-849A-FD9696107BC4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A3C5-4219-849A-FD9696107BC4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A3C5-4219-849A-FD9696107BC4}"/>
              </c:ext>
            </c:extLst>
          </c:dPt>
          <c:dLbls>
            <c:dLbl>
              <c:idx val="6"/>
              <c:layout>
                <c:manualLayout>
                  <c:x val="-6.5503095598505902E-3"/>
                  <c:y val="7.5052734710538997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C5-4219-849A-FD9696107B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5"/>
                <c:pt idx="0">
                  <c:v>Энергетические напитки</c:v>
                </c:pt>
                <c:pt idx="1">
                  <c:v>Орехи </c:v>
                </c:pt>
                <c:pt idx="2">
                  <c:v>Чай</c:v>
                </c:pt>
                <c:pt idx="3">
                  <c:v>Кофе</c:v>
                </c:pt>
                <c:pt idx="4">
                  <c:v>Витамины 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0.13</c:v>
                </c:pt>
                <c:pt idx="1">
                  <c:v>0.05</c:v>
                </c:pt>
                <c:pt idx="2">
                  <c:v>0.19</c:v>
                </c:pt>
                <c:pt idx="3">
                  <c:v>0.09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C5-4219-849A-FD9696107BC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096941317126705"/>
          <c:y val="0.230543572044866"/>
          <c:w val="0.27767261133804899"/>
          <c:h val="0.7642795513373600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ad4b4f1-c891-47c1-aba9-86bbc43c421b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</a:t>
            </a:r>
            <a:r>
              <a:rPr lang="ru-RU" b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лет?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Хотели бы вы попробовать полезные снеки с разными вкусами ?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4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60C-4C41-9062-0C436F040EE3}"/>
              </c:ext>
            </c:extLst>
          </c:dPt>
          <c:dPt>
            <c:idx val="1"/>
            <c:bubble3D val="0"/>
            <c:spPr>
              <a:solidFill>
                <a:schemeClr val="accent5">
                  <a:shade val="61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0C-4C41-9062-0C436F040EE3}"/>
              </c:ext>
            </c:extLst>
          </c:dPt>
          <c:dPt>
            <c:idx val="2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5E-4AE0-88B7-CA7499DAD700}"/>
              </c:ext>
            </c:extLst>
          </c:dPt>
          <c:dPt>
            <c:idx val="3"/>
            <c:bubble3D val="0"/>
            <c:spPr>
              <a:solidFill>
                <a:schemeClr val="accent5">
                  <a:shade val="9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5E-4AE0-88B7-CA7499DAD700}"/>
              </c:ext>
            </c:extLst>
          </c:dPt>
          <c:dPt>
            <c:idx val="4"/>
            <c:bubble3D val="0"/>
            <c:spPr>
              <a:solidFill>
                <a:schemeClr val="accent5">
                  <a:tint val="9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05E-4AE0-88B7-CA7499DAD700}"/>
              </c:ext>
            </c:extLst>
          </c:dPt>
          <c:dPt>
            <c:idx val="5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05E-4AE0-88B7-CA7499DAD700}"/>
              </c:ext>
            </c:extLst>
          </c:dPt>
          <c:dPt>
            <c:idx val="6"/>
            <c:bubble3D val="0"/>
            <c:spPr>
              <a:solidFill>
                <a:schemeClr val="accent5">
                  <a:tint val="6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05E-4AE0-88B7-CA7499DAD700}"/>
              </c:ext>
            </c:extLst>
          </c:dPt>
          <c:dPt>
            <c:idx val="7"/>
            <c:bubble3D val="0"/>
            <c:spPr>
              <a:solidFill>
                <a:schemeClr val="accent5">
                  <a:tint val="4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05E-4AE0-88B7-CA7499DAD7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меньше 18</c:v>
                </c:pt>
                <c:pt idx="1">
                  <c:v>18-28</c:v>
                </c:pt>
                <c:pt idx="2">
                  <c:v>29-39</c:v>
                </c:pt>
                <c:pt idx="3">
                  <c:v>40-50</c:v>
                </c:pt>
                <c:pt idx="4">
                  <c:v>больше 50</c:v>
                </c:pt>
              </c:strCache>
            </c:strRef>
          </c:cat>
          <c:val>
            <c:numRef>
              <c:f>Лист1!$B$2:$B$9</c:f>
              <c:numCache>
                <c:formatCode>0.00%</c:formatCode>
                <c:ptCount val="8"/>
                <c:pt idx="0">
                  <c:v>0.18</c:v>
                </c:pt>
                <c:pt idx="1">
                  <c:v>0.36</c:v>
                </c:pt>
                <c:pt idx="2">
                  <c:v>0.21</c:v>
                </c:pt>
                <c:pt idx="3">
                  <c:v>0.17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0C-4C41-9062-0C436F040EE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61072267343010778"/>
          <c:y val="0.20282204491062067"/>
          <c:w val="0.26883981888892866"/>
          <c:h val="0.6678510018624039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98a5aae-489c-47b3-abb0-c4feb29e4e20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10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30" y="4185636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6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9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8053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666" y="5153891"/>
            <a:ext cx="11208385" cy="375112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Вдох&amp;Выдох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создание линейки оригинальных экологически чистых, тонизирующих, укрепляющих иммунитет продуктов и компонентов  на основе хвойных, плодово-ягодных, лекарственных и эфиромасличных культур»»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1265" y="6217287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2024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73883" y="5547470"/>
            <a:ext cx="91008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каф. плодоовощеводства и декоративного садоводства ФГБОУ ВО СПбГАУ.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135121" y="3674110"/>
            <a:ext cx="4760595" cy="958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 университет 20.35 «От идеи к прототипу»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Инициативная разработка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EcoDissent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04079" y="1683472"/>
            <a:ext cx="5157787" cy="1115572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и проблема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76371" y="2849216"/>
            <a:ext cx="5185495" cy="2850919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Люди ,которые сталкиваются с усталостью ,слабостью в течении долгого времени.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Проблема пользователя: Людям не хватает натуральных источников энергии.</a:t>
            </a:r>
          </a:p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6362551" y="1720396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проблемы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6096000" y="2849215"/>
            <a:ext cx="5102370" cy="2573829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Создание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экобокса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который входят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стик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свеча и витаминная паста, созданные на основе экологически чистых растительных компонентов, эфирных  масел, которые служат для поднятия тонуса организма и нормализации настроения в течении всего дня.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</a:t>
            </a:fld>
            <a:endParaRPr lang="ru-RU"/>
          </a:p>
        </p:txBody>
      </p:sp>
      <p:pic>
        <p:nvPicPr>
          <p:cNvPr id="1030" name="Picture 6" descr="Решение проблем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429" y="4765598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облема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2" y="4585131"/>
            <a:ext cx="2115127" cy="211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FEEF78BC-699C-40CC-8689-315FE88B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857" y="102722"/>
            <a:ext cx="9151513" cy="831610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для  проекта- </a:t>
            </a:r>
          </a:p>
        </p:txBody>
      </p:sp>
      <p:sp>
        <p:nvSpPr>
          <p:cNvPr id="10" name="Объект 1">
            <a:extLst>
              <a:ext uri="{FF2B5EF4-FFF2-40B4-BE49-F238E27FC236}">
                <a16:creationId xmlns:a16="http://schemas.microsoft.com/office/drawing/2014/main" id="{3D9C1330-4FE1-4C60-BB98-432ACF6BE9AF}"/>
              </a:ext>
            </a:extLst>
          </p:cNvPr>
          <p:cNvSpPr txBox="1">
            <a:spLocks/>
          </p:cNvSpPr>
          <p:nvPr/>
        </p:nvSpPr>
        <p:spPr>
          <a:xfrm>
            <a:off x="581564" y="796593"/>
            <a:ext cx="11381836" cy="9985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3FAB3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-заключается в создании оригинальных рецептур и разработке производства  линейки экологически чистых продуктов и компонентов на основе ягодных, лекарственных и эфирномасличных  культур-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Вдох&amp;Выдох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4144776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Анализ рынка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776" y="3127664"/>
            <a:ext cx="3317728" cy="331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мещающее содержимое 1"/>
          <p:cNvSpPr>
            <a:spLocks noGrp="1"/>
          </p:cNvSpPr>
          <p:nvPr>
            <p:ph idx="4294967295"/>
          </p:nvPr>
        </p:nvSpPr>
        <p:spPr>
          <a:xfrm>
            <a:off x="208280" y="1164244"/>
            <a:ext cx="5257800" cy="31769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Энергетик-карандаш-ингалятор с запахом колы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BMLife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состав:</a:t>
            </a:r>
          </a:p>
          <a:p>
            <a:pPr marL="0" indent="0">
              <a:buNone/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ментол, борнеол, </a:t>
            </a: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аромотизатор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(кола) на основе эфирного масла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dirty="0">
              <a:solidFill>
                <a:schemeClr val="dk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ru-RU" altLang="en-US" dirty="0"/>
          </a:p>
          <a:p>
            <a:pPr marL="0" indent="0">
              <a:buNone/>
            </a:pPr>
            <a:endParaRPr lang="ru-RU" alt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208094" y="136523"/>
            <a:ext cx="8821191" cy="831850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  <a:r>
              <a:rPr lang="ru-RU" altLang="en-US" sz="3600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3</a:t>
            </a:fld>
            <a:endParaRPr lang="ru-RU" dirty="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483927" y="942975"/>
            <a:ext cx="5283200" cy="286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CandleKraft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Relaxing Hugs HOME SPA "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Расслабляющие объятия"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  :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Бергамот, Розмарин, Лаванда, Мята, Герань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208280" y="3599526"/>
            <a:ext cx="53784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2.Паста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PATANJALI CHYAWANPRASH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сахар, топленое масло, мед, айва,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агниманта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сонапата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гмелина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патала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фасоль,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амла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виноград, куркума, спаржа, лавровый лист, кардамон.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5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35941" y="318942"/>
            <a:ext cx="9606702" cy="831850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социологического опроса 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53998502"/>
              </p:ext>
            </p:extLst>
          </p:nvPr>
        </p:nvGraphicFramePr>
        <p:xfrm>
          <a:off x="-750052" y="975362"/>
          <a:ext cx="6038851" cy="3175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91794779"/>
              </p:ext>
            </p:extLst>
          </p:nvPr>
        </p:nvGraphicFramePr>
        <p:xfrm>
          <a:off x="5999364" y="1011729"/>
          <a:ext cx="5050155" cy="539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Замещающее содержимое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58892642"/>
              </p:ext>
            </p:extLst>
          </p:nvPr>
        </p:nvGraphicFramePr>
        <p:xfrm>
          <a:off x="1457093" y="3482109"/>
          <a:ext cx="4925234" cy="3451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5</a:t>
            </a:fld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24728694"/>
              </p:ext>
            </p:extLst>
          </p:nvPr>
        </p:nvGraphicFramePr>
        <p:xfrm>
          <a:off x="110491" y="1007112"/>
          <a:ext cx="4808220" cy="299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25599095"/>
              </p:ext>
            </p:extLst>
          </p:nvPr>
        </p:nvGraphicFramePr>
        <p:xfrm>
          <a:off x="5575416" y="1012481"/>
          <a:ext cx="6373495" cy="3679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66036581"/>
              </p:ext>
            </p:extLst>
          </p:nvPr>
        </p:nvGraphicFramePr>
        <p:xfrm>
          <a:off x="1910255" y="3429635"/>
          <a:ext cx="5166995" cy="3428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F06EDF2D-485E-4DE7-813B-5C0BE94C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863" y="175262"/>
            <a:ext cx="9151937" cy="831850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социологического опроса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43" r="23825" b="7641"/>
          <a:stretch/>
        </p:blipFill>
        <p:spPr>
          <a:xfrm>
            <a:off x="8808279" y="3312087"/>
            <a:ext cx="2641600" cy="2986339"/>
          </a:xfrm>
          <a:prstGeom prst="rect">
            <a:avLst/>
          </a:prstGeom>
        </p:spPr>
      </p:pic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2027583" y="748360"/>
            <a:ext cx="9992842" cy="256276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altLang="en-US" sz="1800" dirty="0"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  <a:sym typeface="+mn-ea"/>
              </a:rPr>
              <a:t>Основными компонентами  нашего бокса  будут являться натуральные продукты ,эфирные масла хвойных деревьев .</a:t>
            </a:r>
            <a:r>
              <a:rPr lang="ru-RU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ru-RU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В отличие от аналогов наш продукт не содержит канцерогенов и химических добавок, следовательно не вредит здоровью и является экологически чистым и безопасным.</a:t>
            </a:r>
          </a:p>
          <a:p>
            <a:pPr marL="457200" indent="-457200">
              <a:buAutoNum type="arabicPeriod"/>
            </a:pPr>
            <a:r>
              <a:rPr lang="ru-RU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Также одним из важных преимуществ является разнообразие составляющих </a:t>
            </a:r>
            <a:r>
              <a:rPr lang="ru-RU" alt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бокса:стик</a:t>
            </a:r>
            <a:r>
              <a:rPr lang="ru-RU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для назального использования ,витаминная паста и свечи .</a:t>
            </a:r>
          </a:p>
          <a:p>
            <a:pPr marL="457200" indent="-457200">
              <a:buAutoNum type="arabicPeriod"/>
            </a:pPr>
            <a:r>
              <a:rPr lang="ru-RU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Также наш продукт отличается тем, что его можно купить как в боксе,</a:t>
            </a:r>
            <a:r>
              <a:rPr lang="en-US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</a:t>
            </a:r>
            <a:r>
              <a:rPr lang="ru-RU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который отлично подойдёт для подарка ,так и каждый товар по отдельности.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78157" y="0"/>
            <a:ext cx="8971722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продукта 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6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ED1718-8E84-4F1E-B6FA-F8E194A2B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705" y="3267968"/>
            <a:ext cx="3367166" cy="33671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0D7ACF-5730-403B-973A-CF684FA9F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84" y="3369053"/>
            <a:ext cx="2639797" cy="29872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9011" y="332509"/>
            <a:ext cx="10516235" cy="1134336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Рецептуры  компонентов , которые входят в состав </a:t>
            </a:r>
            <a:r>
              <a:rPr lang="ru-RU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ЭкоБокса</a:t>
            </a: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«ВДОХ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ВЫДОХ</a:t>
            </a:r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7" name="Замещающее содержимое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709771"/>
              </p:ext>
            </p:extLst>
          </p:nvPr>
        </p:nvGraphicFramePr>
        <p:xfrm>
          <a:off x="304800" y="1692127"/>
          <a:ext cx="5025386" cy="403281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025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7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2 компоненты  пасты: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005055"/>
                  </a:ext>
                </a:extLst>
              </a:tr>
              <a:tr h="32591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Топленое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масло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91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Мёд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Перец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длинный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399218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Фасоль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271096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3989631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Куркума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3784101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Спаржа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600993"/>
                  </a:ext>
                </a:extLst>
              </a:tr>
              <a:tr h="32591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Корица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Лавровый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лист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4702044"/>
                  </a:ext>
                </a:extLst>
              </a:tr>
              <a:tr h="3259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Кардамон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1496173"/>
                  </a:ext>
                </a:extLst>
              </a:tr>
            </a:tbl>
          </a:graphicData>
        </a:graphic>
      </p:graphicFrame>
      <p:graphicFrame>
        <p:nvGraphicFramePr>
          <p:cNvPr id="13" name="Замещающее 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9516968"/>
              </p:ext>
            </p:extLst>
          </p:nvPr>
        </p:nvGraphicFramePr>
        <p:xfrm>
          <a:off x="5678053" y="4013531"/>
          <a:ext cx="5467025" cy="1711407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46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3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1 компоненты  свечи: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02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Воск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пчелинный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02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Эфирные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масла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Замещающее содержимое 1"/>
          <p:cNvGraphicFramePr/>
          <p:nvPr>
            <p:extLst>
              <p:ext uri="{D42A27DB-BD31-4B8C-83A1-F6EECF244321}">
                <p14:modId xmlns:p14="http://schemas.microsoft.com/office/powerpoint/2010/main" val="10843907"/>
              </p:ext>
            </p:extLst>
          </p:nvPr>
        </p:nvGraphicFramePr>
        <p:xfrm>
          <a:off x="5678053" y="1690254"/>
          <a:ext cx="5467025" cy="209986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46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558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3 компоненты </a:t>
                      </a:r>
                      <a:r>
                        <a:rPr lang="ru-RU" altLang="en-US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en-US" sz="1800" b="0" kern="1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стика</a:t>
                      </a:r>
                      <a:r>
                        <a:rPr lang="ru-RU" altLang="en-US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назального использования  :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36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69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Ветви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хвойных деревьев 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27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Эфирные</a:t>
                      </a:r>
                      <a:r>
                        <a:rPr lang="ru-RU" sz="18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масла хвойных деревьев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48874" y="212436"/>
            <a:ext cx="985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свечи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09" y="1789547"/>
            <a:ext cx="3158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2262910" y="2133600"/>
            <a:ext cx="1366982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657599" y="1841498"/>
            <a:ext cx="371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773" y="1811483"/>
            <a:ext cx="3614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Топление и постепенное добавление ингредиентов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7305963" y="2236355"/>
            <a:ext cx="139469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73654" y="3171192"/>
            <a:ext cx="152539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172496" y="4333783"/>
            <a:ext cx="301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ёмкости и выливание смеси </a:t>
            </a: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462982" y="4615873"/>
            <a:ext cx="1637142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928756" y="4379191"/>
            <a:ext cx="2765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158835" y="4583545"/>
            <a:ext cx="1701801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203201" y="4402283"/>
            <a:ext cx="3192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 descr="Свеч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197" y="20527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илиал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9827" flipV="1">
            <a:off x="3300614" y="3738835"/>
            <a:ext cx="1162632" cy="139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Филиал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16">
            <a:off x="2353517" y="1371493"/>
            <a:ext cx="1160582" cy="116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Филиал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094">
            <a:off x="7369173" y="148027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Филиал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02465" flipH="1">
            <a:off x="7637400" y="3829948"/>
            <a:ext cx="1306282" cy="125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84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7144" y="3870234"/>
            <a:ext cx="334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Пихта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37568" y="3900261"/>
            <a:ext cx="1551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Сосна</a:t>
            </a:r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2202287" y="101223"/>
            <a:ext cx="9151513" cy="1315343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рецептур свечей, витаминной пасты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стиков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назального использования   на основе натуральных компонентов 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70" y="1149490"/>
            <a:ext cx="3667694" cy="27507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29" y="1166250"/>
            <a:ext cx="3705180" cy="2778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588DB6-E0A1-4FF1-B79A-C5FBABDD0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3422" y="4331899"/>
            <a:ext cx="3145155" cy="23588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47FA44-F960-4F57-B83D-0770F8401E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089" y="1166250"/>
            <a:ext cx="3706835" cy="27788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9F4900-2A8B-46B3-B8C5-B10DF81E7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9872" y="3807977"/>
            <a:ext cx="4316342" cy="6462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t="8501" r="7975" b="16827"/>
          <a:stretch/>
        </p:blipFill>
        <p:spPr>
          <a:xfrm>
            <a:off x="369453" y="1173018"/>
            <a:ext cx="3546936" cy="22906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2" t="4798" r="362" b="12670"/>
          <a:stretch/>
        </p:blipFill>
        <p:spPr>
          <a:xfrm>
            <a:off x="4248726" y="1191491"/>
            <a:ext cx="2392219" cy="22536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0472" y="277091"/>
            <a:ext cx="8909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свечей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3" t="11773" r="1433" b="8972"/>
          <a:stretch/>
        </p:blipFill>
        <p:spPr>
          <a:xfrm>
            <a:off x="7326445" y="1100535"/>
            <a:ext cx="2355272" cy="23060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9"/>
          <a:stretch/>
        </p:blipFill>
        <p:spPr>
          <a:xfrm>
            <a:off x="397164" y="3592946"/>
            <a:ext cx="2807855" cy="27062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t="18536" r="-764" b="25318"/>
          <a:stretch/>
        </p:blipFill>
        <p:spPr>
          <a:xfrm>
            <a:off x="3472871" y="3587925"/>
            <a:ext cx="2817093" cy="27112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1" b="33828"/>
          <a:stretch/>
        </p:blipFill>
        <p:spPr>
          <a:xfrm>
            <a:off x="6541101" y="3583709"/>
            <a:ext cx="363737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83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95056" y="267854"/>
            <a:ext cx="985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витаминной пасты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109" y="1761837"/>
            <a:ext cx="325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2632365" y="2133600"/>
            <a:ext cx="1468582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27500" y="1767607"/>
            <a:ext cx="4656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1636" y="1617519"/>
            <a:ext cx="3140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  и постепенное добавление ингредиентов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7406409" y="2143991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491404" y="3056433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989292" y="3937000"/>
            <a:ext cx="3202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Доведение до кипения ,настаивание ,при комнатной температуре, 12 часов </a:t>
            </a: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437581" y="4394200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673599" y="3954318"/>
            <a:ext cx="2730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292765" y="4315691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23272" y="3921992"/>
            <a:ext cx="3127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 descr="Дополнение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67590">
            <a:off x="3038763" y="1703387"/>
            <a:ext cx="589684" cy="5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Витами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36" y="1629496"/>
            <a:ext cx="589684" cy="5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яблок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92" y="3633788"/>
            <a:ext cx="848302" cy="84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Витамин 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466" y="3509816"/>
            <a:ext cx="870672" cy="87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069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05" y="1092549"/>
            <a:ext cx="3686537" cy="28486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2"/>
          <a:stretch/>
        </p:blipFill>
        <p:spPr>
          <a:xfrm>
            <a:off x="6451600" y="1003278"/>
            <a:ext cx="3145132" cy="29379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2873" y="212437"/>
            <a:ext cx="1103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 витаминной пасты 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4" b="26845"/>
          <a:stretch/>
        </p:blipFill>
        <p:spPr>
          <a:xfrm>
            <a:off x="4632834" y="4160780"/>
            <a:ext cx="2565053" cy="248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25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</a:t>
            </a:r>
            <a:r>
              <a:rPr lang="ru-RU" sz="3600" b="1" dirty="0" err="1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стика</a:t>
            </a:r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назального использования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4000" y="2092039"/>
            <a:ext cx="3237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2441863" y="2379518"/>
            <a:ext cx="1413164" cy="399474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64446" y="2089726"/>
            <a:ext cx="314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Смешивание ингредиентов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7736" y="2063174"/>
            <a:ext cx="314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Пропитка губки эфирными маслами 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6426200" y="2391063"/>
            <a:ext cx="1533236" cy="435264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129335" y="3384784"/>
            <a:ext cx="1393771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062029" y="4480792"/>
            <a:ext cx="2627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помещения губки и смеси во флакон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439891" y="5031507"/>
            <a:ext cx="1457034" cy="465283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54865" y="4498109"/>
            <a:ext cx="2834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2982189" y="4956462"/>
            <a:ext cx="1597893" cy="509155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3519" y="4468092"/>
            <a:ext cx="3213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 descr="Эфирное масло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699" y="1512888"/>
            <a:ext cx="940665" cy="9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Эфирное масло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927" y="1422832"/>
            <a:ext cx="1042267" cy="101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Эфирное масло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988" y="4416137"/>
            <a:ext cx="691717" cy="69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Эфирное масл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082" y="4057505"/>
            <a:ext cx="986848" cy="98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02" b="37104"/>
          <a:stretch/>
        </p:blipFill>
        <p:spPr>
          <a:xfrm>
            <a:off x="374875" y="1543628"/>
            <a:ext cx="3496648" cy="19684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06" b="37240"/>
          <a:stretch/>
        </p:blipFill>
        <p:spPr>
          <a:xfrm>
            <a:off x="4240293" y="1522846"/>
            <a:ext cx="3589500" cy="1978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02" b="37509"/>
          <a:stretch/>
        </p:blipFill>
        <p:spPr>
          <a:xfrm>
            <a:off x="8245411" y="1484746"/>
            <a:ext cx="3601854" cy="1996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0" b="9351"/>
          <a:stretch/>
        </p:blipFill>
        <p:spPr>
          <a:xfrm rot="16200000">
            <a:off x="1085539" y="3122154"/>
            <a:ext cx="2072410" cy="35497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7" b="42492"/>
          <a:stretch/>
        </p:blipFill>
        <p:spPr>
          <a:xfrm>
            <a:off x="4221756" y="3841173"/>
            <a:ext cx="3602597" cy="21647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1" b="30101"/>
          <a:stretch/>
        </p:blipFill>
        <p:spPr>
          <a:xfrm>
            <a:off x="8270010" y="3849340"/>
            <a:ext cx="2775527" cy="21358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05445" y="110081"/>
            <a:ext cx="9348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производства </a:t>
            </a:r>
            <a:r>
              <a:rPr lang="ru-RU" sz="3600" b="1" dirty="0" err="1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стика</a:t>
            </a:r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назального использования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1923299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63297" y="323562"/>
            <a:ext cx="9151513" cy="831610"/>
          </a:xfrm>
        </p:spPr>
        <p:txBody>
          <a:bodyPr/>
          <a:lstStyle/>
          <a:p>
            <a:pPr algn="ctr"/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15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38021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1.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Сушильный инфракрасный аппарат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2.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Смеситель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Изм</a:t>
            </a:r>
            <a:r>
              <a:rPr lang="ru-RU" sz="2400" dirty="0" err="1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е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льчитель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продуктов </a:t>
            </a: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Воскоплав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5.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Плита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754" y="1343314"/>
            <a:ext cx="2406071" cy="2406071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20" y="1013690"/>
            <a:ext cx="2504208" cy="25042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499" y="3529446"/>
            <a:ext cx="3313546" cy="26508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65732" y="174097"/>
            <a:ext cx="10626268" cy="831610"/>
          </a:xfrm>
        </p:spPr>
        <p:txBody>
          <a:bodyPr/>
          <a:lstStyle/>
          <a:p>
            <a:pPr algn="ctr"/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готовой продукции и логотип 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" t="26637" r="51668" b="49966"/>
          <a:stretch/>
        </p:blipFill>
        <p:spPr>
          <a:xfrm>
            <a:off x="3257053" y="1155299"/>
            <a:ext cx="4606143" cy="4170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11" y="1254132"/>
            <a:ext cx="4174065" cy="3130549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002" y="1155299"/>
            <a:ext cx="4440917" cy="33306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Замещающее содержимое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9672048"/>
              </p:ext>
            </p:extLst>
          </p:nvPr>
        </p:nvGraphicFramePr>
        <p:xfrm>
          <a:off x="228600" y="1371599"/>
          <a:ext cx="10775372" cy="49149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57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6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7103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Продукты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2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Стик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назального использования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Витаминная паста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6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Прозрачный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Желтый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вкраплениями ветвей хвойных растений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Тёмно-коричневый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Консистенция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Маслянистая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Твёрдая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Слегка вязкая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21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Хвойный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Приятный с нотками мёда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,древесные ноты 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Насыщенный</a:t>
                      </a:r>
                      <a:r>
                        <a:rPr lang="ru-RU" alt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,включает в себя пряные и свежие нотки </a:t>
                      </a: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6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Пряный, кисло-сладкий ,травянистый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60814" y="239164"/>
            <a:ext cx="10344150" cy="831850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Органолептическая оценка качества готового продукта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048019" y="244288"/>
            <a:ext cx="7594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graphicFrame>
        <p:nvGraphicFramePr>
          <p:cNvPr id="3" name="Таблица 2"/>
          <p:cNvGraphicFramePr/>
          <p:nvPr>
            <p:extLst>
              <p:ext uri="{D42A27DB-BD31-4B8C-83A1-F6EECF244321}">
                <p14:modId xmlns:p14="http://schemas.microsoft.com/office/powerpoint/2010/main" val="4066971199"/>
              </p:ext>
            </p:extLst>
          </p:nvPr>
        </p:nvGraphicFramePr>
        <p:xfrm>
          <a:off x="364934" y="1231187"/>
          <a:ext cx="9375458" cy="513844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5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1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5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44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Стики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ru-RU" altLang="en-US" sz="1800" b="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Свечи 1 </a:t>
                      </a:r>
                      <a:r>
                        <a:rPr lang="ru-RU" altLang="en-US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Паста 100 </a:t>
                      </a:r>
                      <a:r>
                        <a:rPr lang="ru-RU" altLang="en-US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Коробка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altLang="en-US" sz="1800" b="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Свеча,Стик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Паста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4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7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Эфирные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масла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31052"/>
                  </a:ext>
                </a:extLst>
              </a:tr>
              <a:tr h="4166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70640"/>
                  </a:ext>
                </a:extLst>
              </a:tr>
              <a:tr h="691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151,9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себестоимость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 учётом прибыльной наценки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7991"/>
                  </a:ext>
                </a:extLst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316690" y="838949"/>
            <a:ext cx="10465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Рассчет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себестоимости продукта на 1 упаковку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059686" y="272031"/>
            <a:ext cx="7884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293870" y="3159760"/>
            <a:ext cx="3220720" cy="440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готового продукта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505325" y="1435735"/>
            <a:ext cx="2932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товара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223885" y="5134610"/>
            <a:ext cx="2797810" cy="96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и этикетка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21970" y="3008630"/>
            <a:ext cx="3211830" cy="3347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персонала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банковское обслуживание (бухгалтерские услуги, аудит, юридические консультации)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представительские расходы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имущества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11980" y="5134610"/>
            <a:ext cx="2884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Наценка магазина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8295640" y="921385"/>
            <a:ext cx="31292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сырья и материалов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 на транспорт товара до точки сбыта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товара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 на производство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лицензии и регистрации юридического лица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патента продукта </a:t>
            </a:r>
          </a:p>
          <a:p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95445" y="2988310"/>
            <a:ext cx="3317240" cy="782955"/>
          </a:xfrm>
          <a:prstGeom prst="roundRect">
            <a:avLst/>
          </a:prstGeom>
          <a:noFill/>
          <a:ln w="38100">
            <a:solidFill>
              <a:srgbClr val="3FAB3C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052195" y="1435735"/>
            <a:ext cx="2594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торговой точки</a:t>
            </a:r>
            <a:r>
              <a:rPr lang="ru-RU" altLang="en-US"/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93140" y="1347470"/>
            <a:ext cx="2582545" cy="54483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411980" y="1362075"/>
            <a:ext cx="2633345" cy="53022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74660" y="805815"/>
            <a:ext cx="3288665" cy="353060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4970" y="2854960"/>
            <a:ext cx="3328035" cy="352996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20540" y="5032375"/>
            <a:ext cx="2122170" cy="58039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092440" y="5033645"/>
            <a:ext cx="2459355" cy="61722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cxnSp>
        <p:nvCxnSpPr>
          <p:cNvPr id="23" name="Прямое соединение 22"/>
          <p:cNvCxnSpPr/>
          <p:nvPr/>
        </p:nvCxnSpPr>
        <p:spPr>
          <a:xfrm>
            <a:off x="3539490" y="1870075"/>
            <a:ext cx="1061085" cy="111887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Прямое соединение 23"/>
          <p:cNvCxnSpPr>
            <a:endCxn id="14" idx="1"/>
          </p:cNvCxnSpPr>
          <p:nvPr/>
        </p:nvCxnSpPr>
        <p:spPr>
          <a:xfrm flipV="1">
            <a:off x="3703320" y="3380105"/>
            <a:ext cx="492125" cy="8255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Прямое соединение 24"/>
          <p:cNvCxnSpPr>
            <a:stCxn id="21" idx="0"/>
            <a:endCxn id="14" idx="2"/>
          </p:cNvCxnSpPr>
          <p:nvPr/>
        </p:nvCxnSpPr>
        <p:spPr>
          <a:xfrm flipV="1">
            <a:off x="5381625" y="3771265"/>
            <a:ext cx="472440" cy="12611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ое соединение 25"/>
          <p:cNvCxnSpPr>
            <a:stCxn id="18" idx="2"/>
            <a:endCxn id="14" idx="0"/>
          </p:cNvCxnSpPr>
          <p:nvPr/>
        </p:nvCxnSpPr>
        <p:spPr>
          <a:xfrm>
            <a:off x="5728970" y="1892300"/>
            <a:ext cx="125095" cy="10960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ое соединение 26"/>
          <p:cNvCxnSpPr>
            <a:stCxn id="19" idx="1"/>
            <a:endCxn id="14" idx="3"/>
          </p:cNvCxnSpPr>
          <p:nvPr/>
        </p:nvCxnSpPr>
        <p:spPr>
          <a:xfrm flipH="1">
            <a:off x="7512685" y="2571115"/>
            <a:ext cx="561975" cy="80899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ое соединение 27"/>
          <p:cNvCxnSpPr/>
          <p:nvPr/>
        </p:nvCxnSpPr>
        <p:spPr>
          <a:xfrm flipH="1" flipV="1">
            <a:off x="6722745" y="3751580"/>
            <a:ext cx="1446530" cy="1273175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170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003" y="50732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20</a:t>
            </a:fld>
            <a:endParaRPr lang="ru-RU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996209" y="295217"/>
            <a:ext cx="8275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6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 готовой продукции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739159" y="974263"/>
            <a:ext cx="7932420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 готовых </a:t>
            </a:r>
            <a:r>
              <a:rPr lang="ru-RU" alt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экобоксов</a:t>
            </a: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ассортименте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67130" y="1835150"/>
            <a:ext cx="2257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патента и продажа лицензии компаниям, производящим боксы 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837430" y="3822700"/>
            <a:ext cx="1981200" cy="16954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в различных сетевых магазинах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826000" y="1835150"/>
            <a:ext cx="2719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</a:t>
            </a:r>
            <a:r>
              <a:rPr lang="ru-RU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магазинами реализация продукта там, с целью большей популяризации 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453120" y="1835150"/>
            <a:ext cx="22377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на различный продовольственных ярмарках по типу </a:t>
            </a:r>
            <a:r>
              <a:rPr lang="ru-RU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Агроруси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167765" y="5253355"/>
            <a:ext cx="2035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вуза</a:t>
            </a:r>
            <a:r>
              <a:rPr lang="ru-RU" altLang="en-US"/>
              <a:t> 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167130" y="3472815"/>
            <a:ext cx="32023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команды в студенческом стартапе с возможностью в будущем зарегистрировать собственное «ООО»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8453120" y="3822700"/>
            <a:ext cx="2225040" cy="2210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на выставках, где высока потребность эко продуктов </a:t>
            </a:r>
          </a:p>
        </p:txBody>
      </p:sp>
      <p:sp>
        <p:nvSpPr>
          <p:cNvPr id="13" name="Ромб 12"/>
          <p:cNvSpPr/>
          <p:nvPr/>
        </p:nvSpPr>
        <p:spPr>
          <a:xfrm>
            <a:off x="599440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4" name="Ромб 13"/>
          <p:cNvSpPr/>
          <p:nvPr/>
        </p:nvSpPr>
        <p:spPr>
          <a:xfrm>
            <a:off x="599440" y="358838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5" name="Ромб 14"/>
          <p:cNvSpPr/>
          <p:nvPr/>
        </p:nvSpPr>
        <p:spPr>
          <a:xfrm>
            <a:off x="599440" y="52685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Ромб 15"/>
          <p:cNvSpPr/>
          <p:nvPr/>
        </p:nvSpPr>
        <p:spPr>
          <a:xfrm>
            <a:off x="4369435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7" name="Ромб 16"/>
          <p:cNvSpPr/>
          <p:nvPr/>
        </p:nvSpPr>
        <p:spPr>
          <a:xfrm>
            <a:off x="4369435" y="38588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Ромб 17"/>
          <p:cNvSpPr/>
          <p:nvPr/>
        </p:nvSpPr>
        <p:spPr>
          <a:xfrm>
            <a:off x="8139430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Ромб 18"/>
          <p:cNvSpPr/>
          <p:nvPr/>
        </p:nvSpPr>
        <p:spPr>
          <a:xfrm>
            <a:off x="8139430" y="38588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37105" y="963930"/>
            <a:ext cx="7320915" cy="492125"/>
          </a:xfrm>
          <a:prstGeom prst="roundRect">
            <a:avLst/>
          </a:prstGeom>
          <a:noFill/>
          <a:ln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8194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788" y="4748646"/>
            <a:ext cx="1571768" cy="157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66612" y="186608"/>
            <a:ext cx="7569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команды</a:t>
            </a:r>
            <a:endParaRPr lang="ru-RU" sz="4800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чественный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720" y="85181"/>
            <a:ext cx="1393335" cy="139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006" y="917685"/>
            <a:ext cx="2887988" cy="53886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5F6D3-C625-4652-B277-7D16BDEC9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234" y="1881027"/>
            <a:ext cx="3731531" cy="33761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E79510-37EF-4808-823A-A9C2835B4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42" y="1777325"/>
            <a:ext cx="3960766" cy="358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48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85315" y="126135"/>
            <a:ext cx="9151513" cy="831610"/>
          </a:xfrm>
        </p:spPr>
        <p:txBody>
          <a:bodyPr/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64" y="1249299"/>
            <a:ext cx="2771571" cy="3440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255" y="1440873"/>
            <a:ext cx="3154218" cy="31542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0508" y="4996872"/>
            <a:ext cx="2059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Пляшко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382" y="4707082"/>
            <a:ext cx="3214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Наставник команды: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плодоовощеводства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и декоративного садоводства ФГБОУ 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СПбГАУ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61664" y="4558145"/>
            <a:ext cx="3158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 :             Левин Герман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89" y="1238056"/>
            <a:ext cx="2715203" cy="362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90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873" y="1843807"/>
            <a:ext cx="3295080" cy="27570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55" y="1826488"/>
            <a:ext cx="2627168" cy="35028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30355" y="4672444"/>
            <a:ext cx="4027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Демчинская Мария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6882" y="5373255"/>
            <a:ext cx="2835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Ягунов Артур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73" y="1827261"/>
            <a:ext cx="2604654" cy="3472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5572" y="5406737"/>
            <a:ext cx="266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Пичкасков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Фёдор</a:t>
            </a:r>
          </a:p>
        </p:txBody>
      </p:sp>
    </p:spTree>
    <p:extLst>
      <p:ext uri="{BB962C8B-B14F-4D97-AF65-F5344CB8AC3E}">
        <p14:creationId xmlns:p14="http://schemas.microsoft.com/office/powerpoint/2010/main" val="2943389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8" y="1265382"/>
            <a:ext cx="2594264" cy="34590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108" y="1246908"/>
            <a:ext cx="2937416" cy="39577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6763" y="4812146"/>
            <a:ext cx="2863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Парамонов Пётр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910" y="4970318"/>
            <a:ext cx="301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Веревкин Николай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6982" y="5163127"/>
            <a:ext cx="314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Первачук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Даниил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047" y="1256146"/>
            <a:ext cx="1721005" cy="368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35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72" y="628073"/>
            <a:ext cx="7444509" cy="558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3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9521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956</Words>
  <Application>Microsoft Office PowerPoint</Application>
  <PresentationFormat>Широкоэкранный</PresentationFormat>
  <Paragraphs>223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Times New Roman</vt:lpstr>
      <vt:lpstr>Тема Office</vt:lpstr>
      <vt:lpstr>    ««ЭкоБокс - «Вдох&amp;Выдох» - создание линейки оригинальных экологически чистых, тонизирующих, укрепляющих иммунитет продуктов и компонентов  на основе хвойных, плодово-ягодных, лекарственных и эфиромасличных культур»»  </vt:lpstr>
      <vt:lpstr>Идея для  проекта- </vt:lpstr>
      <vt:lpstr>Анализ рынка </vt:lpstr>
      <vt:lpstr>Результаты социологического опроса </vt:lpstr>
      <vt:lpstr>Результаты социологического опроса </vt:lpstr>
      <vt:lpstr>Преимущества продукта </vt:lpstr>
      <vt:lpstr>Рецептуры  компонентов , которые входят в состав ЭкоБокса «ВДОХ&amp;ВЫДОХ»</vt:lpstr>
      <vt:lpstr>Презентация PowerPoint</vt:lpstr>
      <vt:lpstr>Разработка рецептур свечей, витаминной пасты и стиков для назального использования   на основе натуральных компонентов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Необходимое оборудование</vt:lpstr>
      <vt:lpstr>Вид готовой продукции и логотип </vt:lpstr>
      <vt:lpstr>Органолептическая оценка качества готового продукта</vt:lpstr>
      <vt:lpstr>Презентация PowerPoint</vt:lpstr>
      <vt:lpstr>Презентация PowerPoint</vt:lpstr>
      <vt:lpstr>Презентация PowerPoint</vt:lpstr>
      <vt:lpstr>Презентация PowerPoint</vt:lpstr>
      <vt:lpstr>   Наша команда 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ПБТ</cp:lastModifiedBy>
  <cp:revision>357</cp:revision>
  <dcterms:created xsi:type="dcterms:W3CDTF">2022-01-27T09:29:00Z</dcterms:created>
  <dcterms:modified xsi:type="dcterms:W3CDTF">2024-12-06T00:30:25Z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1049-12.2.0.18607</vt:lpwstr>
  </property>
</Properties>
</file>