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74" r:id="rId3"/>
    <p:sldId id="257" r:id="rId4"/>
    <p:sldId id="259" r:id="rId5"/>
    <p:sldId id="263" r:id="rId6"/>
    <p:sldId id="258" r:id="rId7"/>
    <p:sldId id="275" r:id="rId8"/>
    <p:sldId id="260" r:id="rId9"/>
    <p:sldId id="261" r:id="rId10"/>
    <p:sldId id="262" r:id="rId11"/>
    <p:sldId id="276" r:id="rId12"/>
    <p:sldId id="277" r:id="rId13"/>
    <p:sldId id="278" r:id="rId14"/>
    <p:sldId id="266" r:id="rId15"/>
    <p:sldId id="268" r:id="rId16"/>
    <p:sldId id="272" r:id="rId17"/>
    <p:sldId id="273" r:id="rId18"/>
    <p:sldId id="269" r:id="rId19"/>
    <p:sldId id="267" r:id="rId20"/>
  </p:sldIdLst>
  <p:sldSz cx="18288000" cy="10287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Noto Sans Light" panose="020B0604020202020204" charset="0"/>
      <p:regular r:id="rId26"/>
      <p:bold r:id="rId27"/>
      <p:italic r:id="rId28"/>
      <p:boldItalic r:id="rId29"/>
    </p:embeddedFont>
    <p:embeddedFont>
      <p:font typeface="Open Sans Light" panose="020B060402020202020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hVx6KR0cmlgrigAXcALS2Am/1U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C6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327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857500" y="512763"/>
            <a:ext cx="3429000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ab74c4bbd4_0_2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0" name="Google Shape;140;g1ab74c4bbd4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8" name="Google Shape;1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" name="Google Shape;10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4" name="Google Shape;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0" name="Google Shape;1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9" name="Google Shape;339;p1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0" name="Google Shape;340;p14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1806abf8fe7_0_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7" name="Google Shape;407;g1806abf8f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9" name="Google Shape;44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4" name="Google Shape;36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3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3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8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024" y="1028700"/>
            <a:ext cx="8717415" cy="6535754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1409700" y="5642389"/>
            <a:ext cx="7517700" cy="1873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99"/>
              <a:buFont typeface="Arial"/>
              <a:buNone/>
            </a:pPr>
            <a:r>
              <a:rPr lang="en-US" sz="28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ПРИЛОЖЕНИЕ 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99"/>
              <a:buFont typeface="Arial"/>
              <a:buNone/>
            </a:pPr>
            <a:r>
              <a:rPr lang="en-US" sz="28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ЛЮДЕЙ, ПОДВЕРЖЕННЫХ ПАНИЧЕСКИМ АТАКАМ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0" y="9844475"/>
            <a:ext cx="18288000" cy="442525"/>
          </a:xfrm>
          <a:prstGeom prst="rect">
            <a:avLst/>
          </a:prstGeom>
          <a:solidFill>
            <a:srgbClr val="2D3C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23361" y="228600"/>
            <a:ext cx="4730590" cy="9615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AB55B7-EE88-4288-8258-CD4AA2920EEF}"/>
              </a:ext>
            </a:extLst>
          </p:cNvPr>
          <p:cNvSpPr txBox="1"/>
          <p:nvPr/>
        </p:nvSpPr>
        <p:spPr>
          <a:xfrm>
            <a:off x="1409700" y="7919634"/>
            <a:ext cx="7206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Иконникова Екатерина МЕН-302901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04;p3">
            <a:extLst>
              <a:ext uri="{FF2B5EF4-FFF2-40B4-BE49-F238E27FC236}">
                <a16:creationId xmlns:a16="http://schemas.microsoft.com/office/drawing/2014/main" id="{8F583214-5EE0-4103-A648-1A79DBC4E916}"/>
              </a:ext>
            </a:extLst>
          </p:cNvPr>
          <p:cNvGrpSpPr/>
          <p:nvPr/>
        </p:nvGrpSpPr>
        <p:grpSpPr>
          <a:xfrm>
            <a:off x="0" y="7569734"/>
            <a:ext cx="19792707" cy="3480610"/>
            <a:chOff x="0" y="7569734"/>
            <a:chExt cx="19792707" cy="3480610"/>
          </a:xfrm>
        </p:grpSpPr>
        <p:pic>
          <p:nvPicPr>
            <p:cNvPr id="3" name="Google Shape;105;p3">
              <a:extLst>
                <a:ext uri="{FF2B5EF4-FFF2-40B4-BE49-F238E27FC236}">
                  <a16:creationId xmlns:a16="http://schemas.microsoft.com/office/drawing/2014/main" id="{6C79A508-433B-49C3-8949-5FA1B951A356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5150256" y="7569734"/>
              <a:ext cx="4642451" cy="34806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106;p3">
              <a:extLst>
                <a:ext uri="{FF2B5EF4-FFF2-40B4-BE49-F238E27FC236}">
                  <a16:creationId xmlns:a16="http://schemas.microsoft.com/office/drawing/2014/main" id="{E18C3006-EBF3-48BA-89E6-A08405D523E0}"/>
                </a:ext>
              </a:extLst>
            </p:cNvPr>
            <p:cNvSpPr/>
            <p:nvPr/>
          </p:nvSpPr>
          <p:spPr>
            <a:xfrm>
              <a:off x="0" y="9844475"/>
              <a:ext cx="18288000" cy="442525"/>
            </a:xfrm>
            <a:prstGeom prst="rect">
              <a:avLst/>
            </a:prstGeom>
            <a:solidFill>
              <a:srgbClr val="2D3CC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CAD5E9-D4E5-43B5-A5D7-0640FD328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8585" y="167636"/>
            <a:ext cx="7235219" cy="9363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Google Shape;128;p5">
            <a:extLst>
              <a:ext uri="{FF2B5EF4-FFF2-40B4-BE49-F238E27FC236}">
                <a16:creationId xmlns:a16="http://schemas.microsoft.com/office/drawing/2014/main" id="{18E825F8-D307-4B2E-8B43-6A00CF105A39}"/>
              </a:ext>
            </a:extLst>
          </p:cNvPr>
          <p:cNvSpPr txBox="1"/>
          <p:nvPr/>
        </p:nvSpPr>
        <p:spPr>
          <a:xfrm>
            <a:off x="1059050" y="3455295"/>
            <a:ext cx="5599658" cy="1757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6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2800" b="1" dirty="0"/>
              <a:t>Письмо поддержки проекта от </a:t>
            </a:r>
          </a:p>
          <a:p>
            <a:pPr marL="0" marR="0" lvl="0" indent="0" algn="ctr" rtl="0">
              <a:lnSpc>
                <a:spcPct val="136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2800" b="1" dirty="0"/>
              <a:t>Уральского Федерального университета</a:t>
            </a:r>
          </a:p>
        </p:txBody>
      </p:sp>
    </p:spTree>
    <p:extLst>
      <p:ext uri="{BB962C8B-B14F-4D97-AF65-F5344CB8AC3E}">
        <p14:creationId xmlns:p14="http://schemas.microsoft.com/office/powerpoint/2010/main" val="1107543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3"/>
          <p:cNvGrpSpPr/>
          <p:nvPr/>
        </p:nvGrpSpPr>
        <p:grpSpPr>
          <a:xfrm>
            <a:off x="1381238" y="2935409"/>
            <a:ext cx="5536706" cy="1902367"/>
            <a:chOff x="16351" y="0"/>
            <a:chExt cx="6571228" cy="2257821"/>
          </a:xfrm>
        </p:grpSpPr>
        <p:sp>
          <p:nvSpPr>
            <p:cNvPr id="97" name="Google Shape;97;p3"/>
            <p:cNvSpPr/>
            <p:nvPr/>
          </p:nvSpPr>
          <p:spPr>
            <a:xfrm>
              <a:off x="16351" y="0"/>
              <a:ext cx="5237728" cy="2257821"/>
            </a:xfrm>
            <a:custGeom>
              <a:avLst/>
              <a:gdLst/>
              <a:ahLst/>
              <a:cxnLst/>
              <a:rect l="l" t="t" r="r" b="b"/>
              <a:pathLst>
                <a:path w="5237728" h="2257821" extrusionOk="0">
                  <a:moveTo>
                    <a:pt x="618649" y="0"/>
                  </a:moveTo>
                  <a:cubicBezTo>
                    <a:pt x="501749" y="0"/>
                    <a:pt x="406982" y="94766"/>
                    <a:pt x="406982" y="211667"/>
                  </a:cubicBezTo>
                  <a:lnTo>
                    <a:pt x="406982" y="282222"/>
                  </a:lnTo>
                  <a:cubicBezTo>
                    <a:pt x="406982" y="399122"/>
                    <a:pt x="501749" y="493889"/>
                    <a:pt x="618649" y="493889"/>
                  </a:cubicBezTo>
                  <a:cubicBezTo>
                    <a:pt x="735549" y="493889"/>
                    <a:pt x="830316" y="399122"/>
                    <a:pt x="830316" y="282222"/>
                  </a:cubicBezTo>
                  <a:lnTo>
                    <a:pt x="830316" y="211667"/>
                  </a:lnTo>
                  <a:cubicBezTo>
                    <a:pt x="830316" y="94766"/>
                    <a:pt x="735549" y="0"/>
                    <a:pt x="618649" y="0"/>
                  </a:cubicBezTo>
                  <a:moveTo>
                    <a:pt x="399433" y="969998"/>
                  </a:moveTo>
                  <a:cubicBezTo>
                    <a:pt x="400632" y="961884"/>
                    <a:pt x="389202" y="958709"/>
                    <a:pt x="386027" y="966258"/>
                  </a:cubicBezTo>
                  <a:lnTo>
                    <a:pt x="232005" y="1325598"/>
                  </a:lnTo>
                  <a:cubicBezTo>
                    <a:pt x="209748" y="1377518"/>
                    <a:pt x="158672" y="1411161"/>
                    <a:pt x="102182" y="1411111"/>
                  </a:cubicBezTo>
                  <a:lnTo>
                    <a:pt x="37130" y="1411111"/>
                  </a:lnTo>
                  <a:cubicBezTo>
                    <a:pt x="25266" y="1411122"/>
                    <a:pt x="14190" y="1405168"/>
                    <a:pt x="7655" y="1395265"/>
                  </a:cubicBezTo>
                  <a:cubicBezTo>
                    <a:pt x="1120" y="1385363"/>
                    <a:pt x="0" y="1372839"/>
                    <a:pt x="4675" y="1361934"/>
                  </a:cubicBezTo>
                  <a:lnTo>
                    <a:pt x="195316" y="917222"/>
                  </a:lnTo>
                  <a:lnTo>
                    <a:pt x="265448" y="741821"/>
                  </a:lnTo>
                  <a:cubicBezTo>
                    <a:pt x="308318" y="634683"/>
                    <a:pt x="412094" y="564437"/>
                    <a:pt x="527491" y="564444"/>
                  </a:cubicBezTo>
                  <a:lnTo>
                    <a:pt x="709807" y="564444"/>
                  </a:lnTo>
                  <a:cubicBezTo>
                    <a:pt x="825204" y="564437"/>
                    <a:pt x="928980" y="634683"/>
                    <a:pt x="971850" y="741821"/>
                  </a:cubicBezTo>
                  <a:lnTo>
                    <a:pt x="1041982" y="917222"/>
                  </a:lnTo>
                  <a:lnTo>
                    <a:pt x="1232553" y="1361934"/>
                  </a:lnTo>
                  <a:cubicBezTo>
                    <a:pt x="1237228" y="1372839"/>
                    <a:pt x="1236108" y="1385363"/>
                    <a:pt x="1229572" y="1395265"/>
                  </a:cubicBezTo>
                  <a:cubicBezTo>
                    <a:pt x="1223037" y="1405168"/>
                    <a:pt x="1211962" y="1411122"/>
                    <a:pt x="1200097" y="1411111"/>
                  </a:cubicBezTo>
                  <a:lnTo>
                    <a:pt x="1135045" y="1411111"/>
                  </a:lnTo>
                  <a:cubicBezTo>
                    <a:pt x="1078607" y="1411105"/>
                    <a:pt x="1027601" y="1377471"/>
                    <a:pt x="1005364" y="1325598"/>
                  </a:cubicBezTo>
                  <a:lnTo>
                    <a:pt x="851341" y="966258"/>
                  </a:lnTo>
                  <a:cubicBezTo>
                    <a:pt x="848096" y="958709"/>
                    <a:pt x="836736" y="961884"/>
                    <a:pt x="837865" y="969998"/>
                  </a:cubicBezTo>
                  <a:lnTo>
                    <a:pt x="900871" y="1411111"/>
                  </a:lnTo>
                  <a:lnTo>
                    <a:pt x="968252" y="2219607"/>
                  </a:lnTo>
                  <a:cubicBezTo>
                    <a:pt x="969060" y="2229429"/>
                    <a:pt x="965723" y="2239141"/>
                    <a:pt x="959048" y="2246392"/>
                  </a:cubicBezTo>
                  <a:cubicBezTo>
                    <a:pt x="952374" y="2253643"/>
                    <a:pt x="942970" y="2257771"/>
                    <a:pt x="933115" y="2257778"/>
                  </a:cubicBezTo>
                  <a:lnTo>
                    <a:pt x="879281" y="2257778"/>
                  </a:lnTo>
                  <a:cubicBezTo>
                    <a:pt x="810300" y="2257786"/>
                    <a:pt x="751423" y="2207921"/>
                    <a:pt x="740075" y="2139879"/>
                  </a:cubicBezTo>
                  <a:lnTo>
                    <a:pt x="625705" y="1452880"/>
                  </a:lnTo>
                  <a:cubicBezTo>
                    <a:pt x="624364" y="1444978"/>
                    <a:pt x="613075" y="1444978"/>
                    <a:pt x="611735" y="1452880"/>
                  </a:cubicBezTo>
                  <a:lnTo>
                    <a:pt x="497293" y="2139879"/>
                  </a:lnTo>
                  <a:cubicBezTo>
                    <a:pt x="485942" y="2207948"/>
                    <a:pt x="427025" y="2257821"/>
                    <a:pt x="358017" y="2257778"/>
                  </a:cubicBezTo>
                  <a:lnTo>
                    <a:pt x="304183" y="2257778"/>
                  </a:lnTo>
                  <a:cubicBezTo>
                    <a:pt x="294328" y="2257771"/>
                    <a:pt x="284924" y="2253643"/>
                    <a:pt x="278250" y="2246392"/>
                  </a:cubicBezTo>
                  <a:cubicBezTo>
                    <a:pt x="271575" y="2239141"/>
                    <a:pt x="268238" y="2229429"/>
                    <a:pt x="269046" y="2219607"/>
                  </a:cubicBezTo>
                  <a:lnTo>
                    <a:pt x="336427" y="1411111"/>
                  </a:lnTo>
                  <a:lnTo>
                    <a:pt x="399433" y="969998"/>
                  </a:lnTo>
                  <a:moveTo>
                    <a:pt x="1952149" y="0"/>
                  </a:moveTo>
                  <a:cubicBezTo>
                    <a:pt x="1835249" y="0"/>
                    <a:pt x="1740482" y="94766"/>
                    <a:pt x="1740482" y="211667"/>
                  </a:cubicBezTo>
                  <a:lnTo>
                    <a:pt x="1740482" y="282222"/>
                  </a:lnTo>
                  <a:cubicBezTo>
                    <a:pt x="1740482" y="399122"/>
                    <a:pt x="1835249" y="493889"/>
                    <a:pt x="1952149" y="493889"/>
                  </a:cubicBezTo>
                  <a:cubicBezTo>
                    <a:pt x="2069049" y="493889"/>
                    <a:pt x="2163816" y="399122"/>
                    <a:pt x="2163816" y="282222"/>
                  </a:cubicBezTo>
                  <a:lnTo>
                    <a:pt x="2163816" y="211667"/>
                  </a:lnTo>
                  <a:cubicBezTo>
                    <a:pt x="2163816" y="94766"/>
                    <a:pt x="2069049" y="0"/>
                    <a:pt x="1952149" y="0"/>
                  </a:cubicBezTo>
                  <a:moveTo>
                    <a:pt x="1732933" y="969998"/>
                  </a:moveTo>
                  <a:cubicBezTo>
                    <a:pt x="1734132" y="961884"/>
                    <a:pt x="1722702" y="958709"/>
                    <a:pt x="1719527" y="966258"/>
                  </a:cubicBezTo>
                  <a:lnTo>
                    <a:pt x="1565505" y="1325598"/>
                  </a:lnTo>
                  <a:cubicBezTo>
                    <a:pt x="1543248" y="1377518"/>
                    <a:pt x="1492172" y="1411161"/>
                    <a:pt x="1435682" y="1411111"/>
                  </a:cubicBezTo>
                  <a:lnTo>
                    <a:pt x="1370630" y="1411111"/>
                  </a:lnTo>
                  <a:cubicBezTo>
                    <a:pt x="1358766" y="1411122"/>
                    <a:pt x="1347690" y="1405168"/>
                    <a:pt x="1341155" y="1395265"/>
                  </a:cubicBezTo>
                  <a:cubicBezTo>
                    <a:pt x="1334620" y="1385363"/>
                    <a:pt x="1333500" y="1372839"/>
                    <a:pt x="1338175" y="1361934"/>
                  </a:cubicBezTo>
                  <a:lnTo>
                    <a:pt x="1528816" y="917222"/>
                  </a:lnTo>
                  <a:lnTo>
                    <a:pt x="1598948" y="741821"/>
                  </a:lnTo>
                  <a:cubicBezTo>
                    <a:pt x="1641818" y="634683"/>
                    <a:pt x="1745595" y="564437"/>
                    <a:pt x="1860991" y="564444"/>
                  </a:cubicBezTo>
                  <a:lnTo>
                    <a:pt x="2043307" y="564444"/>
                  </a:lnTo>
                  <a:cubicBezTo>
                    <a:pt x="2158703" y="564437"/>
                    <a:pt x="2262480" y="634683"/>
                    <a:pt x="2305350" y="741821"/>
                  </a:cubicBezTo>
                  <a:lnTo>
                    <a:pt x="2375482" y="917222"/>
                  </a:lnTo>
                  <a:lnTo>
                    <a:pt x="2566053" y="1361934"/>
                  </a:lnTo>
                  <a:cubicBezTo>
                    <a:pt x="2570728" y="1372839"/>
                    <a:pt x="2569608" y="1385363"/>
                    <a:pt x="2563072" y="1395265"/>
                  </a:cubicBezTo>
                  <a:cubicBezTo>
                    <a:pt x="2556537" y="1405168"/>
                    <a:pt x="2545462" y="1411122"/>
                    <a:pt x="2533597" y="1411111"/>
                  </a:cubicBezTo>
                  <a:lnTo>
                    <a:pt x="2468545" y="1411111"/>
                  </a:lnTo>
                  <a:cubicBezTo>
                    <a:pt x="2412107" y="1411105"/>
                    <a:pt x="2361101" y="1377471"/>
                    <a:pt x="2338864" y="1325598"/>
                  </a:cubicBezTo>
                  <a:lnTo>
                    <a:pt x="2184841" y="966258"/>
                  </a:lnTo>
                  <a:cubicBezTo>
                    <a:pt x="2181596" y="958709"/>
                    <a:pt x="2170236" y="961884"/>
                    <a:pt x="2171365" y="969998"/>
                  </a:cubicBezTo>
                  <a:lnTo>
                    <a:pt x="2234371" y="1411111"/>
                  </a:lnTo>
                  <a:lnTo>
                    <a:pt x="2301752" y="2219607"/>
                  </a:lnTo>
                  <a:cubicBezTo>
                    <a:pt x="2302560" y="2229429"/>
                    <a:pt x="2299223" y="2239141"/>
                    <a:pt x="2292548" y="2246392"/>
                  </a:cubicBezTo>
                  <a:cubicBezTo>
                    <a:pt x="2285874" y="2253643"/>
                    <a:pt x="2276470" y="2257771"/>
                    <a:pt x="2266615" y="2257778"/>
                  </a:cubicBezTo>
                  <a:lnTo>
                    <a:pt x="2212781" y="2257778"/>
                  </a:lnTo>
                  <a:cubicBezTo>
                    <a:pt x="2143800" y="2257786"/>
                    <a:pt x="2084923" y="2207921"/>
                    <a:pt x="2073575" y="2139879"/>
                  </a:cubicBezTo>
                  <a:lnTo>
                    <a:pt x="1959205" y="1452880"/>
                  </a:lnTo>
                  <a:cubicBezTo>
                    <a:pt x="1957864" y="1444978"/>
                    <a:pt x="1946575" y="1444978"/>
                    <a:pt x="1945234" y="1452880"/>
                  </a:cubicBezTo>
                  <a:lnTo>
                    <a:pt x="1830793" y="2139879"/>
                  </a:lnTo>
                  <a:cubicBezTo>
                    <a:pt x="1819442" y="2207948"/>
                    <a:pt x="1760525" y="2257821"/>
                    <a:pt x="1691517" y="2257778"/>
                  </a:cubicBezTo>
                  <a:lnTo>
                    <a:pt x="1637683" y="2257778"/>
                  </a:lnTo>
                  <a:cubicBezTo>
                    <a:pt x="1627828" y="2257771"/>
                    <a:pt x="1618424" y="2253643"/>
                    <a:pt x="1611750" y="2246392"/>
                  </a:cubicBezTo>
                  <a:cubicBezTo>
                    <a:pt x="1605075" y="2239141"/>
                    <a:pt x="1601738" y="2229429"/>
                    <a:pt x="1602546" y="2219607"/>
                  </a:cubicBezTo>
                  <a:lnTo>
                    <a:pt x="1669927" y="1411111"/>
                  </a:lnTo>
                  <a:lnTo>
                    <a:pt x="1732933" y="969998"/>
                  </a:lnTo>
                  <a:moveTo>
                    <a:pt x="3285649" y="0"/>
                  </a:moveTo>
                  <a:cubicBezTo>
                    <a:pt x="3168749" y="0"/>
                    <a:pt x="3073982" y="94766"/>
                    <a:pt x="3073982" y="211667"/>
                  </a:cubicBezTo>
                  <a:lnTo>
                    <a:pt x="3073982" y="282222"/>
                  </a:lnTo>
                  <a:cubicBezTo>
                    <a:pt x="3073982" y="399122"/>
                    <a:pt x="3168749" y="493889"/>
                    <a:pt x="3285649" y="493889"/>
                  </a:cubicBezTo>
                  <a:cubicBezTo>
                    <a:pt x="3402549" y="493889"/>
                    <a:pt x="3497316" y="399122"/>
                    <a:pt x="3497316" y="282222"/>
                  </a:cubicBezTo>
                  <a:lnTo>
                    <a:pt x="3497316" y="211667"/>
                  </a:lnTo>
                  <a:cubicBezTo>
                    <a:pt x="3497316" y="94766"/>
                    <a:pt x="3402549" y="0"/>
                    <a:pt x="3285649" y="0"/>
                  </a:cubicBezTo>
                  <a:moveTo>
                    <a:pt x="3066433" y="969998"/>
                  </a:moveTo>
                  <a:cubicBezTo>
                    <a:pt x="3067632" y="961884"/>
                    <a:pt x="3056202" y="958709"/>
                    <a:pt x="3053027" y="966258"/>
                  </a:cubicBezTo>
                  <a:lnTo>
                    <a:pt x="2899005" y="1325598"/>
                  </a:lnTo>
                  <a:cubicBezTo>
                    <a:pt x="2876748" y="1377518"/>
                    <a:pt x="2825672" y="1411161"/>
                    <a:pt x="2769182" y="1411111"/>
                  </a:cubicBezTo>
                  <a:lnTo>
                    <a:pt x="2704130" y="1411111"/>
                  </a:lnTo>
                  <a:cubicBezTo>
                    <a:pt x="2692266" y="1411122"/>
                    <a:pt x="2681190" y="1405168"/>
                    <a:pt x="2674655" y="1395265"/>
                  </a:cubicBezTo>
                  <a:cubicBezTo>
                    <a:pt x="2668120" y="1385363"/>
                    <a:pt x="2667000" y="1372839"/>
                    <a:pt x="2671675" y="1361934"/>
                  </a:cubicBezTo>
                  <a:lnTo>
                    <a:pt x="2862316" y="917222"/>
                  </a:lnTo>
                  <a:lnTo>
                    <a:pt x="2932448" y="741821"/>
                  </a:lnTo>
                  <a:cubicBezTo>
                    <a:pt x="2975318" y="634683"/>
                    <a:pt x="3079095" y="564437"/>
                    <a:pt x="3194491" y="564444"/>
                  </a:cubicBezTo>
                  <a:lnTo>
                    <a:pt x="3376807" y="564444"/>
                  </a:lnTo>
                  <a:cubicBezTo>
                    <a:pt x="3492203" y="564437"/>
                    <a:pt x="3595980" y="634683"/>
                    <a:pt x="3638850" y="741821"/>
                  </a:cubicBezTo>
                  <a:lnTo>
                    <a:pt x="3708982" y="917222"/>
                  </a:lnTo>
                  <a:lnTo>
                    <a:pt x="3899553" y="1361934"/>
                  </a:lnTo>
                  <a:cubicBezTo>
                    <a:pt x="3904228" y="1372839"/>
                    <a:pt x="3903107" y="1385363"/>
                    <a:pt x="3896572" y="1395265"/>
                  </a:cubicBezTo>
                  <a:cubicBezTo>
                    <a:pt x="3890037" y="1405168"/>
                    <a:pt x="3878962" y="1411122"/>
                    <a:pt x="3867097" y="1411111"/>
                  </a:cubicBezTo>
                  <a:lnTo>
                    <a:pt x="3802045" y="1411111"/>
                  </a:lnTo>
                  <a:cubicBezTo>
                    <a:pt x="3745607" y="1411105"/>
                    <a:pt x="3694601" y="1377471"/>
                    <a:pt x="3672364" y="1325598"/>
                  </a:cubicBezTo>
                  <a:lnTo>
                    <a:pt x="3518341" y="966258"/>
                  </a:lnTo>
                  <a:cubicBezTo>
                    <a:pt x="3515096" y="958709"/>
                    <a:pt x="3503736" y="961884"/>
                    <a:pt x="3504865" y="969998"/>
                  </a:cubicBezTo>
                  <a:lnTo>
                    <a:pt x="3567871" y="1411111"/>
                  </a:lnTo>
                  <a:lnTo>
                    <a:pt x="3635252" y="2219607"/>
                  </a:lnTo>
                  <a:cubicBezTo>
                    <a:pt x="3636060" y="2229429"/>
                    <a:pt x="3632723" y="2239141"/>
                    <a:pt x="3626048" y="2246392"/>
                  </a:cubicBezTo>
                  <a:cubicBezTo>
                    <a:pt x="3619374" y="2253643"/>
                    <a:pt x="3609970" y="2257771"/>
                    <a:pt x="3600115" y="2257778"/>
                  </a:cubicBezTo>
                  <a:lnTo>
                    <a:pt x="3546281" y="2257778"/>
                  </a:lnTo>
                  <a:cubicBezTo>
                    <a:pt x="3477299" y="2257786"/>
                    <a:pt x="3418423" y="2207921"/>
                    <a:pt x="3407075" y="2139879"/>
                  </a:cubicBezTo>
                  <a:lnTo>
                    <a:pt x="3292704" y="1452880"/>
                  </a:lnTo>
                  <a:cubicBezTo>
                    <a:pt x="3291364" y="1444978"/>
                    <a:pt x="3280075" y="1444978"/>
                    <a:pt x="3278735" y="1452880"/>
                  </a:cubicBezTo>
                  <a:lnTo>
                    <a:pt x="3164293" y="2139879"/>
                  </a:lnTo>
                  <a:cubicBezTo>
                    <a:pt x="3152942" y="2207948"/>
                    <a:pt x="3094025" y="2257821"/>
                    <a:pt x="3025017" y="2257778"/>
                  </a:cubicBezTo>
                  <a:lnTo>
                    <a:pt x="2971183" y="2257778"/>
                  </a:lnTo>
                  <a:cubicBezTo>
                    <a:pt x="2961328" y="2257771"/>
                    <a:pt x="2951924" y="2253643"/>
                    <a:pt x="2945250" y="2246392"/>
                  </a:cubicBezTo>
                  <a:cubicBezTo>
                    <a:pt x="2938575" y="2239141"/>
                    <a:pt x="2935238" y="2229429"/>
                    <a:pt x="2936046" y="2219607"/>
                  </a:cubicBezTo>
                  <a:lnTo>
                    <a:pt x="3003427" y="1411111"/>
                  </a:lnTo>
                  <a:lnTo>
                    <a:pt x="3066433" y="969998"/>
                  </a:lnTo>
                  <a:moveTo>
                    <a:pt x="4619149" y="0"/>
                  </a:moveTo>
                  <a:cubicBezTo>
                    <a:pt x="4502249" y="0"/>
                    <a:pt x="4407482" y="94766"/>
                    <a:pt x="4407482" y="211667"/>
                  </a:cubicBezTo>
                  <a:lnTo>
                    <a:pt x="4407482" y="282222"/>
                  </a:lnTo>
                  <a:cubicBezTo>
                    <a:pt x="4407482" y="399122"/>
                    <a:pt x="4502249" y="493889"/>
                    <a:pt x="4619149" y="493889"/>
                  </a:cubicBezTo>
                  <a:cubicBezTo>
                    <a:pt x="4736049" y="493889"/>
                    <a:pt x="4830816" y="399122"/>
                    <a:pt x="4830816" y="282222"/>
                  </a:cubicBezTo>
                  <a:lnTo>
                    <a:pt x="4830816" y="211667"/>
                  </a:lnTo>
                  <a:cubicBezTo>
                    <a:pt x="4830816" y="94766"/>
                    <a:pt x="4736049" y="0"/>
                    <a:pt x="4619149" y="0"/>
                  </a:cubicBezTo>
                  <a:moveTo>
                    <a:pt x="4399933" y="969998"/>
                  </a:moveTo>
                  <a:cubicBezTo>
                    <a:pt x="4401132" y="961884"/>
                    <a:pt x="4389702" y="958709"/>
                    <a:pt x="4386527" y="966258"/>
                  </a:cubicBezTo>
                  <a:lnTo>
                    <a:pt x="4232504" y="1325598"/>
                  </a:lnTo>
                  <a:cubicBezTo>
                    <a:pt x="4210248" y="1377518"/>
                    <a:pt x="4159172" y="1411161"/>
                    <a:pt x="4102682" y="1411111"/>
                  </a:cubicBezTo>
                  <a:lnTo>
                    <a:pt x="4037630" y="1411111"/>
                  </a:lnTo>
                  <a:cubicBezTo>
                    <a:pt x="4025765" y="1411122"/>
                    <a:pt x="4014691" y="1405168"/>
                    <a:pt x="4008155" y="1395265"/>
                  </a:cubicBezTo>
                  <a:cubicBezTo>
                    <a:pt x="4001620" y="1385363"/>
                    <a:pt x="4000500" y="1372839"/>
                    <a:pt x="4005174" y="1361934"/>
                  </a:cubicBezTo>
                  <a:lnTo>
                    <a:pt x="4195816" y="917222"/>
                  </a:lnTo>
                  <a:lnTo>
                    <a:pt x="4265948" y="741821"/>
                  </a:lnTo>
                  <a:cubicBezTo>
                    <a:pt x="4308818" y="634683"/>
                    <a:pt x="4412595" y="564437"/>
                    <a:pt x="4527991" y="564444"/>
                  </a:cubicBezTo>
                  <a:lnTo>
                    <a:pt x="4710307" y="564444"/>
                  </a:lnTo>
                  <a:cubicBezTo>
                    <a:pt x="4825703" y="564437"/>
                    <a:pt x="4929480" y="634683"/>
                    <a:pt x="4972350" y="741821"/>
                  </a:cubicBezTo>
                  <a:lnTo>
                    <a:pt x="5042482" y="917222"/>
                  </a:lnTo>
                  <a:lnTo>
                    <a:pt x="5233053" y="1361934"/>
                  </a:lnTo>
                  <a:cubicBezTo>
                    <a:pt x="5237728" y="1372839"/>
                    <a:pt x="5236607" y="1385363"/>
                    <a:pt x="5230072" y="1395265"/>
                  </a:cubicBezTo>
                  <a:cubicBezTo>
                    <a:pt x="5223537" y="1405168"/>
                    <a:pt x="5212462" y="1411122"/>
                    <a:pt x="5200597" y="1411111"/>
                  </a:cubicBezTo>
                  <a:lnTo>
                    <a:pt x="5135545" y="1411111"/>
                  </a:lnTo>
                  <a:cubicBezTo>
                    <a:pt x="5079107" y="1411105"/>
                    <a:pt x="5028101" y="1377471"/>
                    <a:pt x="5005864" y="1325598"/>
                  </a:cubicBezTo>
                  <a:lnTo>
                    <a:pt x="4851841" y="966258"/>
                  </a:lnTo>
                  <a:cubicBezTo>
                    <a:pt x="4848596" y="958709"/>
                    <a:pt x="4837236" y="961884"/>
                    <a:pt x="4838365" y="969998"/>
                  </a:cubicBezTo>
                  <a:lnTo>
                    <a:pt x="4901371" y="1411111"/>
                  </a:lnTo>
                  <a:lnTo>
                    <a:pt x="4968752" y="2219607"/>
                  </a:lnTo>
                  <a:cubicBezTo>
                    <a:pt x="4969560" y="2229429"/>
                    <a:pt x="4966223" y="2239141"/>
                    <a:pt x="4959548" y="2246392"/>
                  </a:cubicBezTo>
                  <a:cubicBezTo>
                    <a:pt x="4952874" y="2253643"/>
                    <a:pt x="4943470" y="2257771"/>
                    <a:pt x="4933615" y="2257778"/>
                  </a:cubicBezTo>
                  <a:lnTo>
                    <a:pt x="4879781" y="2257778"/>
                  </a:lnTo>
                  <a:cubicBezTo>
                    <a:pt x="4810799" y="2257786"/>
                    <a:pt x="4751923" y="2207921"/>
                    <a:pt x="4740575" y="2139879"/>
                  </a:cubicBezTo>
                  <a:lnTo>
                    <a:pt x="4626204" y="1452880"/>
                  </a:lnTo>
                  <a:cubicBezTo>
                    <a:pt x="4624864" y="1444978"/>
                    <a:pt x="4613575" y="1444978"/>
                    <a:pt x="4612235" y="1452880"/>
                  </a:cubicBezTo>
                  <a:lnTo>
                    <a:pt x="4497794" y="2139879"/>
                  </a:lnTo>
                  <a:cubicBezTo>
                    <a:pt x="4486442" y="2207948"/>
                    <a:pt x="4427525" y="2257821"/>
                    <a:pt x="4358517" y="2257778"/>
                  </a:cubicBezTo>
                  <a:lnTo>
                    <a:pt x="4304683" y="2257778"/>
                  </a:lnTo>
                  <a:cubicBezTo>
                    <a:pt x="4294828" y="2257771"/>
                    <a:pt x="4285424" y="2253643"/>
                    <a:pt x="4278750" y="2246392"/>
                  </a:cubicBezTo>
                  <a:cubicBezTo>
                    <a:pt x="4272075" y="2239141"/>
                    <a:pt x="4268738" y="2229429"/>
                    <a:pt x="4269546" y="2219607"/>
                  </a:cubicBezTo>
                  <a:lnTo>
                    <a:pt x="4336927" y="1411111"/>
                  </a:lnTo>
                  <a:lnTo>
                    <a:pt x="4399933" y="96999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5350351" y="0"/>
              <a:ext cx="1237228" cy="2257821"/>
            </a:xfrm>
            <a:custGeom>
              <a:avLst/>
              <a:gdLst/>
              <a:ahLst/>
              <a:cxnLst/>
              <a:rect l="l" t="t" r="r" b="b"/>
              <a:pathLst>
                <a:path w="1237228" h="2257821" extrusionOk="0">
                  <a:moveTo>
                    <a:pt x="618649" y="0"/>
                  </a:moveTo>
                  <a:cubicBezTo>
                    <a:pt x="501749" y="0"/>
                    <a:pt x="406982" y="94766"/>
                    <a:pt x="406982" y="211667"/>
                  </a:cubicBezTo>
                  <a:lnTo>
                    <a:pt x="406982" y="282222"/>
                  </a:lnTo>
                  <a:cubicBezTo>
                    <a:pt x="406982" y="399122"/>
                    <a:pt x="501749" y="493889"/>
                    <a:pt x="618649" y="493889"/>
                  </a:cubicBezTo>
                  <a:cubicBezTo>
                    <a:pt x="735549" y="493889"/>
                    <a:pt x="830316" y="399122"/>
                    <a:pt x="830316" y="282222"/>
                  </a:cubicBezTo>
                  <a:lnTo>
                    <a:pt x="830316" y="211667"/>
                  </a:lnTo>
                  <a:cubicBezTo>
                    <a:pt x="830316" y="94766"/>
                    <a:pt x="735549" y="0"/>
                    <a:pt x="618649" y="0"/>
                  </a:cubicBezTo>
                  <a:moveTo>
                    <a:pt x="399433" y="969998"/>
                  </a:moveTo>
                  <a:cubicBezTo>
                    <a:pt x="400632" y="961884"/>
                    <a:pt x="389202" y="958709"/>
                    <a:pt x="386027" y="966258"/>
                  </a:cubicBezTo>
                  <a:lnTo>
                    <a:pt x="232004" y="1325598"/>
                  </a:lnTo>
                  <a:cubicBezTo>
                    <a:pt x="209748" y="1377518"/>
                    <a:pt x="158672" y="1411161"/>
                    <a:pt x="102182" y="1411111"/>
                  </a:cubicBezTo>
                  <a:lnTo>
                    <a:pt x="37130" y="1411111"/>
                  </a:lnTo>
                  <a:cubicBezTo>
                    <a:pt x="25265" y="1411122"/>
                    <a:pt x="14191" y="1405168"/>
                    <a:pt x="7655" y="1395265"/>
                  </a:cubicBezTo>
                  <a:cubicBezTo>
                    <a:pt x="1120" y="1385363"/>
                    <a:pt x="0" y="1372839"/>
                    <a:pt x="4674" y="1361934"/>
                  </a:cubicBezTo>
                  <a:lnTo>
                    <a:pt x="195316" y="917222"/>
                  </a:lnTo>
                  <a:lnTo>
                    <a:pt x="265448" y="741821"/>
                  </a:lnTo>
                  <a:cubicBezTo>
                    <a:pt x="308318" y="634683"/>
                    <a:pt x="412095" y="564437"/>
                    <a:pt x="527491" y="564444"/>
                  </a:cubicBezTo>
                  <a:lnTo>
                    <a:pt x="709807" y="564444"/>
                  </a:lnTo>
                  <a:cubicBezTo>
                    <a:pt x="825203" y="564437"/>
                    <a:pt x="928980" y="634683"/>
                    <a:pt x="971850" y="741821"/>
                  </a:cubicBezTo>
                  <a:lnTo>
                    <a:pt x="1041982" y="917222"/>
                  </a:lnTo>
                  <a:lnTo>
                    <a:pt x="1232553" y="1361934"/>
                  </a:lnTo>
                  <a:cubicBezTo>
                    <a:pt x="1237228" y="1372839"/>
                    <a:pt x="1236107" y="1385363"/>
                    <a:pt x="1229572" y="1395265"/>
                  </a:cubicBezTo>
                  <a:cubicBezTo>
                    <a:pt x="1223037" y="1405168"/>
                    <a:pt x="1211962" y="1411122"/>
                    <a:pt x="1200097" y="1411111"/>
                  </a:cubicBezTo>
                  <a:lnTo>
                    <a:pt x="1135045" y="1411111"/>
                  </a:lnTo>
                  <a:cubicBezTo>
                    <a:pt x="1078607" y="1411105"/>
                    <a:pt x="1027601" y="1377471"/>
                    <a:pt x="1005364" y="1325598"/>
                  </a:cubicBezTo>
                  <a:lnTo>
                    <a:pt x="851341" y="966258"/>
                  </a:lnTo>
                  <a:cubicBezTo>
                    <a:pt x="848096" y="958709"/>
                    <a:pt x="836736" y="961884"/>
                    <a:pt x="837865" y="969998"/>
                  </a:cubicBezTo>
                  <a:lnTo>
                    <a:pt x="900871" y="1411111"/>
                  </a:lnTo>
                  <a:lnTo>
                    <a:pt x="968252" y="2219607"/>
                  </a:lnTo>
                  <a:cubicBezTo>
                    <a:pt x="969060" y="2229429"/>
                    <a:pt x="965723" y="2239141"/>
                    <a:pt x="959048" y="2246392"/>
                  </a:cubicBezTo>
                  <a:cubicBezTo>
                    <a:pt x="952374" y="2253643"/>
                    <a:pt x="942970" y="2257771"/>
                    <a:pt x="933115" y="2257778"/>
                  </a:cubicBezTo>
                  <a:lnTo>
                    <a:pt x="879281" y="2257778"/>
                  </a:lnTo>
                  <a:cubicBezTo>
                    <a:pt x="810299" y="2257786"/>
                    <a:pt x="751423" y="2207921"/>
                    <a:pt x="740075" y="2139879"/>
                  </a:cubicBezTo>
                  <a:lnTo>
                    <a:pt x="625704" y="1452880"/>
                  </a:lnTo>
                  <a:cubicBezTo>
                    <a:pt x="624364" y="1444978"/>
                    <a:pt x="613075" y="1444978"/>
                    <a:pt x="611735" y="1452880"/>
                  </a:cubicBezTo>
                  <a:lnTo>
                    <a:pt x="497294" y="2139879"/>
                  </a:lnTo>
                  <a:cubicBezTo>
                    <a:pt x="485942" y="2207948"/>
                    <a:pt x="427025" y="2257821"/>
                    <a:pt x="358017" y="2257778"/>
                  </a:cubicBezTo>
                  <a:lnTo>
                    <a:pt x="304183" y="2257778"/>
                  </a:lnTo>
                  <a:cubicBezTo>
                    <a:pt x="294328" y="2257771"/>
                    <a:pt x="284924" y="2253643"/>
                    <a:pt x="278250" y="2246392"/>
                  </a:cubicBezTo>
                  <a:cubicBezTo>
                    <a:pt x="271575" y="2239141"/>
                    <a:pt x="268238" y="2229429"/>
                    <a:pt x="269046" y="2219607"/>
                  </a:cubicBezTo>
                  <a:lnTo>
                    <a:pt x="336427" y="1411111"/>
                  </a:lnTo>
                  <a:lnTo>
                    <a:pt x="399433" y="969998"/>
                  </a:lnTo>
                </a:path>
              </a:pathLst>
            </a:custGeom>
            <a:solidFill>
              <a:srgbClr val="2D3C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9" name="Google Shape;9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5677" y="5449225"/>
            <a:ext cx="5051595" cy="2298476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3"/>
          <p:cNvSpPr txBox="1"/>
          <p:nvPr/>
        </p:nvSpPr>
        <p:spPr>
          <a:xfrm>
            <a:off x="1362188" y="5890628"/>
            <a:ext cx="5718572" cy="1213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6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9"/>
              <a:buFont typeface="Arial"/>
              <a:buNone/>
            </a:pPr>
            <a:r>
              <a:rPr lang="ru-RU" sz="2999" dirty="0"/>
              <a:t>8</a:t>
            </a:r>
            <a:r>
              <a:rPr lang="ru-RU" sz="29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 </a:t>
            </a:r>
            <a:r>
              <a:rPr lang="ru-RU" sz="29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млн</a:t>
            </a:r>
            <a:r>
              <a:rPr lang="ru-RU" sz="29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9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человек</a:t>
            </a:r>
            <a:r>
              <a:rPr lang="ru-RU" sz="29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ru-RU" sz="29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мире</a:t>
            </a:r>
            <a:endParaRPr lang="ru-RU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36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ru-RU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регулярно испытывают ПА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cs typeface="Arial"/>
              <a:sym typeface="Arial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927810" y="292986"/>
            <a:ext cx="146562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lang="en-US" sz="6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6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9312107" y="5875266"/>
            <a:ext cx="8190275" cy="3113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36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Паническая</a:t>
            </a:r>
            <a:r>
              <a:rPr lang="en-US" sz="2799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атака</a:t>
            </a:r>
            <a:r>
              <a:rPr lang="en-US" sz="279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— </a:t>
            </a:r>
            <a:r>
              <a:rPr lang="en-US" sz="2799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внезапный</a:t>
            </a:r>
            <a:r>
              <a:rPr lang="en-US" sz="279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99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часто</a:t>
            </a:r>
            <a:r>
              <a:rPr lang="en-US" sz="279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беспричинный</a:t>
            </a:r>
            <a:r>
              <a:rPr lang="en-US" sz="279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приступ</a:t>
            </a:r>
            <a:r>
              <a:rPr lang="en-US" sz="279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тяжёлой</a:t>
            </a:r>
            <a:r>
              <a:rPr lang="en-US" sz="279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2799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тревоги</a:t>
            </a:r>
            <a:r>
              <a:rPr lang="en-US" sz="279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99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сопровождаемый</a:t>
            </a:r>
            <a:r>
              <a:rPr lang="en-US" sz="279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мучительными</a:t>
            </a:r>
            <a:r>
              <a:rPr lang="en-US" sz="279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ощущениями</a:t>
            </a:r>
            <a:r>
              <a:rPr lang="en-US" sz="279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799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например</a:t>
            </a:r>
            <a:r>
              <a:rPr lang="en-US" sz="279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99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сердцебиение</a:t>
            </a:r>
            <a:r>
              <a:rPr lang="en-US" sz="279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99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чувство</a:t>
            </a:r>
            <a:r>
              <a:rPr lang="en-US" sz="279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удушья</a:t>
            </a:r>
            <a:r>
              <a:rPr lang="en-US" sz="279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99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боль</a:t>
            </a:r>
            <a:r>
              <a:rPr lang="en-US" sz="279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2799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груди</a:t>
            </a:r>
            <a:r>
              <a:rPr lang="en-US" sz="279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99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головокружение</a:t>
            </a:r>
            <a:r>
              <a:rPr lang="en-US" sz="279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99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тошнота</a:t>
            </a:r>
            <a:r>
              <a:rPr lang="en-US" sz="279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4" name="Google Shape;104;p3"/>
          <p:cNvGrpSpPr/>
          <p:nvPr/>
        </p:nvGrpSpPr>
        <p:grpSpPr>
          <a:xfrm>
            <a:off x="0" y="7569734"/>
            <a:ext cx="19792707" cy="3480610"/>
            <a:chOff x="0" y="7569734"/>
            <a:chExt cx="19792707" cy="3480610"/>
          </a:xfrm>
        </p:grpSpPr>
        <p:pic>
          <p:nvPicPr>
            <p:cNvPr id="105" name="Google Shape;10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150256" y="7569734"/>
              <a:ext cx="4642451" cy="34806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" name="Google Shape;106;p3"/>
            <p:cNvSpPr/>
            <p:nvPr/>
          </p:nvSpPr>
          <p:spPr>
            <a:xfrm>
              <a:off x="0" y="9844475"/>
              <a:ext cx="18288000" cy="442525"/>
            </a:xfrm>
            <a:prstGeom prst="rect">
              <a:avLst/>
            </a:prstGeom>
            <a:solidFill>
              <a:srgbClr val="2D3CC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3" name="Picture 2" descr="Симптомы панических атак. Рассказывает психиатр | Клиника доктора Шурова |  Яндекс Дзен">
            <a:extLst>
              <a:ext uri="{FF2B5EF4-FFF2-40B4-BE49-F238E27FC236}">
                <a16:creationId xmlns:a16="http://schemas.microsoft.com/office/drawing/2014/main" id="{B3FE1D17-E614-49FE-ACC1-A27C25A44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7020" y="333157"/>
            <a:ext cx="9254156" cy="578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33FE56E-AD4F-4D84-B902-3C3CC1ABCF66}"/>
              </a:ext>
            </a:extLst>
          </p:cNvPr>
          <p:cNvSpPr/>
          <p:nvPr/>
        </p:nvSpPr>
        <p:spPr>
          <a:xfrm>
            <a:off x="338474" y="9185860"/>
            <a:ext cx="10153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1 https://institut-clinic.ru/panicheskie-ataki-u-zhenshhin-i-muzhchin-prichiny-vozniknoveniya-i-osobennosti-lecheniya/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34E0BB-F037-4E02-83D2-8A2188D6ECF4}"/>
              </a:ext>
            </a:extLst>
          </p:cNvPr>
          <p:cNvSpPr txBox="1"/>
          <p:nvPr/>
        </p:nvSpPr>
        <p:spPr>
          <a:xfrm>
            <a:off x="6353792" y="6413797"/>
            <a:ext cx="558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g1ab74c4bbd4_0_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14103" y="3058531"/>
            <a:ext cx="11770542" cy="416993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1ab74c4bbd4_0_29"/>
          <p:cNvSpPr txBox="1"/>
          <p:nvPr/>
        </p:nvSpPr>
        <p:spPr>
          <a:xfrm>
            <a:off x="6454885" y="3745269"/>
            <a:ext cx="10688978" cy="2499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Мужчины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женщины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16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60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лет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страдающие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приступами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ПА. </a:t>
            </a:r>
            <a:b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Ядро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аудитории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люди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возрасте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16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35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лет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большая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из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которых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женщины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g1ab74c4bbd4_0_29"/>
          <p:cNvSpPr txBox="1"/>
          <p:nvPr/>
        </p:nvSpPr>
        <p:spPr>
          <a:xfrm>
            <a:off x="710374" y="259946"/>
            <a:ext cx="11770542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lang="en-US" sz="6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Целевая</a:t>
            </a:r>
            <a:r>
              <a:rPr lang="en-US" sz="6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аудитория</a:t>
            </a:r>
            <a:r>
              <a:rPr lang="en-US" sz="6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6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" name="Google Shape;145;g1ab74c4bbd4_0_29"/>
          <p:cNvGrpSpPr/>
          <p:nvPr/>
        </p:nvGrpSpPr>
        <p:grpSpPr>
          <a:xfrm>
            <a:off x="0" y="7569734"/>
            <a:ext cx="19792707" cy="3480610"/>
            <a:chOff x="0" y="7569734"/>
            <a:chExt cx="19792707" cy="3480610"/>
          </a:xfrm>
        </p:grpSpPr>
        <p:pic>
          <p:nvPicPr>
            <p:cNvPr id="146" name="Google Shape;146;g1ab74c4bbd4_0_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150256" y="7569734"/>
              <a:ext cx="4642451" cy="34806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g1ab74c4bbd4_0_29"/>
            <p:cNvSpPr/>
            <p:nvPr/>
          </p:nvSpPr>
          <p:spPr>
            <a:xfrm>
              <a:off x="0" y="9844475"/>
              <a:ext cx="18288000" cy="442525"/>
            </a:xfrm>
            <a:prstGeom prst="rect">
              <a:avLst/>
            </a:prstGeom>
            <a:solidFill>
              <a:srgbClr val="2D3C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8" name="Google Shape;148;g1ab74c4bbd4_0_29"/>
          <p:cNvGrpSpPr/>
          <p:nvPr/>
        </p:nvGrpSpPr>
        <p:grpSpPr>
          <a:xfrm>
            <a:off x="0" y="7592926"/>
            <a:ext cx="19792707" cy="3480610"/>
            <a:chOff x="0" y="7569734"/>
            <a:chExt cx="19792707" cy="3480610"/>
          </a:xfrm>
        </p:grpSpPr>
        <p:pic>
          <p:nvPicPr>
            <p:cNvPr id="149" name="Google Shape;149;g1ab74c4bbd4_0_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150256" y="7569734"/>
              <a:ext cx="4642451" cy="34806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" name="Google Shape;150;g1ab74c4bbd4_0_29"/>
            <p:cNvSpPr/>
            <p:nvPr/>
          </p:nvSpPr>
          <p:spPr>
            <a:xfrm>
              <a:off x="0" y="9844475"/>
              <a:ext cx="18288000" cy="442525"/>
            </a:xfrm>
            <a:prstGeom prst="rect">
              <a:avLst/>
            </a:prstGeom>
            <a:solidFill>
              <a:srgbClr val="2D3C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1" name="Google Shape;151;g1ab74c4bbd4_0_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89559" y="5143500"/>
            <a:ext cx="5864577" cy="5057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413" y="8297733"/>
            <a:ext cx="7476534" cy="1447863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8"/>
          <p:cNvSpPr txBox="1"/>
          <p:nvPr/>
        </p:nvSpPr>
        <p:spPr>
          <a:xfrm>
            <a:off x="736413" y="453974"/>
            <a:ext cx="84474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lang="en-US" sz="6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Размер</a:t>
            </a:r>
            <a:r>
              <a:rPr lang="en-US" sz="6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рынка</a:t>
            </a:r>
            <a:endParaRPr sz="6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2" name="Google Shape;202;p8"/>
          <p:cNvGrpSpPr/>
          <p:nvPr/>
        </p:nvGrpSpPr>
        <p:grpSpPr>
          <a:xfrm>
            <a:off x="7549810" y="3970895"/>
            <a:ext cx="8616463" cy="1292277"/>
            <a:chOff x="449405" y="1037317"/>
            <a:chExt cx="8032500" cy="1723036"/>
          </a:xfrm>
        </p:grpSpPr>
        <p:sp>
          <p:nvSpPr>
            <p:cNvPr id="203" name="Google Shape;203;p8"/>
            <p:cNvSpPr txBox="1"/>
            <p:nvPr/>
          </p:nvSpPr>
          <p:spPr>
            <a:xfrm>
              <a:off x="449409" y="1037317"/>
              <a:ext cx="7697400" cy="17230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1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99"/>
                <a:buFont typeface="Arial"/>
                <a:buNone/>
              </a:pPr>
              <a:r>
                <a:rPr lang="en-US" sz="2799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Общий объем рынка (TAM)</a:t>
              </a:r>
              <a:endParaRPr sz="27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5001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99"/>
                <a:buFont typeface="Arial"/>
                <a:buNone/>
              </a:pPr>
              <a:endParaRPr sz="2799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sp>
          <p:nvSpPr>
            <p:cNvPr id="204" name="Google Shape;204;p8"/>
            <p:cNvSpPr txBox="1"/>
            <p:nvPr/>
          </p:nvSpPr>
          <p:spPr>
            <a:xfrm>
              <a:off x="449405" y="1927734"/>
              <a:ext cx="8032500" cy="775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99"/>
                <a:buFont typeface="Arial"/>
                <a:buNone/>
              </a:pPr>
              <a:r>
                <a:rPr lang="ru-RU" sz="2699" dirty="0">
                  <a:solidFill>
                    <a:srgbClr val="4470F1"/>
                  </a:solidFill>
                </a:rPr>
                <a:t>4,11</a:t>
              </a:r>
              <a:r>
                <a:rPr lang="en-US" sz="2699" b="0" i="0" u="none" strike="noStrike" cap="none" dirty="0">
                  <a:solidFill>
                    <a:srgbClr val="4470F1"/>
                  </a:solidFill>
                  <a:latin typeface="Arial"/>
                  <a:ea typeface="Arial"/>
                  <a:cs typeface="Arial"/>
                  <a:sym typeface="Arial"/>
                </a:rPr>
                <a:t> МЛН.ЧЕЛ =&gt; </a:t>
              </a:r>
              <a:r>
                <a:rPr lang="ru-RU" sz="2699" b="0" i="0" u="none" strike="noStrike" cap="none" dirty="0">
                  <a:solidFill>
                    <a:srgbClr val="4470F1"/>
                  </a:solidFill>
                  <a:latin typeface="Arial"/>
                  <a:ea typeface="Arial"/>
                  <a:cs typeface="Arial"/>
                  <a:sym typeface="Arial"/>
                </a:rPr>
                <a:t>882 </a:t>
              </a:r>
              <a:r>
                <a:rPr lang="en-US" sz="2699" b="0" i="0" u="none" strike="noStrike" cap="none" dirty="0">
                  <a:solidFill>
                    <a:srgbClr val="4470F1"/>
                  </a:solidFill>
                  <a:latin typeface="Arial"/>
                  <a:ea typeface="Arial"/>
                  <a:cs typeface="Arial"/>
                  <a:sym typeface="Arial"/>
                </a:rPr>
                <a:t>М</a:t>
              </a:r>
              <a:r>
                <a:rPr lang="ru-RU" sz="2699" dirty="0">
                  <a:solidFill>
                    <a:srgbClr val="4470F1"/>
                  </a:solidFill>
                </a:rPr>
                <a:t>ЛН</a:t>
              </a:r>
              <a:r>
                <a:rPr lang="en-US" sz="2699" b="0" i="0" u="none" strike="noStrike" cap="none" dirty="0">
                  <a:solidFill>
                    <a:srgbClr val="4470F1"/>
                  </a:solidFill>
                  <a:latin typeface="Arial"/>
                  <a:ea typeface="Arial"/>
                  <a:cs typeface="Arial"/>
                  <a:sym typeface="Arial"/>
                </a:rPr>
                <a:t>. РУБ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5" name="Google Shape;205;p8"/>
          <p:cNvGrpSpPr/>
          <p:nvPr/>
        </p:nvGrpSpPr>
        <p:grpSpPr>
          <a:xfrm>
            <a:off x="7545532" y="5435510"/>
            <a:ext cx="6164775" cy="1157106"/>
            <a:chOff x="296503" y="1286844"/>
            <a:chExt cx="8219700" cy="1542809"/>
          </a:xfrm>
        </p:grpSpPr>
        <p:sp>
          <p:nvSpPr>
            <p:cNvPr id="206" name="Google Shape;206;p8"/>
            <p:cNvSpPr txBox="1"/>
            <p:nvPr/>
          </p:nvSpPr>
          <p:spPr>
            <a:xfrm>
              <a:off x="296503" y="1286844"/>
              <a:ext cx="7868700" cy="8615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1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99"/>
                <a:buFont typeface="Arial"/>
                <a:buNone/>
              </a:pPr>
              <a:r>
                <a:rPr lang="en-US" sz="2799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Доступный объем рынка (SAM)</a:t>
              </a:r>
              <a:endPara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8"/>
            <p:cNvSpPr txBox="1"/>
            <p:nvPr/>
          </p:nvSpPr>
          <p:spPr>
            <a:xfrm>
              <a:off x="296503" y="2054311"/>
              <a:ext cx="8219700" cy="7753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99"/>
                <a:buFont typeface="Arial"/>
                <a:buNone/>
              </a:pPr>
              <a:r>
                <a:rPr lang="ru-RU" sz="2699" dirty="0">
                  <a:solidFill>
                    <a:srgbClr val="4470F1"/>
                  </a:solidFill>
                </a:rPr>
                <a:t>3,09</a:t>
              </a:r>
              <a:r>
                <a:rPr lang="en-US" sz="2699" b="0" i="0" u="none" strike="noStrike" cap="none" dirty="0">
                  <a:solidFill>
                    <a:srgbClr val="4470F1"/>
                  </a:solidFill>
                  <a:latin typeface="Arial"/>
                  <a:ea typeface="Arial"/>
                  <a:cs typeface="Arial"/>
                  <a:sym typeface="Arial"/>
                </a:rPr>
                <a:t> МЛН.ЧЕЛ =&gt; </a:t>
              </a:r>
              <a:r>
                <a:rPr lang="ru-RU" sz="2699" dirty="0">
                  <a:solidFill>
                    <a:srgbClr val="4470F1"/>
                  </a:solidFill>
                </a:rPr>
                <a:t>618</a:t>
              </a:r>
              <a:r>
                <a:rPr lang="en-US" sz="2699" b="0" i="0" u="none" strike="noStrike" cap="none" dirty="0">
                  <a:solidFill>
                    <a:srgbClr val="4470F1"/>
                  </a:solidFill>
                  <a:latin typeface="Arial"/>
                  <a:ea typeface="Arial"/>
                  <a:cs typeface="Arial"/>
                  <a:sym typeface="Arial"/>
                </a:rPr>
                <a:t> М</a:t>
              </a:r>
              <a:r>
                <a:rPr lang="ru-RU" sz="2699" dirty="0">
                  <a:solidFill>
                    <a:srgbClr val="4470F1"/>
                  </a:solidFill>
                </a:rPr>
                <a:t>ЛН</a:t>
              </a:r>
              <a:r>
                <a:rPr lang="en-US" sz="2699" b="0" i="0" u="none" strike="noStrike" cap="none" dirty="0">
                  <a:solidFill>
                    <a:srgbClr val="4470F1"/>
                  </a:solidFill>
                  <a:latin typeface="Arial"/>
                  <a:ea typeface="Arial"/>
                  <a:cs typeface="Arial"/>
                  <a:sym typeface="Arial"/>
                </a:rPr>
                <a:t>. РУБ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8" name="Google Shape;208;p8"/>
          <p:cNvGrpSpPr/>
          <p:nvPr/>
        </p:nvGrpSpPr>
        <p:grpSpPr>
          <a:xfrm>
            <a:off x="7545532" y="6758345"/>
            <a:ext cx="7697537" cy="1186639"/>
            <a:chOff x="323367" y="731902"/>
            <a:chExt cx="10263383" cy="2427159"/>
          </a:xfrm>
        </p:grpSpPr>
        <p:sp>
          <p:nvSpPr>
            <p:cNvPr id="209" name="Google Shape;209;p8"/>
            <p:cNvSpPr txBox="1"/>
            <p:nvPr/>
          </p:nvSpPr>
          <p:spPr>
            <a:xfrm>
              <a:off x="323367" y="731902"/>
              <a:ext cx="10263383" cy="13216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1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99"/>
                <a:buFont typeface="Arial"/>
                <a:buNone/>
              </a:pPr>
              <a:r>
                <a:rPr lang="en-US" sz="2799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Реально достижимый объем рынка (SOM)</a:t>
              </a:r>
              <a:endPara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8"/>
            <p:cNvSpPr txBox="1"/>
            <p:nvPr/>
          </p:nvSpPr>
          <p:spPr>
            <a:xfrm>
              <a:off x="323367" y="1969645"/>
              <a:ext cx="7704900" cy="11894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99"/>
                <a:buFont typeface="Arial"/>
                <a:buNone/>
              </a:pPr>
              <a:r>
                <a:rPr lang="ru-RU" sz="2699" dirty="0">
                  <a:solidFill>
                    <a:srgbClr val="4470F1"/>
                  </a:solidFill>
                </a:rPr>
                <a:t>155</a:t>
              </a:r>
              <a:r>
                <a:rPr lang="en-US" sz="2699" b="0" i="0" u="none" strike="noStrike" cap="none" dirty="0">
                  <a:solidFill>
                    <a:srgbClr val="4470F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ru-RU" sz="2699" dirty="0">
                  <a:solidFill>
                    <a:srgbClr val="4470F1"/>
                  </a:solidFill>
                </a:rPr>
                <a:t>ТЫС.</a:t>
              </a:r>
              <a:r>
                <a:rPr lang="en-US" sz="2699" b="0" i="0" u="none" strike="noStrike" cap="none" dirty="0">
                  <a:solidFill>
                    <a:srgbClr val="4470F1"/>
                  </a:solidFill>
                  <a:latin typeface="Arial"/>
                  <a:ea typeface="Arial"/>
                  <a:cs typeface="Arial"/>
                  <a:sym typeface="Arial"/>
                </a:rPr>
                <a:t> ЧЕЛ =&gt; </a:t>
              </a:r>
              <a:r>
                <a:rPr lang="ru-RU" sz="2699" b="0" i="0" u="none" strike="noStrike" cap="none" dirty="0">
                  <a:solidFill>
                    <a:srgbClr val="4470F1"/>
                  </a:solidFill>
                  <a:latin typeface="Arial"/>
                  <a:ea typeface="Arial"/>
                  <a:cs typeface="Arial"/>
                  <a:sym typeface="Arial"/>
                </a:rPr>
                <a:t>31 </a:t>
              </a:r>
              <a:r>
                <a:rPr lang="en-US" sz="2699" b="0" i="0" u="none" strike="noStrike" cap="none" dirty="0">
                  <a:solidFill>
                    <a:srgbClr val="4470F1"/>
                  </a:solidFill>
                  <a:latin typeface="Arial"/>
                  <a:ea typeface="Arial"/>
                  <a:cs typeface="Arial"/>
                  <a:sym typeface="Arial"/>
                </a:rPr>
                <a:t>МЛН. РУБ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1" name="Google Shape;211;p8"/>
          <p:cNvSpPr txBox="1"/>
          <p:nvPr/>
        </p:nvSpPr>
        <p:spPr>
          <a:xfrm>
            <a:off x="913159" y="8346649"/>
            <a:ext cx="7123042" cy="1431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Справка: </a:t>
            </a:r>
            <a:endParaRPr sz="27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Развитие глобального рынка «Mental Health» к 2030 году увеличится на 40%</a:t>
            </a: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2" name="Google Shape;212;p8"/>
          <p:cNvGrpSpPr/>
          <p:nvPr/>
        </p:nvGrpSpPr>
        <p:grpSpPr>
          <a:xfrm>
            <a:off x="1458535" y="2389671"/>
            <a:ext cx="5580900" cy="5533422"/>
            <a:chOff x="240555" y="2438725"/>
            <a:chExt cx="5580900" cy="5533422"/>
          </a:xfrm>
        </p:grpSpPr>
        <p:sp>
          <p:nvSpPr>
            <p:cNvPr id="213" name="Google Shape;213;p8"/>
            <p:cNvSpPr/>
            <p:nvPr/>
          </p:nvSpPr>
          <p:spPr>
            <a:xfrm>
              <a:off x="240555" y="2443966"/>
              <a:ext cx="5580900" cy="54996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4" name="Google Shape;214;p8"/>
            <p:cNvGrpSpPr/>
            <p:nvPr/>
          </p:nvGrpSpPr>
          <p:grpSpPr>
            <a:xfrm>
              <a:off x="746652" y="3381653"/>
              <a:ext cx="4568773" cy="4590494"/>
              <a:chOff x="13652" y="0"/>
              <a:chExt cx="6091697" cy="6120658"/>
            </a:xfrm>
          </p:grpSpPr>
          <p:sp>
            <p:nvSpPr>
              <p:cNvPr id="215" name="Google Shape;215;p8"/>
              <p:cNvSpPr/>
              <p:nvPr/>
            </p:nvSpPr>
            <p:spPr>
              <a:xfrm>
                <a:off x="13652" y="0"/>
                <a:ext cx="6091697" cy="6120658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 extrusionOk="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2246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" name="Google Shape;216;p8"/>
              <p:cNvSpPr/>
              <p:nvPr/>
            </p:nvSpPr>
            <p:spPr>
              <a:xfrm>
                <a:off x="772066" y="1525285"/>
                <a:ext cx="4574868" cy="4595373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 extrusionOk="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4470F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" name="Google Shape;217;p8"/>
              <p:cNvSpPr/>
              <p:nvPr/>
            </p:nvSpPr>
            <p:spPr>
              <a:xfrm>
                <a:off x="1617106" y="3222939"/>
                <a:ext cx="2884789" cy="2897719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 extrusionOk="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8EC6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" name="Google Shape;218;p8"/>
              <p:cNvSpPr txBox="1"/>
              <p:nvPr/>
            </p:nvSpPr>
            <p:spPr>
              <a:xfrm>
                <a:off x="1707427" y="585183"/>
                <a:ext cx="2704200" cy="4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75"/>
                  <a:buFont typeface="Arial"/>
                  <a:buNone/>
                </a:pPr>
                <a:r>
                  <a:rPr lang="en-US" sz="2275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TAM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" name="Google Shape;219;p8"/>
              <p:cNvSpPr txBox="1"/>
              <p:nvPr/>
            </p:nvSpPr>
            <p:spPr>
              <a:xfrm>
                <a:off x="1757994" y="2356304"/>
                <a:ext cx="2704200" cy="512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95"/>
                  <a:buFont typeface="Arial"/>
                  <a:buNone/>
                </a:pPr>
                <a:r>
                  <a:rPr lang="en-US" sz="2495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SAM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" name="Google Shape;220;p8"/>
              <p:cNvSpPr txBox="1"/>
              <p:nvPr/>
            </p:nvSpPr>
            <p:spPr>
              <a:xfrm>
                <a:off x="2086556" y="4412044"/>
                <a:ext cx="1945800" cy="60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35"/>
                  <a:buFont typeface="Arial"/>
                  <a:buNone/>
                </a:pPr>
                <a:r>
                  <a:rPr lang="en-US" sz="2935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SOM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1" name="Google Shape;221;p8"/>
            <p:cNvSpPr txBox="1"/>
            <p:nvPr/>
          </p:nvSpPr>
          <p:spPr>
            <a:xfrm>
              <a:off x="2569025" y="2438725"/>
              <a:ext cx="9999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en-US" sz="30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PAM</a:t>
              </a:r>
              <a:endParaRPr sz="3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2" name="Google Shape;222;p8"/>
          <p:cNvGrpSpPr/>
          <p:nvPr/>
        </p:nvGrpSpPr>
        <p:grpSpPr>
          <a:xfrm>
            <a:off x="7545532" y="2488442"/>
            <a:ext cx="6627668" cy="1249320"/>
            <a:chOff x="780083" y="787833"/>
            <a:chExt cx="8836891" cy="1665759"/>
          </a:xfrm>
        </p:grpSpPr>
        <p:sp>
          <p:nvSpPr>
            <p:cNvPr id="223" name="Google Shape;223;p8"/>
            <p:cNvSpPr txBox="1"/>
            <p:nvPr/>
          </p:nvSpPr>
          <p:spPr>
            <a:xfrm>
              <a:off x="780083" y="787833"/>
              <a:ext cx="8836891" cy="861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1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Потенциальный</a:t>
              </a:r>
              <a:r>
                <a:rPr lang="en-US" sz="2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объем</a:t>
              </a:r>
              <a:r>
                <a:rPr lang="en-US" sz="2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рынка</a:t>
              </a:r>
              <a:r>
                <a:rPr lang="en-US" sz="2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(PAM)</a:t>
              </a:r>
              <a:endParaRPr sz="1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8"/>
            <p:cNvSpPr txBox="1"/>
            <p:nvPr/>
          </p:nvSpPr>
          <p:spPr>
            <a:xfrm>
              <a:off x="780086" y="1678251"/>
              <a:ext cx="8032500" cy="775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99"/>
                <a:buFont typeface="Arial"/>
                <a:buNone/>
              </a:pPr>
              <a:r>
                <a:rPr lang="en-US" sz="2699" b="0" i="0" u="none" strike="noStrike" cap="none" dirty="0">
                  <a:solidFill>
                    <a:srgbClr val="4470F1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r>
                <a:rPr lang="ru-RU" sz="2699" b="0" i="0" u="none" strike="noStrike" cap="none" dirty="0">
                  <a:solidFill>
                    <a:srgbClr val="4470F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r>
                <a:rPr lang="en-US" sz="2699" b="0" i="0" u="none" strike="noStrike" cap="none" dirty="0">
                  <a:solidFill>
                    <a:srgbClr val="4470F1"/>
                  </a:solidFill>
                  <a:latin typeface="Arial"/>
                  <a:ea typeface="Arial"/>
                  <a:cs typeface="Arial"/>
                  <a:sym typeface="Arial"/>
                </a:rPr>
                <a:t>  МЛН.ЧЕЛ =&gt; 16 МЛРД. РУБ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5" name="Google Shape;225;p8"/>
          <p:cNvGrpSpPr/>
          <p:nvPr/>
        </p:nvGrpSpPr>
        <p:grpSpPr>
          <a:xfrm>
            <a:off x="0" y="7569734"/>
            <a:ext cx="19792707" cy="3480610"/>
            <a:chOff x="0" y="7569734"/>
            <a:chExt cx="19792707" cy="3480610"/>
          </a:xfrm>
        </p:grpSpPr>
        <p:pic>
          <p:nvPicPr>
            <p:cNvPr id="226" name="Google Shape;226;p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150256" y="7569734"/>
              <a:ext cx="4642451" cy="34806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8"/>
            <p:cNvSpPr/>
            <p:nvPr/>
          </p:nvSpPr>
          <p:spPr>
            <a:xfrm>
              <a:off x="0" y="9844475"/>
              <a:ext cx="18288000" cy="442525"/>
            </a:xfrm>
            <a:prstGeom prst="rect">
              <a:avLst/>
            </a:prstGeom>
            <a:solidFill>
              <a:srgbClr val="2D3C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9"/>
          <p:cNvGrpSpPr/>
          <p:nvPr/>
        </p:nvGrpSpPr>
        <p:grpSpPr>
          <a:xfrm>
            <a:off x="841810" y="2980028"/>
            <a:ext cx="16843408" cy="6044147"/>
            <a:chOff x="900938" y="2529413"/>
            <a:chExt cx="16843408" cy="6044147"/>
          </a:xfrm>
        </p:grpSpPr>
        <p:grpSp>
          <p:nvGrpSpPr>
            <p:cNvPr id="112" name="Google Shape;112;p19"/>
            <p:cNvGrpSpPr/>
            <p:nvPr/>
          </p:nvGrpSpPr>
          <p:grpSpPr>
            <a:xfrm>
              <a:off x="8676546" y="3288959"/>
              <a:ext cx="9067800" cy="5284601"/>
              <a:chOff x="1790049" y="-47625"/>
              <a:chExt cx="12090400" cy="7046135"/>
            </a:xfrm>
          </p:grpSpPr>
          <p:sp>
            <p:nvSpPr>
              <p:cNvPr id="113" name="Google Shape;113;p19"/>
              <p:cNvSpPr txBox="1"/>
              <p:nvPr/>
            </p:nvSpPr>
            <p:spPr>
              <a:xfrm>
                <a:off x="1790049" y="2390775"/>
                <a:ext cx="3414000" cy="182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3996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37"/>
                  <a:buFont typeface="Arial"/>
                  <a:buNone/>
                </a:pPr>
                <a:r>
                  <a:rPr lang="en-US" sz="233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переключение внимания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3996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37"/>
                  <a:buFont typeface="Arial"/>
                  <a:buNone/>
                </a:pPr>
                <a:r>
                  <a:rPr lang="en-US" sz="233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45.5%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4;p19"/>
              <p:cNvSpPr txBox="1"/>
              <p:nvPr/>
            </p:nvSpPr>
            <p:spPr>
              <a:xfrm>
                <a:off x="9896449" y="2498975"/>
                <a:ext cx="3984000" cy="115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3996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37"/>
                  <a:buFont typeface="Arial"/>
                  <a:buNone/>
                </a:pPr>
                <a:r>
                  <a:rPr lang="en-US" sz="233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правильное дыхание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3996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37"/>
                  <a:buFont typeface="Arial"/>
                  <a:buNone/>
                </a:pPr>
                <a:r>
                  <a:rPr lang="en-US" sz="233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43.2%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5;p19"/>
              <p:cNvSpPr txBox="1"/>
              <p:nvPr/>
            </p:nvSpPr>
            <p:spPr>
              <a:xfrm>
                <a:off x="6923070" y="5847710"/>
                <a:ext cx="1775700" cy="115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3996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37"/>
                  <a:buFont typeface="Arial"/>
                  <a:buNone/>
                </a:pPr>
                <a:r>
                  <a:rPr lang="en-US" sz="233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никак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3996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37"/>
                  <a:buFont typeface="Arial"/>
                  <a:buNone/>
                </a:pPr>
                <a:r>
                  <a:rPr lang="en-US" sz="233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6.8%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6;p19"/>
              <p:cNvSpPr txBox="1"/>
              <p:nvPr/>
            </p:nvSpPr>
            <p:spPr>
              <a:xfrm>
                <a:off x="6867368" y="-47625"/>
                <a:ext cx="2448900" cy="115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3996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37"/>
                  <a:buFont typeface="Arial"/>
                  <a:buNone/>
                </a:pPr>
                <a:r>
                  <a:rPr lang="en-US" sz="233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медитация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3996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37"/>
                  <a:buFont typeface="Arial"/>
                  <a:buNone/>
                </a:pPr>
                <a:r>
                  <a:rPr lang="en-US" sz="233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2.3%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17" name="Google Shape;117;p19"/>
              <p:cNvGrpSpPr/>
              <p:nvPr/>
            </p:nvGrpSpPr>
            <p:grpSpPr>
              <a:xfrm>
                <a:off x="5407122" y="1334647"/>
                <a:ext cx="4421961" cy="4275123"/>
                <a:chOff x="-76931" y="0"/>
                <a:chExt cx="2643825" cy="2556033"/>
              </a:xfrm>
            </p:grpSpPr>
            <p:sp>
              <p:nvSpPr>
                <p:cNvPr id="118" name="Google Shape;118;p19"/>
                <p:cNvSpPr/>
                <p:nvPr/>
              </p:nvSpPr>
              <p:spPr>
                <a:xfrm>
                  <a:off x="1270000" y="0"/>
                  <a:ext cx="243341" cy="646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341" h="646766" extrusionOk="0">
                      <a:moveTo>
                        <a:pt x="0" y="0"/>
                      </a:moveTo>
                      <a:cubicBezTo>
                        <a:pt x="81682" y="0"/>
                        <a:pt x="163173" y="7880"/>
                        <a:pt x="243341" y="23531"/>
                      </a:cubicBezTo>
                      <a:lnTo>
                        <a:pt x="121671" y="646766"/>
                      </a:lnTo>
                      <a:cubicBezTo>
                        <a:pt x="81587" y="638940"/>
                        <a:pt x="40841" y="635000"/>
                        <a:pt x="0" y="635000"/>
                      </a:cubicBezTo>
                      <a:close/>
                    </a:path>
                  </a:pathLst>
                </a:custGeom>
                <a:solidFill>
                  <a:srgbClr val="6CE5E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" name="Google Shape;119;p19"/>
                <p:cNvSpPr/>
                <p:nvPr/>
              </p:nvSpPr>
              <p:spPr>
                <a:xfrm>
                  <a:off x="1360370" y="12927"/>
                  <a:ext cx="1206524" cy="24919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6524" h="2491989" extrusionOk="0">
                      <a:moveTo>
                        <a:pt x="90370" y="0"/>
                      </a:moveTo>
                      <a:cubicBezTo>
                        <a:pt x="693469" y="86712"/>
                        <a:pt x="1150002" y="589521"/>
                        <a:pt x="1178263" y="1198166"/>
                      </a:cubicBezTo>
                      <a:cubicBezTo>
                        <a:pt x="1206524" y="1806811"/>
                        <a:pt x="798549" y="2349762"/>
                        <a:pt x="206081" y="2491989"/>
                      </a:cubicBezTo>
                      <a:lnTo>
                        <a:pt x="57855" y="1874531"/>
                      </a:lnTo>
                      <a:cubicBezTo>
                        <a:pt x="354090" y="1803418"/>
                        <a:pt x="558077" y="1531942"/>
                        <a:pt x="543947" y="1227620"/>
                      </a:cubicBezTo>
                      <a:cubicBezTo>
                        <a:pt x="529816" y="923297"/>
                        <a:pt x="301549" y="671893"/>
                        <a:pt x="0" y="628536"/>
                      </a:cubicBezTo>
                      <a:close/>
                    </a:path>
                  </a:pathLst>
                </a:custGeom>
                <a:solidFill>
                  <a:srgbClr val="41B8D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" name="Google Shape;120;p19"/>
                <p:cNvSpPr/>
                <p:nvPr/>
              </p:nvSpPr>
              <p:spPr>
                <a:xfrm>
                  <a:off x="1328843" y="1879278"/>
                  <a:ext cx="298957" cy="6552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957" h="655257" extrusionOk="0">
                      <a:moveTo>
                        <a:pt x="298957" y="609278"/>
                      </a:moveTo>
                      <a:cubicBezTo>
                        <a:pt x="220584" y="632290"/>
                        <a:pt x="140174" y="647688"/>
                        <a:pt x="58844" y="655257"/>
                      </a:cubicBezTo>
                      <a:lnTo>
                        <a:pt x="0" y="22990"/>
                      </a:lnTo>
                      <a:cubicBezTo>
                        <a:pt x="40665" y="19205"/>
                        <a:pt x="80871" y="11506"/>
                        <a:pt x="120057" y="0"/>
                      </a:cubicBezTo>
                      <a:close/>
                    </a:path>
                  </a:pathLst>
                </a:custGeom>
                <a:solidFill>
                  <a:srgbClr val="2D8BB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" name="Google Shape;121;p19"/>
                <p:cNvSpPr/>
                <p:nvPr/>
              </p:nvSpPr>
              <p:spPr>
                <a:xfrm>
                  <a:off x="851744" y="1869575"/>
                  <a:ext cx="598995" cy="6864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8995" h="686458" extrusionOk="0">
                      <a:moveTo>
                        <a:pt x="598996" y="657498"/>
                      </a:moveTo>
                      <a:cubicBezTo>
                        <a:pt x="397574" y="686458"/>
                        <a:pt x="192142" y="666593"/>
                        <a:pt x="0" y="599576"/>
                      </a:cubicBezTo>
                      <a:lnTo>
                        <a:pt x="209128" y="0"/>
                      </a:lnTo>
                      <a:cubicBezTo>
                        <a:pt x="305199" y="33509"/>
                        <a:pt x="407915" y="43442"/>
                        <a:pt x="508626" y="28962"/>
                      </a:cubicBezTo>
                      <a:close/>
                    </a:path>
                  </a:pathLst>
                </a:custGeom>
                <a:solidFill>
                  <a:srgbClr val="2F5F9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" name="Google Shape;122;p19"/>
                <p:cNvSpPr/>
                <p:nvPr/>
              </p:nvSpPr>
              <p:spPr>
                <a:xfrm>
                  <a:off x="-76931" y="0"/>
                  <a:ext cx="1346867" cy="2488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6867" h="2488556" extrusionOk="0">
                      <a:moveTo>
                        <a:pt x="989131" y="2488556"/>
                      </a:moveTo>
                      <a:cubicBezTo>
                        <a:pt x="383157" y="2310626"/>
                        <a:pt x="0" y="1714456"/>
                        <a:pt x="89849" y="1089323"/>
                      </a:cubicBezTo>
                      <a:cubicBezTo>
                        <a:pt x="179697" y="464190"/>
                        <a:pt x="715247" y="63"/>
                        <a:pt x="1346804" y="0"/>
                      </a:cubicBezTo>
                      <a:lnTo>
                        <a:pt x="1346868" y="635000"/>
                      </a:lnTo>
                      <a:cubicBezTo>
                        <a:pt x="1031089" y="635031"/>
                        <a:pt x="763314" y="867095"/>
                        <a:pt x="718390" y="1179662"/>
                      </a:cubicBezTo>
                      <a:cubicBezTo>
                        <a:pt x="673465" y="1492228"/>
                        <a:pt x="865044" y="1790313"/>
                        <a:pt x="1168031" y="1879278"/>
                      </a:cubicBezTo>
                      <a:close/>
                    </a:path>
                  </a:pathLst>
                </a:custGeom>
                <a:solidFill>
                  <a:srgbClr val="31356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" name="Google Shape;123;p19"/>
                <p:cNvSpPr/>
                <p:nvPr/>
              </p:nvSpPr>
              <p:spPr>
                <a:xfrm>
                  <a:off x="1270000" y="0"/>
                  <a:ext cx="127" cy="63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" h="635000" extrusionOk="0">
                      <a:moveTo>
                        <a:pt x="0" y="0"/>
                      </a:moveTo>
                      <a:cubicBezTo>
                        <a:pt x="42" y="0"/>
                        <a:pt x="85" y="0"/>
                        <a:pt x="127" y="0"/>
                      </a:cubicBezTo>
                      <a:lnTo>
                        <a:pt x="63" y="635000"/>
                      </a:lnTo>
                      <a:cubicBezTo>
                        <a:pt x="42" y="635000"/>
                        <a:pt x="21" y="635000"/>
                        <a:pt x="0" y="635000"/>
                      </a:cubicBezTo>
                      <a:close/>
                    </a:path>
                  </a:pathLst>
                </a:custGeom>
                <a:solidFill>
                  <a:srgbClr val="704E8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24" name="Google Shape;124;p19"/>
            <p:cNvGrpSpPr/>
            <p:nvPr/>
          </p:nvGrpSpPr>
          <p:grpSpPr>
            <a:xfrm>
              <a:off x="900938" y="3847804"/>
              <a:ext cx="6629511" cy="4038600"/>
              <a:chOff x="-154397" y="281616"/>
              <a:chExt cx="8839348" cy="5384800"/>
            </a:xfrm>
          </p:grpSpPr>
          <p:sp>
            <p:nvSpPr>
              <p:cNvPr id="125" name="Google Shape;125;p19"/>
              <p:cNvSpPr txBox="1"/>
              <p:nvPr/>
            </p:nvSpPr>
            <p:spPr>
              <a:xfrm>
                <a:off x="-154397" y="4459516"/>
                <a:ext cx="2409900" cy="120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50"/>
                  <a:buFont typeface="Arial"/>
                  <a:buNone/>
                </a:pPr>
                <a:r>
                  <a:rPr lang="en-US" sz="245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испытывали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50"/>
                  <a:buFont typeface="Arial"/>
                  <a:buNone/>
                </a:pPr>
                <a:r>
                  <a:rPr lang="en-US" sz="245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80%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19"/>
              <p:cNvSpPr txBox="1"/>
              <p:nvPr/>
            </p:nvSpPr>
            <p:spPr>
              <a:xfrm>
                <a:off x="5686151" y="281616"/>
                <a:ext cx="2998800" cy="120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50"/>
                  <a:buFont typeface="Arial"/>
                  <a:buNone/>
                </a:pPr>
                <a:r>
                  <a:rPr lang="en-US" sz="245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не испытывали</a:t>
                </a: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50"/>
                  <a:buFont typeface="Arial"/>
                  <a:buNone/>
                </a:pPr>
                <a:r>
                  <a:rPr lang="en-US" sz="245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20%</a:t>
                </a: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27" name="Google Shape;127;p19"/>
              <p:cNvGrpSpPr/>
              <p:nvPr/>
            </p:nvGrpSpPr>
            <p:grpSpPr>
              <a:xfrm>
                <a:off x="1804273" y="811297"/>
                <a:ext cx="4878384" cy="4639663"/>
                <a:chOff x="-107849" y="0"/>
                <a:chExt cx="2755707" cy="2620858"/>
              </a:xfrm>
            </p:grpSpPr>
            <p:sp>
              <p:nvSpPr>
                <p:cNvPr id="128" name="Google Shape;128;p19"/>
                <p:cNvSpPr/>
                <p:nvPr/>
              </p:nvSpPr>
              <p:spPr>
                <a:xfrm>
                  <a:off x="1270000" y="0"/>
                  <a:ext cx="1225947" cy="127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5947" h="1270000" extrusionOk="0">
                      <a:moveTo>
                        <a:pt x="0" y="0"/>
                      </a:moveTo>
                      <a:cubicBezTo>
                        <a:pt x="573695" y="0"/>
                        <a:pt x="1076156" y="384611"/>
                        <a:pt x="1225947" y="938406"/>
                      </a:cubicBezTo>
                      <a:lnTo>
                        <a:pt x="0" y="1270000"/>
                      </a:lnTo>
                      <a:close/>
                    </a:path>
                  </a:pathLst>
                </a:custGeom>
                <a:solidFill>
                  <a:srgbClr val="6CE5E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9" name="Google Shape;129;p19"/>
                <p:cNvSpPr/>
                <p:nvPr/>
              </p:nvSpPr>
              <p:spPr>
                <a:xfrm>
                  <a:off x="-107849" y="0"/>
                  <a:ext cx="2755707" cy="26208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55707" h="2620858" extrusionOk="0">
                      <a:moveTo>
                        <a:pt x="2585691" y="877548"/>
                      </a:moveTo>
                      <a:cubicBezTo>
                        <a:pt x="2755708" y="1400806"/>
                        <a:pt x="2569463" y="1974031"/>
                        <a:pt x="2124362" y="2297433"/>
                      </a:cubicBezTo>
                      <a:cubicBezTo>
                        <a:pt x="1679261" y="2620835"/>
                        <a:pt x="1076539" y="2620858"/>
                        <a:pt x="631413" y="2297489"/>
                      </a:cubicBezTo>
                      <a:cubicBezTo>
                        <a:pt x="186287" y="1974120"/>
                        <a:pt x="0" y="1400909"/>
                        <a:pt x="169978" y="877639"/>
                      </a:cubicBezTo>
                      <a:cubicBezTo>
                        <a:pt x="339955" y="354369"/>
                        <a:pt x="827536" y="55"/>
                        <a:pt x="1377722" y="0"/>
                      </a:cubicBezTo>
                      <a:lnTo>
                        <a:pt x="1377849" y="1270000"/>
                      </a:lnTo>
                      <a:close/>
                    </a:path>
                  </a:pathLst>
                </a:custGeom>
                <a:solidFill>
                  <a:srgbClr val="41B8D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0" name="Google Shape;130;p19"/>
                <p:cNvSpPr/>
                <p:nvPr/>
              </p:nvSpPr>
              <p:spPr>
                <a:xfrm>
                  <a:off x="1270000" y="0"/>
                  <a:ext cx="127" cy="127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" h="1270000" extrusionOk="0">
                      <a:moveTo>
                        <a:pt x="0" y="0"/>
                      </a:moveTo>
                      <a:cubicBezTo>
                        <a:pt x="42" y="0"/>
                        <a:pt x="85" y="0"/>
                        <a:pt x="127" y="0"/>
                      </a:cubicBezTo>
                      <a:lnTo>
                        <a:pt x="0" y="1270000"/>
                      </a:lnTo>
                      <a:close/>
                    </a:path>
                  </a:pathLst>
                </a:custGeom>
                <a:solidFill>
                  <a:srgbClr val="2D8BB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31" name="Google Shape;131;p19"/>
            <p:cNvSpPr txBox="1"/>
            <p:nvPr/>
          </p:nvSpPr>
          <p:spPr>
            <a:xfrm>
              <a:off x="2617579" y="2532929"/>
              <a:ext cx="31635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6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99"/>
                <a:buFont typeface="Arial"/>
                <a:buNone/>
              </a:pPr>
              <a:r>
                <a:rPr lang="en-US" sz="279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Панические атаки</a:t>
              </a:r>
              <a:r>
                <a:rPr lang="en-US" sz="2799" b="0" i="0" u="none" strike="noStrike" cap="none">
                  <a:solidFill>
                    <a:srgbClr val="000000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 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9"/>
            <p:cNvSpPr txBox="1"/>
            <p:nvPr/>
          </p:nvSpPr>
          <p:spPr>
            <a:xfrm>
              <a:off x="11080393" y="2529413"/>
              <a:ext cx="45198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6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99"/>
                <a:buFont typeface="Arial"/>
                <a:buNone/>
              </a:pPr>
              <a:r>
                <a:rPr lang="en-US" sz="279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Как они справлялись с ПА</a:t>
              </a:r>
              <a:r>
                <a:rPr lang="en-US" sz="2799" b="0" i="0" u="none" strike="noStrike" cap="none">
                  <a:solidFill>
                    <a:srgbClr val="000000"/>
                  </a:solidFill>
                  <a:latin typeface="Noto Sans Light"/>
                  <a:ea typeface="Noto Sans Light"/>
                  <a:cs typeface="Noto Sans Light"/>
                  <a:sym typeface="Noto Sans Light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3" name="Google Shape;133;p19"/>
          <p:cNvSpPr txBox="1"/>
          <p:nvPr/>
        </p:nvSpPr>
        <p:spPr>
          <a:xfrm>
            <a:off x="-2174900" y="159246"/>
            <a:ext cx="13505123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lang="en-US" sz="6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</a:t>
            </a:r>
            <a:r>
              <a:rPr lang="en-US" sz="6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опрос</a:t>
            </a:r>
            <a:r>
              <a:rPr lang="en-US" sz="6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показал</a:t>
            </a:r>
            <a:r>
              <a:rPr lang="en-US" sz="6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6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4" name="Google Shape;134;p19"/>
          <p:cNvGrpSpPr/>
          <p:nvPr/>
        </p:nvGrpSpPr>
        <p:grpSpPr>
          <a:xfrm>
            <a:off x="0" y="7573204"/>
            <a:ext cx="19792707" cy="3480610"/>
            <a:chOff x="0" y="7569734"/>
            <a:chExt cx="19792707" cy="3480610"/>
          </a:xfrm>
        </p:grpSpPr>
        <p:pic>
          <p:nvPicPr>
            <p:cNvPr id="135" name="Google Shape;135;p1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150256" y="7569734"/>
              <a:ext cx="4642451" cy="34806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19"/>
            <p:cNvSpPr/>
            <p:nvPr/>
          </p:nvSpPr>
          <p:spPr>
            <a:xfrm>
              <a:off x="0" y="9844475"/>
              <a:ext cx="18288000" cy="442525"/>
            </a:xfrm>
            <a:prstGeom prst="rect">
              <a:avLst/>
            </a:prstGeom>
            <a:solidFill>
              <a:srgbClr val="2D3C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7" name="Google Shape;137;p19"/>
          <p:cNvSpPr txBox="1"/>
          <p:nvPr/>
        </p:nvSpPr>
        <p:spPr>
          <a:xfrm>
            <a:off x="1529608" y="1753366"/>
            <a:ext cx="15228784" cy="1171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6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Опрос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проводился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среди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школьников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16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18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лет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студентов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18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26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лет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количестве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100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человек</a:t>
            </a: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34;p19">
            <a:extLst>
              <a:ext uri="{FF2B5EF4-FFF2-40B4-BE49-F238E27FC236}">
                <a16:creationId xmlns:a16="http://schemas.microsoft.com/office/drawing/2014/main" id="{AB533B0F-5D06-4905-918C-2ED0612D85DB}"/>
              </a:ext>
            </a:extLst>
          </p:cNvPr>
          <p:cNvGrpSpPr/>
          <p:nvPr/>
        </p:nvGrpSpPr>
        <p:grpSpPr>
          <a:xfrm>
            <a:off x="0" y="7573204"/>
            <a:ext cx="19792707" cy="3480610"/>
            <a:chOff x="0" y="7569734"/>
            <a:chExt cx="19792707" cy="3480610"/>
          </a:xfrm>
        </p:grpSpPr>
        <p:pic>
          <p:nvPicPr>
            <p:cNvPr id="19" name="Google Shape;135;p19">
              <a:extLst>
                <a:ext uri="{FF2B5EF4-FFF2-40B4-BE49-F238E27FC236}">
                  <a16:creationId xmlns:a16="http://schemas.microsoft.com/office/drawing/2014/main" id="{553D4997-A3F4-4445-88E3-B91D7C53F1A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5150256" y="7569734"/>
              <a:ext cx="4642451" cy="34806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Google Shape;136;p19">
              <a:extLst>
                <a:ext uri="{FF2B5EF4-FFF2-40B4-BE49-F238E27FC236}">
                  <a16:creationId xmlns:a16="http://schemas.microsoft.com/office/drawing/2014/main" id="{4234AB6A-899E-42D9-8607-5C35BF9D3CE0}"/>
                </a:ext>
              </a:extLst>
            </p:cNvPr>
            <p:cNvSpPr/>
            <p:nvPr/>
          </p:nvSpPr>
          <p:spPr>
            <a:xfrm>
              <a:off x="0" y="9844475"/>
              <a:ext cx="18288000" cy="442525"/>
            </a:xfrm>
            <a:prstGeom prst="rect">
              <a:avLst/>
            </a:prstGeom>
            <a:solidFill>
              <a:srgbClr val="2D3C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" name="Google Shape;183;g24ca73c0f55_2_21">
            <a:extLst>
              <a:ext uri="{FF2B5EF4-FFF2-40B4-BE49-F238E27FC236}">
                <a16:creationId xmlns:a16="http://schemas.microsoft.com/office/drawing/2014/main" id="{F2B8A636-6588-4AFA-B356-585A3AACFFD7}"/>
              </a:ext>
            </a:extLst>
          </p:cNvPr>
          <p:cNvSpPr txBox="1"/>
          <p:nvPr/>
        </p:nvSpPr>
        <p:spPr>
          <a:xfrm>
            <a:off x="676018" y="591493"/>
            <a:ext cx="9288598" cy="3693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dk1"/>
                </a:solidFill>
              </a:rPr>
              <a:t>	</a:t>
            </a:r>
            <a:r>
              <a:rPr lang="en-US" sz="3200" b="1" dirty="0" err="1">
                <a:solidFill>
                  <a:schemeClr val="dk1"/>
                </a:solidFill>
              </a:rPr>
              <a:t>Существующие</a:t>
            </a:r>
            <a:r>
              <a:rPr lang="en-US" sz="3200" b="1" dirty="0">
                <a:solidFill>
                  <a:schemeClr val="dk1"/>
                </a:solidFill>
              </a:rPr>
              <a:t> </a:t>
            </a:r>
            <a:r>
              <a:rPr lang="en-US" sz="3200" b="1" dirty="0" err="1">
                <a:solidFill>
                  <a:schemeClr val="dk1"/>
                </a:solidFill>
              </a:rPr>
              <a:t>методы</a:t>
            </a:r>
            <a:r>
              <a:rPr lang="en-US" sz="3200" b="1" dirty="0">
                <a:solidFill>
                  <a:schemeClr val="dk1"/>
                </a:solidFill>
              </a:rPr>
              <a:t>: </a:t>
            </a:r>
            <a:endParaRPr sz="3200" b="1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2800" dirty="0" err="1">
                <a:solidFill>
                  <a:schemeClr val="dk1"/>
                </a:solidFill>
              </a:rPr>
              <a:t>терапия</a:t>
            </a:r>
            <a:r>
              <a:rPr lang="en-US" sz="2800" dirty="0">
                <a:solidFill>
                  <a:schemeClr val="dk1"/>
                </a:solidFill>
              </a:rPr>
              <a:t>/ </a:t>
            </a:r>
            <a:r>
              <a:rPr lang="en-US" sz="2800" dirty="0" err="1">
                <a:solidFill>
                  <a:schemeClr val="dk1"/>
                </a:solidFill>
              </a:rPr>
              <a:t>консультации</a:t>
            </a:r>
            <a:r>
              <a:rPr lang="en-US" sz="2800" dirty="0">
                <a:solidFill>
                  <a:schemeClr val="dk1"/>
                </a:solidFill>
              </a:rPr>
              <a:t> у </a:t>
            </a:r>
            <a:r>
              <a:rPr lang="en-US" sz="2800" dirty="0" err="1">
                <a:solidFill>
                  <a:schemeClr val="dk1"/>
                </a:solidFill>
              </a:rPr>
              <a:t>психолога</a:t>
            </a:r>
            <a:r>
              <a:rPr lang="en-US" sz="2800" dirty="0">
                <a:solidFill>
                  <a:schemeClr val="dk1"/>
                </a:solidFill>
              </a:rPr>
              <a:t>/ </a:t>
            </a:r>
            <a:r>
              <a:rPr lang="en-US" sz="2800" dirty="0" err="1">
                <a:solidFill>
                  <a:schemeClr val="dk1"/>
                </a:solidFill>
              </a:rPr>
              <a:t>психотерапевта</a:t>
            </a:r>
            <a:r>
              <a:rPr lang="en-US" sz="2800" dirty="0">
                <a:solidFill>
                  <a:schemeClr val="dk1"/>
                </a:solidFill>
              </a:rPr>
              <a:t>; </a:t>
            </a:r>
            <a:endParaRPr sz="2800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2800" dirty="0" err="1">
                <a:solidFill>
                  <a:schemeClr val="dk1"/>
                </a:solidFill>
              </a:rPr>
              <a:t>самостоятельный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поиск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информации</a:t>
            </a:r>
            <a:r>
              <a:rPr lang="en-US" sz="2800" dirty="0">
                <a:solidFill>
                  <a:schemeClr val="dk1"/>
                </a:solidFill>
              </a:rPr>
              <a:t> о </a:t>
            </a:r>
            <a:r>
              <a:rPr lang="en-US" sz="2800" dirty="0" err="1">
                <a:solidFill>
                  <a:schemeClr val="dk1"/>
                </a:solidFill>
              </a:rPr>
              <a:t>панических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атаках</a:t>
            </a:r>
            <a:r>
              <a:rPr lang="en-US" sz="2800" dirty="0">
                <a:solidFill>
                  <a:schemeClr val="dk1"/>
                </a:solidFill>
              </a:rPr>
              <a:t>, </a:t>
            </a:r>
            <a:r>
              <a:rPr lang="en-US" sz="2800" dirty="0" err="1">
                <a:solidFill>
                  <a:schemeClr val="dk1"/>
                </a:solidFill>
              </a:rPr>
              <a:t>методиках</a:t>
            </a:r>
            <a:r>
              <a:rPr lang="en-US" sz="2800" dirty="0">
                <a:solidFill>
                  <a:schemeClr val="dk1"/>
                </a:solidFill>
              </a:rPr>
              <a:t>;</a:t>
            </a:r>
            <a:endParaRPr sz="2800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2800" dirty="0" err="1">
                <a:solidFill>
                  <a:schemeClr val="dk1"/>
                </a:solidFill>
              </a:rPr>
              <a:t>бездействие</a:t>
            </a:r>
            <a:r>
              <a:rPr lang="en-US" sz="2800" dirty="0">
                <a:solidFill>
                  <a:schemeClr val="dk1"/>
                </a:solidFill>
              </a:rPr>
              <a:t>; </a:t>
            </a:r>
            <a:endParaRPr sz="2800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2800" dirty="0" err="1">
                <a:solidFill>
                  <a:schemeClr val="dk1"/>
                </a:solidFill>
              </a:rPr>
              <a:t>медикаментозное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лечение</a:t>
            </a:r>
            <a:r>
              <a:rPr lang="en-US" sz="2800" dirty="0">
                <a:solidFill>
                  <a:schemeClr val="dk1"/>
                </a:solidFill>
              </a:rPr>
              <a:t>; </a:t>
            </a:r>
            <a:endParaRPr sz="2800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2800" dirty="0" err="1">
                <a:solidFill>
                  <a:schemeClr val="dk1"/>
                </a:solidFill>
              </a:rPr>
              <a:t>вызов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скорой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помощи</a:t>
            </a:r>
            <a:endParaRPr sz="2800" dirty="0"/>
          </a:p>
        </p:txBody>
      </p:sp>
      <p:sp>
        <p:nvSpPr>
          <p:cNvPr id="22" name="Google Shape;184;g24ca73c0f55_2_21">
            <a:extLst>
              <a:ext uri="{FF2B5EF4-FFF2-40B4-BE49-F238E27FC236}">
                <a16:creationId xmlns:a16="http://schemas.microsoft.com/office/drawing/2014/main" id="{00112A9D-4B1A-4014-A4BD-F045162E2CC2}"/>
              </a:ext>
            </a:extLst>
          </p:cNvPr>
          <p:cNvSpPr txBox="1"/>
          <p:nvPr/>
        </p:nvSpPr>
        <p:spPr>
          <a:xfrm>
            <a:off x="676018" y="4578212"/>
            <a:ext cx="9288598" cy="3693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dk1"/>
                </a:solidFill>
              </a:rPr>
              <a:t>Ограничения</a:t>
            </a:r>
            <a:r>
              <a:rPr lang="en-US" sz="3200" b="1" dirty="0">
                <a:solidFill>
                  <a:schemeClr val="dk1"/>
                </a:solidFill>
              </a:rPr>
              <a:t> </a:t>
            </a:r>
            <a:r>
              <a:rPr lang="en-US" sz="3200" b="1" dirty="0" err="1">
                <a:solidFill>
                  <a:schemeClr val="dk1"/>
                </a:solidFill>
              </a:rPr>
              <a:t>существующих</a:t>
            </a:r>
            <a:r>
              <a:rPr lang="en-US" sz="3200" b="1" dirty="0">
                <a:solidFill>
                  <a:schemeClr val="dk1"/>
                </a:solidFill>
              </a:rPr>
              <a:t> </a:t>
            </a:r>
            <a:r>
              <a:rPr lang="en-US" sz="3200" b="1" dirty="0" err="1">
                <a:solidFill>
                  <a:schemeClr val="dk1"/>
                </a:solidFill>
              </a:rPr>
              <a:t>методов</a:t>
            </a:r>
            <a:r>
              <a:rPr lang="en-US" sz="3200" b="1" dirty="0">
                <a:solidFill>
                  <a:schemeClr val="dk1"/>
                </a:solidFill>
              </a:rPr>
              <a:t>:</a:t>
            </a:r>
            <a:endParaRPr sz="3200" b="1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2800" dirty="0" err="1">
                <a:solidFill>
                  <a:schemeClr val="dk1"/>
                </a:solidFill>
              </a:rPr>
              <a:t>психотерапия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требует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значительной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временной</a:t>
            </a:r>
            <a:r>
              <a:rPr lang="en-US" sz="2800" dirty="0">
                <a:solidFill>
                  <a:schemeClr val="dk1"/>
                </a:solidFill>
              </a:rPr>
              <a:t> и </a:t>
            </a:r>
            <a:r>
              <a:rPr lang="en-US" sz="2800" dirty="0" err="1">
                <a:solidFill>
                  <a:schemeClr val="dk1"/>
                </a:solidFill>
              </a:rPr>
              <a:t>финансовой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затраты</a:t>
            </a:r>
            <a:r>
              <a:rPr lang="en-US" sz="2800" dirty="0">
                <a:solidFill>
                  <a:schemeClr val="dk1"/>
                </a:solidFill>
              </a:rPr>
              <a:t>;</a:t>
            </a:r>
            <a:endParaRPr sz="2800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2800" dirty="0" err="1">
                <a:solidFill>
                  <a:schemeClr val="dk1"/>
                </a:solidFill>
              </a:rPr>
              <a:t>медикаментозная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терапия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может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быть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неэффективна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или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вызывать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побочные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эффекты</a:t>
            </a:r>
            <a:r>
              <a:rPr lang="en-US" sz="2800" dirty="0">
                <a:solidFill>
                  <a:schemeClr val="dk1"/>
                </a:solidFill>
              </a:rPr>
              <a:t>;</a:t>
            </a:r>
            <a:endParaRPr sz="2800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2800" dirty="0" err="1">
                <a:solidFill>
                  <a:schemeClr val="dk1"/>
                </a:solidFill>
              </a:rPr>
              <a:t>скорая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помощь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может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долго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ехать</a:t>
            </a:r>
            <a:r>
              <a:rPr lang="en-US" sz="2800" dirty="0">
                <a:solidFill>
                  <a:schemeClr val="dk1"/>
                </a:solidFill>
              </a:rPr>
              <a:t>;</a:t>
            </a:r>
            <a:endParaRPr sz="2800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2800" dirty="0" err="1">
                <a:solidFill>
                  <a:schemeClr val="dk1"/>
                </a:solidFill>
                <a:highlight>
                  <a:srgbClr val="FFFFFF"/>
                </a:highlight>
              </a:rPr>
              <a:t>многие</a:t>
            </a:r>
            <a:r>
              <a:rPr lang="en-US" sz="2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lang="en-US" sz="2800" dirty="0" err="1">
                <a:solidFill>
                  <a:schemeClr val="dk1"/>
                </a:solidFill>
                <a:highlight>
                  <a:srgbClr val="FFFFFF"/>
                </a:highlight>
              </a:rPr>
              <a:t>люди</a:t>
            </a:r>
            <a:r>
              <a:rPr lang="en-US" sz="2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lang="en-US" sz="2800" dirty="0" err="1">
                <a:solidFill>
                  <a:schemeClr val="dk1"/>
                </a:solidFill>
                <a:highlight>
                  <a:srgbClr val="FFFFFF"/>
                </a:highlight>
              </a:rPr>
              <a:t>не</a:t>
            </a:r>
            <a:r>
              <a:rPr lang="en-US" sz="2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lang="en-US" sz="2800" dirty="0" err="1">
                <a:solidFill>
                  <a:schemeClr val="dk1"/>
                </a:solidFill>
                <a:highlight>
                  <a:srgbClr val="FFFFFF"/>
                </a:highlight>
              </a:rPr>
              <a:t>хотят</a:t>
            </a:r>
            <a:r>
              <a:rPr lang="en-US" sz="2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lang="en-US" sz="2800" dirty="0" err="1">
                <a:solidFill>
                  <a:schemeClr val="dk1"/>
                </a:solidFill>
                <a:highlight>
                  <a:srgbClr val="FFFFFF"/>
                </a:highlight>
              </a:rPr>
              <a:t>говорить</a:t>
            </a:r>
            <a:r>
              <a:rPr lang="en-US" sz="2800" dirty="0">
                <a:solidFill>
                  <a:schemeClr val="dk1"/>
                </a:solidFill>
                <a:highlight>
                  <a:srgbClr val="FFFFFF"/>
                </a:highlight>
              </a:rPr>
              <a:t> о </a:t>
            </a:r>
            <a:r>
              <a:rPr lang="en-US" sz="2800" dirty="0" err="1">
                <a:solidFill>
                  <a:schemeClr val="dk1"/>
                </a:solidFill>
                <a:highlight>
                  <a:srgbClr val="FFFFFF"/>
                </a:highlight>
              </a:rPr>
              <a:t>своих</a:t>
            </a:r>
            <a:r>
              <a:rPr lang="en-US" sz="2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lang="en-US" sz="2800" dirty="0" err="1">
                <a:solidFill>
                  <a:schemeClr val="dk1"/>
                </a:solidFill>
                <a:highlight>
                  <a:srgbClr val="FFFFFF"/>
                </a:highlight>
              </a:rPr>
              <a:t>проблемах</a:t>
            </a:r>
            <a:r>
              <a:rPr lang="en-US" sz="2800" dirty="0">
                <a:solidFill>
                  <a:schemeClr val="dk1"/>
                </a:solidFill>
                <a:highlight>
                  <a:srgbClr val="FFFFFF"/>
                </a:highlight>
              </a:rPr>
              <a:t> и </a:t>
            </a:r>
            <a:r>
              <a:rPr lang="en-US" sz="2800" dirty="0" err="1">
                <a:solidFill>
                  <a:schemeClr val="dk1"/>
                </a:solidFill>
                <a:highlight>
                  <a:srgbClr val="FFFFFF"/>
                </a:highlight>
              </a:rPr>
              <a:t>не</a:t>
            </a:r>
            <a:r>
              <a:rPr lang="en-US" sz="2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lang="en-US" sz="2800" dirty="0" err="1">
                <a:solidFill>
                  <a:schemeClr val="dk1"/>
                </a:solidFill>
                <a:highlight>
                  <a:srgbClr val="FFFFFF"/>
                </a:highlight>
              </a:rPr>
              <a:t>ищут</a:t>
            </a:r>
            <a:r>
              <a:rPr lang="en-US" sz="2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lang="en-US" sz="2800" dirty="0" err="1">
                <a:solidFill>
                  <a:schemeClr val="dk1"/>
                </a:solidFill>
                <a:highlight>
                  <a:srgbClr val="FFFFFF"/>
                </a:highlight>
              </a:rPr>
              <a:t>помощи</a:t>
            </a:r>
            <a:endParaRPr sz="3200" dirty="0">
              <a:solidFill>
                <a:schemeClr val="dk1"/>
              </a:solidFill>
            </a:endParaRPr>
          </a:p>
        </p:txBody>
      </p:sp>
      <p:pic>
        <p:nvPicPr>
          <p:cNvPr id="24" name="Рисунок 23" descr="Изображение выглядит как мультфильм, одежда, рисунок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0CCEE189-6F13-4782-9865-1DE8BDEA8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9104" y="1450749"/>
            <a:ext cx="7619943" cy="601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63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"/>
          <p:cNvSpPr txBox="1"/>
          <p:nvPr/>
        </p:nvSpPr>
        <p:spPr>
          <a:xfrm>
            <a:off x="-1043353" y="71031"/>
            <a:ext cx="9001200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lang="en-US" sz="6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Исследования</a:t>
            </a:r>
            <a:endParaRPr sz="6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"/>
          <p:cNvSpPr txBox="1"/>
          <p:nvPr/>
        </p:nvSpPr>
        <p:spPr>
          <a:xfrm>
            <a:off x="400002" y="1714275"/>
            <a:ext cx="17620648" cy="441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Исследование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en-US" sz="27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Использование</a:t>
            </a:r>
            <a:r>
              <a:rPr lang="en-US" sz="27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7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долгосрочная</a:t>
            </a:r>
            <a:r>
              <a:rPr lang="en-US" sz="27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эффективность</a:t>
            </a:r>
            <a:r>
              <a:rPr lang="en-US" sz="27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веб-программы</a:t>
            </a:r>
            <a:r>
              <a:rPr lang="en-US" sz="27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самопомощи</a:t>
            </a:r>
            <a:r>
              <a:rPr lang="en-US" sz="27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когнитивно-поведенческой</a:t>
            </a:r>
            <a:r>
              <a:rPr lang="en-US" sz="27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терапии</a:t>
            </a:r>
            <a:r>
              <a:rPr lang="en-US" sz="27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панического</a:t>
            </a:r>
            <a:r>
              <a:rPr lang="en-US" sz="27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расстройства</a:t>
            </a:r>
            <a:r>
              <a:rPr lang="en-US" sz="27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» 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Peter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Farvolden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, PhD,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CPsych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 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Eilenna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Denisoff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PhD,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CPsych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  Peter Selby, MD, FRCPC;  R Michael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Bagby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PhD,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CPsych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  Laura Rudy, BA</a:t>
            </a:r>
            <a:endParaRPr sz="275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en-US" sz="2750" b="0" i="0" u="none" strike="noStrike" cap="none" dirty="0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...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Тем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менее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даже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у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тех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кто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оставался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программе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менее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12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недель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мы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обнаружили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статистически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значимое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снижение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(P&lt;0,002)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частоты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тяжести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панических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атак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о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которых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сообщали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сами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сравнении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данных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недели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с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данными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через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3, 6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или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8 </a:t>
            </a:r>
            <a:r>
              <a:rPr lang="en-US" sz="275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недель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2750" b="0" i="0" u="none" strike="noStrike" cap="none" dirty="0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…</a:t>
            </a:r>
            <a:r>
              <a:rPr lang="en-US" sz="2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».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endParaRPr sz="275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endParaRPr sz="275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"/>
          <p:cNvSpPr txBox="1"/>
          <p:nvPr/>
        </p:nvSpPr>
        <p:spPr>
          <a:xfrm>
            <a:off x="333676" y="5590897"/>
            <a:ext cx="17620648" cy="3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Исследование </a:t>
            </a:r>
            <a:r>
              <a:rPr lang="en-US" sz="2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«Лечение панического расстройства через Интернет: рандомизированное исследование программы самопомощи»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 Carlbring Bengt E.Westling Peter Ljungstrand Lisa Ekselius Gerhard Andersson </a:t>
            </a: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«…</a:t>
            </a:r>
            <a:r>
              <a:rPr lang="en-US" sz="27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общем, это было, вероятно, первое контролируемое исследование, изучающее эффективность программы самопомощи в Интернете для симптоматики паники. Результаты этого эксперимента в целом свидетельствуют о необходимости дальнейшего использования и развития интернет-программ самопомощи при ПА</a:t>
            </a:r>
            <a:r>
              <a:rPr lang="en-US" sz="2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r>
              <a:rPr lang="en-US" sz="27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7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9" name="Google Shape;159;p2"/>
          <p:cNvGrpSpPr/>
          <p:nvPr/>
        </p:nvGrpSpPr>
        <p:grpSpPr>
          <a:xfrm>
            <a:off x="0" y="7569734"/>
            <a:ext cx="19792707" cy="3480610"/>
            <a:chOff x="0" y="7569734"/>
            <a:chExt cx="19792707" cy="3480610"/>
          </a:xfrm>
        </p:grpSpPr>
        <p:pic>
          <p:nvPicPr>
            <p:cNvPr id="160" name="Google Shape;160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150256" y="7569734"/>
              <a:ext cx="4642451" cy="34806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2"/>
            <p:cNvSpPr/>
            <p:nvPr/>
          </p:nvSpPr>
          <p:spPr>
            <a:xfrm>
              <a:off x="0" y="9844475"/>
              <a:ext cx="18288000" cy="442525"/>
            </a:xfrm>
            <a:prstGeom prst="rect">
              <a:avLst/>
            </a:prstGeom>
            <a:solidFill>
              <a:srgbClr val="2D3C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62" name="Google Shape;162;p2"/>
          <p:cNvCxnSpPr/>
          <p:nvPr/>
        </p:nvCxnSpPr>
        <p:spPr>
          <a:xfrm>
            <a:off x="0" y="5471652"/>
            <a:ext cx="18288000" cy="0"/>
          </a:xfrm>
          <a:prstGeom prst="straightConnector1">
            <a:avLst/>
          </a:prstGeom>
          <a:noFill/>
          <a:ln w="57150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8"/>
          <p:cNvSpPr txBox="1"/>
          <p:nvPr/>
        </p:nvSpPr>
        <p:spPr>
          <a:xfrm>
            <a:off x="0" y="330640"/>
            <a:ext cx="57645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lang="en-US" sz="6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r>
              <a:rPr lang="en-US" sz="6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6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8" name="Google Shape;168;p18"/>
          <p:cNvGrpSpPr/>
          <p:nvPr/>
        </p:nvGrpSpPr>
        <p:grpSpPr>
          <a:xfrm>
            <a:off x="1189891" y="1962159"/>
            <a:ext cx="15908217" cy="1894733"/>
            <a:chOff x="1944425" y="3152233"/>
            <a:chExt cx="14955252" cy="3480610"/>
          </a:xfrm>
        </p:grpSpPr>
        <p:pic>
          <p:nvPicPr>
            <p:cNvPr id="169" name="Google Shape;169;p1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944425" y="3152233"/>
              <a:ext cx="14955252" cy="34806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18"/>
            <p:cNvSpPr txBox="1"/>
            <p:nvPr/>
          </p:nvSpPr>
          <p:spPr>
            <a:xfrm>
              <a:off x="2179869" y="3794063"/>
              <a:ext cx="14677200" cy="2216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99"/>
                <a:buFont typeface="Arial"/>
                <a:buNone/>
              </a:pP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Мобильное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приложение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с </a:t>
              </a:r>
              <a:r>
                <a:rPr lang="ru-RU" sz="2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персональным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подходом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к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каждому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которое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всегда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будет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под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рукой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с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мгновенной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ru-RU" sz="2800" dirty="0"/>
                <a:t>доступом 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функционалу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«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помощи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» и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эффективным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воздействием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1" name="Google Shape;171;p18"/>
          <p:cNvGrpSpPr/>
          <p:nvPr/>
        </p:nvGrpSpPr>
        <p:grpSpPr>
          <a:xfrm>
            <a:off x="0" y="7569734"/>
            <a:ext cx="19792707" cy="3480610"/>
            <a:chOff x="0" y="7569734"/>
            <a:chExt cx="19792707" cy="3480610"/>
          </a:xfrm>
        </p:grpSpPr>
        <p:pic>
          <p:nvPicPr>
            <p:cNvPr id="172" name="Google Shape;172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150256" y="7569734"/>
              <a:ext cx="4642451" cy="34806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" name="Google Shape;173;p18"/>
            <p:cNvSpPr/>
            <p:nvPr/>
          </p:nvSpPr>
          <p:spPr>
            <a:xfrm>
              <a:off x="0" y="9844475"/>
              <a:ext cx="18288000" cy="442525"/>
            </a:xfrm>
            <a:prstGeom prst="rect">
              <a:avLst/>
            </a:prstGeom>
            <a:solidFill>
              <a:srgbClr val="2D3C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C4F7B62-EA66-4C51-86F3-06FE3A148C34}"/>
              </a:ext>
            </a:extLst>
          </p:cNvPr>
          <p:cNvSpPr txBox="1"/>
          <p:nvPr/>
        </p:nvSpPr>
        <p:spPr>
          <a:xfrm>
            <a:off x="3211714" y="4826465"/>
            <a:ext cx="4736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Базовый функционал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145B99-BE85-4DDE-89A5-FCBA5DD0B3DB}"/>
              </a:ext>
            </a:extLst>
          </p:cNvPr>
          <p:cNvSpPr txBox="1"/>
          <p:nvPr/>
        </p:nvSpPr>
        <p:spPr>
          <a:xfrm>
            <a:off x="11476894" y="4832387"/>
            <a:ext cx="5099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Премиум функционал</a:t>
            </a:r>
          </a:p>
        </p:txBody>
      </p:sp>
      <p:pic>
        <p:nvPicPr>
          <p:cNvPr id="15" name="Google Shape;203;p8">
            <a:extLst>
              <a:ext uri="{FF2B5EF4-FFF2-40B4-BE49-F238E27FC236}">
                <a16:creationId xmlns:a16="http://schemas.microsoft.com/office/drawing/2014/main" id="{B087D4A1-9DE9-4A96-AAA4-ED5380597FD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389707" y="3897638"/>
            <a:ext cx="3079913" cy="547589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89;p7">
            <a:extLst>
              <a:ext uri="{FF2B5EF4-FFF2-40B4-BE49-F238E27FC236}">
                <a16:creationId xmlns:a16="http://schemas.microsoft.com/office/drawing/2014/main" id="{D3E21D6A-0DC5-478E-87FC-AA01167A9E88}"/>
              </a:ext>
            </a:extLst>
          </p:cNvPr>
          <p:cNvSpPr txBox="1"/>
          <p:nvPr/>
        </p:nvSpPr>
        <p:spPr>
          <a:xfrm>
            <a:off x="3575128" y="5606593"/>
            <a:ext cx="5686100" cy="363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ru-RU" sz="2800" dirty="0">
                <a:latin typeface="+mj-lt"/>
                <a:ea typeface="Calibri"/>
                <a:cs typeface="Calibri"/>
                <a:sym typeface="Calibri"/>
              </a:rPr>
              <a:t>Статьи</a:t>
            </a:r>
            <a:endParaRPr lang="ru-RU" sz="2800" b="0" i="0" u="none" strike="noStrike" cap="none" dirty="0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800" b="0" i="0" u="none" strike="noStrike" cap="none" dirty="0" err="1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Мгновенная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помощь</a:t>
            </a:r>
            <a:endParaRPr lang="ru-RU" sz="2800" dirty="0">
              <a:latin typeface="+mj-lt"/>
              <a:ea typeface="Calibri"/>
              <a:cs typeface="Calibri"/>
              <a:sym typeface="Calibri"/>
            </a:endParaRP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Развитие эмоционального интеллекта </a:t>
            </a: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ru-RU" sz="2800" b="0" i="0" u="none" strike="noStrike" cap="none" dirty="0">
                <a:latin typeface="Arial" panose="020B0604020202020204" pitchFamily="34" charset="0"/>
                <a:ea typeface="Calibri" panose="020F0502020204030204" pitchFamily="34" charset="0"/>
                <a:cs typeface="Calibri"/>
                <a:sym typeface="Calibri"/>
              </a:rPr>
              <a:t>Статистика</a:t>
            </a:r>
            <a:endParaRPr lang="ru-RU" sz="2800" dirty="0">
              <a:latin typeface="Arial" panose="020B0604020202020204" pitchFamily="34" charset="0"/>
              <a:ea typeface="Calibri" panose="020F0502020204030204" pitchFamily="34" charset="0"/>
              <a:cs typeface="Calibri"/>
              <a:sym typeface="Calibri"/>
            </a:endParaRP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Calibri"/>
                <a:sym typeface="Calibri"/>
              </a:rPr>
              <a:t>Тестирования</a:t>
            </a:r>
            <a:endParaRPr lang="ru-RU" sz="2800" dirty="0">
              <a:latin typeface="Arial" panose="020B0604020202020204" pitchFamily="34" charset="0"/>
              <a:ea typeface="Calibri" panose="020F0502020204030204" pitchFamily="34" charset="0"/>
              <a:cs typeface="Calibri"/>
              <a:sym typeface="Calibri"/>
            </a:endParaRP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ru-RU" sz="2800" b="0" i="0" u="none" strike="noStrike" cap="none" dirty="0">
                <a:latin typeface="Arial" panose="020B0604020202020204" pitchFamily="34" charset="0"/>
                <a:ea typeface="Calibri" panose="020F0502020204030204" pitchFamily="34" charset="0"/>
                <a:cs typeface="Calibri"/>
                <a:sym typeface="Calibri"/>
              </a:rPr>
              <a:t>Автодозвон</a:t>
            </a: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</a:pPr>
            <a:endParaRPr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85;p7">
            <a:extLst>
              <a:ext uri="{FF2B5EF4-FFF2-40B4-BE49-F238E27FC236}">
                <a16:creationId xmlns:a16="http://schemas.microsoft.com/office/drawing/2014/main" id="{7C9DBD7F-E309-4F62-8CB4-0DF3042C8BA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48624" y="4114800"/>
            <a:ext cx="2567952" cy="509648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71DE826-720F-4AD0-B79E-0FC5499C6FB3}"/>
              </a:ext>
            </a:extLst>
          </p:cNvPr>
          <p:cNvSpPr txBox="1"/>
          <p:nvPr/>
        </p:nvSpPr>
        <p:spPr>
          <a:xfrm>
            <a:off x="11896336" y="5729176"/>
            <a:ext cx="544482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Персональный трек по профилактике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Когнитивно-поведенческая психотерапия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Arial" panose="020B0604020202020204" pitchFamily="34" charset="0"/>
                <a:ea typeface="Calibri" panose="020F0502020204030204" pitchFamily="34" charset="0"/>
              </a:rPr>
              <a:t>Полный доступ к медитациям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Чат поддержка с психологом</a:t>
            </a:r>
            <a:endParaRPr lang="ru-R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405865B3-AE5D-4044-A71F-05853250EBA2}"/>
              </a:ext>
            </a:extLst>
          </p:cNvPr>
          <p:cNvSpPr/>
          <p:nvPr/>
        </p:nvSpPr>
        <p:spPr>
          <a:xfrm>
            <a:off x="5893428" y="2048036"/>
            <a:ext cx="2098067" cy="1175493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85CBCA7-0D54-4A7A-A5AC-96870345E51F}"/>
              </a:ext>
            </a:extLst>
          </p:cNvPr>
          <p:cNvSpPr/>
          <p:nvPr/>
        </p:nvSpPr>
        <p:spPr>
          <a:xfrm>
            <a:off x="8999094" y="2083365"/>
            <a:ext cx="3776015" cy="1175493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D946716-5595-414E-B194-2DF5AC4CC8E7}"/>
              </a:ext>
            </a:extLst>
          </p:cNvPr>
          <p:cNvSpPr/>
          <p:nvPr/>
        </p:nvSpPr>
        <p:spPr>
          <a:xfrm>
            <a:off x="13723747" y="2098249"/>
            <a:ext cx="3776015" cy="1175493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2" name="Google Shape;182;p7"/>
          <p:cNvSpPr txBox="1"/>
          <p:nvPr/>
        </p:nvSpPr>
        <p:spPr>
          <a:xfrm>
            <a:off x="633432" y="245252"/>
            <a:ext cx="146562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lang="en-US" sz="6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Функционал</a:t>
            </a:r>
            <a:r>
              <a:rPr lang="en-US" sz="6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приложения</a:t>
            </a:r>
            <a:endParaRPr sz="6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9694" y="2635784"/>
            <a:ext cx="3352801" cy="6731336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7"/>
          <p:cNvSpPr txBox="1"/>
          <p:nvPr/>
        </p:nvSpPr>
        <p:spPr>
          <a:xfrm>
            <a:off x="633432" y="1471311"/>
            <a:ext cx="5165326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 err="1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Персональный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профиль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план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профилактики</a:t>
            </a:r>
            <a:endParaRPr sz="2800" b="0" i="0" u="none" strike="noStrike" cap="none" dirty="0">
              <a:solidFill>
                <a:srgbClr val="000000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grpSp>
        <p:nvGrpSpPr>
          <p:cNvPr id="193" name="Google Shape;193;p7"/>
          <p:cNvGrpSpPr/>
          <p:nvPr/>
        </p:nvGrpSpPr>
        <p:grpSpPr>
          <a:xfrm>
            <a:off x="0" y="7569734"/>
            <a:ext cx="19792707" cy="3480610"/>
            <a:chOff x="0" y="7569734"/>
            <a:chExt cx="19792707" cy="3480610"/>
          </a:xfrm>
        </p:grpSpPr>
        <p:pic>
          <p:nvPicPr>
            <p:cNvPr id="194" name="Google Shape;194;p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150256" y="7569734"/>
              <a:ext cx="4642451" cy="34806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7"/>
            <p:cNvSpPr/>
            <p:nvPr/>
          </p:nvSpPr>
          <p:spPr>
            <a:xfrm>
              <a:off x="0" y="9844475"/>
              <a:ext cx="18288000" cy="442525"/>
            </a:xfrm>
            <a:prstGeom prst="rect">
              <a:avLst/>
            </a:prstGeom>
            <a:solidFill>
              <a:srgbClr val="2D3C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7161A4D-B5C0-41D4-AA55-B2DBB5F549F6}"/>
              </a:ext>
            </a:extLst>
          </p:cNvPr>
          <p:cNvSpPr txBox="1"/>
          <p:nvPr/>
        </p:nvSpPr>
        <p:spPr>
          <a:xfrm>
            <a:off x="5858429" y="2376626"/>
            <a:ext cx="2145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Психоанализ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893C19-EE60-449C-9366-53AF71D886E1}"/>
              </a:ext>
            </a:extLst>
          </p:cNvPr>
          <p:cNvSpPr txBox="1"/>
          <p:nvPr/>
        </p:nvSpPr>
        <p:spPr>
          <a:xfrm>
            <a:off x="9169335" y="2220285"/>
            <a:ext cx="37513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Выявление триггеров и глубинных причин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A6A6EA-1541-428D-BFC3-2A0F3357819F}"/>
              </a:ext>
            </a:extLst>
          </p:cNvPr>
          <p:cNvSpPr txBox="1"/>
          <p:nvPr/>
        </p:nvSpPr>
        <p:spPr>
          <a:xfrm>
            <a:off x="11859751" y="5031956"/>
            <a:ext cx="58850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Основные методы универсальны в работ, но они могут быть рассказаны для каждой психологической проблемы по разному т.е. быть более персонализированы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FF2115-5E3A-4C18-BB9B-83FCF9E39BFB}"/>
              </a:ext>
            </a:extLst>
          </p:cNvPr>
          <p:cNvSpPr txBox="1"/>
          <p:nvPr/>
        </p:nvSpPr>
        <p:spPr>
          <a:xfrm>
            <a:off x="5798758" y="3890406"/>
            <a:ext cx="550587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Методы через какие может быть осуществлена психотерапия</a:t>
            </a:r>
            <a:r>
              <a:rPr lang="en-US" sz="2400" dirty="0"/>
              <a:t>: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Снижение стресса с помощью физических техник и видео контента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Осознание заглушенных чувств и разрешение их проявлять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Отслеживание автоматических мыслей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Восстановление личных границ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Приобретение чувства базовой безопасности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Гештальт терапия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И </a:t>
            </a:r>
            <a:r>
              <a:rPr lang="ru-RU" sz="2400" dirty="0" err="1"/>
              <a:t>т.д</a:t>
            </a:r>
            <a:endParaRPr lang="ru-RU" sz="2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92F336E-D392-4011-B7BA-70331B556B2D}"/>
              </a:ext>
            </a:extLst>
          </p:cNvPr>
          <p:cNvSpPr txBox="1"/>
          <p:nvPr/>
        </p:nvSpPr>
        <p:spPr>
          <a:xfrm>
            <a:off x="13723747" y="2220285"/>
            <a:ext cx="38920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Ситуационная работа со страхами и их причинами</a:t>
            </a: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853FEB4A-3409-4C36-A11B-9678F5AE155F}"/>
              </a:ext>
            </a:extLst>
          </p:cNvPr>
          <p:cNvSpPr/>
          <p:nvPr/>
        </p:nvSpPr>
        <p:spPr>
          <a:xfrm>
            <a:off x="8116277" y="2478280"/>
            <a:ext cx="750606" cy="368540"/>
          </a:xfrm>
          <a:prstGeom prst="rightArrow">
            <a:avLst/>
          </a:prstGeom>
          <a:solidFill>
            <a:srgbClr val="B9C6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: вправо 25">
            <a:extLst>
              <a:ext uri="{FF2B5EF4-FFF2-40B4-BE49-F238E27FC236}">
                <a16:creationId xmlns:a16="http://schemas.microsoft.com/office/drawing/2014/main" id="{C6D6C061-226D-41A5-9D7E-93DA0FC99A35}"/>
              </a:ext>
            </a:extLst>
          </p:cNvPr>
          <p:cNvSpPr/>
          <p:nvPr/>
        </p:nvSpPr>
        <p:spPr>
          <a:xfrm>
            <a:off x="12884392" y="2451513"/>
            <a:ext cx="750606" cy="368540"/>
          </a:xfrm>
          <a:prstGeom prst="rightArrow">
            <a:avLst/>
          </a:prstGeom>
          <a:solidFill>
            <a:srgbClr val="B9C6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27;g24bc4a628b9_0_53">
            <a:extLst>
              <a:ext uri="{FF2B5EF4-FFF2-40B4-BE49-F238E27FC236}">
                <a16:creationId xmlns:a16="http://schemas.microsoft.com/office/drawing/2014/main" id="{0DA5E7F9-F1B3-4077-87EF-F23E419A866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42100" y="3450931"/>
            <a:ext cx="3326154" cy="2311537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Google Shape;235;g24bc4a628b9_0_53">
            <a:extLst>
              <a:ext uri="{FF2B5EF4-FFF2-40B4-BE49-F238E27FC236}">
                <a16:creationId xmlns:a16="http://schemas.microsoft.com/office/drawing/2014/main" id="{7DC95FCD-DCC5-448D-A9FC-FC814B628687}"/>
              </a:ext>
            </a:extLst>
          </p:cNvPr>
          <p:cNvSpPr txBox="1"/>
          <p:nvPr/>
        </p:nvSpPr>
        <p:spPr>
          <a:xfrm>
            <a:off x="881820" y="474511"/>
            <a:ext cx="13056917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lang="en-US" sz="11200" b="1" dirty="0" err="1">
                <a:solidFill>
                  <a:schemeClr val="dk1"/>
                </a:solidFill>
              </a:rPr>
              <a:t>Аутсорсинг</a:t>
            </a:r>
            <a:r>
              <a:rPr lang="en-US" sz="11200" b="1" dirty="0">
                <a:solidFill>
                  <a:schemeClr val="dk1"/>
                </a:solidFill>
              </a:rPr>
              <a:t>:</a:t>
            </a:r>
            <a:r>
              <a:rPr lang="en-US" sz="11200" dirty="0">
                <a:solidFill>
                  <a:schemeClr val="dk1"/>
                </a:solidFill>
              </a:rPr>
              <a:t> </a:t>
            </a:r>
            <a:r>
              <a:rPr lang="en-US" sz="11200" dirty="0" err="1">
                <a:solidFill>
                  <a:schemeClr val="dk1"/>
                </a:solidFill>
              </a:rPr>
              <a:t>звукозапись</a:t>
            </a:r>
            <a:r>
              <a:rPr lang="en-US" sz="11200" dirty="0">
                <a:solidFill>
                  <a:schemeClr val="dk1"/>
                </a:solidFill>
              </a:rPr>
              <a:t> и </a:t>
            </a:r>
            <a:r>
              <a:rPr lang="en-US" sz="11200" dirty="0" err="1">
                <a:solidFill>
                  <a:schemeClr val="dk1"/>
                </a:solidFill>
              </a:rPr>
              <a:t>видеозапись</a:t>
            </a:r>
            <a:r>
              <a:rPr lang="en-US" sz="11200" dirty="0">
                <a:solidFill>
                  <a:schemeClr val="dk1"/>
                </a:solidFill>
              </a:rPr>
              <a:t> </a:t>
            </a:r>
            <a:r>
              <a:rPr lang="en-US" sz="11200" dirty="0" err="1">
                <a:solidFill>
                  <a:schemeClr val="dk1"/>
                </a:solidFill>
              </a:rPr>
              <a:t>контента</a:t>
            </a:r>
            <a:r>
              <a:rPr lang="en-US" sz="11200" dirty="0">
                <a:solidFill>
                  <a:schemeClr val="dk1"/>
                </a:solidFill>
              </a:rPr>
              <a:t>; </a:t>
            </a:r>
            <a:r>
              <a:rPr lang="en-US" sz="11200" dirty="0" err="1">
                <a:solidFill>
                  <a:schemeClr val="dk1"/>
                </a:solidFill>
              </a:rPr>
              <a:t>поддержка</a:t>
            </a:r>
            <a:r>
              <a:rPr lang="en-US" sz="11200" dirty="0">
                <a:solidFill>
                  <a:schemeClr val="dk1"/>
                </a:solidFill>
              </a:rPr>
              <a:t> </a:t>
            </a:r>
            <a:r>
              <a:rPr lang="en-US" sz="11200" dirty="0" err="1">
                <a:solidFill>
                  <a:schemeClr val="dk1"/>
                </a:solidFill>
              </a:rPr>
              <a:t>сервера</a:t>
            </a:r>
            <a:endParaRPr sz="112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5" name="Google Shape;239;g24bc4a628b9_0_53">
            <a:extLst>
              <a:ext uri="{FF2B5EF4-FFF2-40B4-BE49-F238E27FC236}">
                <a16:creationId xmlns:a16="http://schemas.microsoft.com/office/drawing/2014/main" id="{57DD9CFA-AACF-4051-ADC0-2F825CC22AEC}"/>
              </a:ext>
            </a:extLst>
          </p:cNvPr>
          <p:cNvSpPr txBox="1"/>
          <p:nvPr/>
        </p:nvSpPr>
        <p:spPr>
          <a:xfrm>
            <a:off x="854931" y="1548985"/>
            <a:ext cx="8253998" cy="363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800" b="1" dirty="0" err="1">
                <a:solidFill>
                  <a:schemeClr val="dk1"/>
                </a:solidFill>
              </a:rPr>
              <a:t>Предполагаемые</a:t>
            </a:r>
            <a:r>
              <a:rPr lang="en-US" sz="2800" b="1" dirty="0">
                <a:solidFill>
                  <a:schemeClr val="dk1"/>
                </a:solidFill>
              </a:rPr>
              <a:t> </a:t>
            </a:r>
            <a:r>
              <a:rPr lang="en-US" sz="2800" b="1" dirty="0" err="1">
                <a:solidFill>
                  <a:schemeClr val="dk1"/>
                </a:solidFill>
              </a:rPr>
              <a:t>источники</a:t>
            </a:r>
            <a:r>
              <a:rPr lang="en-US" sz="2800" b="1" dirty="0">
                <a:solidFill>
                  <a:schemeClr val="dk1"/>
                </a:solidFill>
              </a:rPr>
              <a:t>:</a:t>
            </a:r>
            <a:endParaRPr sz="2800" b="1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2800" dirty="0" err="1"/>
              <a:t>Контур</a:t>
            </a:r>
            <a:r>
              <a:rPr lang="en-US" sz="2800" dirty="0"/>
              <a:t> </a:t>
            </a:r>
            <a:r>
              <a:rPr lang="en-US" sz="2800" dirty="0" err="1"/>
              <a:t>акселератор</a:t>
            </a:r>
            <a:endParaRPr sz="28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2800" dirty="0" err="1"/>
              <a:t>Сбер</a:t>
            </a:r>
            <a:r>
              <a:rPr lang="en-US" sz="2800" dirty="0"/>
              <a:t> </a:t>
            </a:r>
            <a:r>
              <a:rPr lang="en-US" sz="2800" dirty="0" err="1"/>
              <a:t>акселератор</a:t>
            </a:r>
            <a:endParaRPr sz="28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2800" dirty="0" err="1"/>
              <a:t>Крауд-платформа</a:t>
            </a:r>
            <a:r>
              <a:rPr lang="en-US" sz="2800" dirty="0"/>
              <a:t> “</a:t>
            </a:r>
            <a:r>
              <a:rPr lang="en-US" sz="2800" dirty="0" err="1"/>
              <a:t>Сильные</a:t>
            </a:r>
            <a:r>
              <a:rPr lang="en-US" sz="2800" dirty="0"/>
              <a:t> </a:t>
            </a:r>
            <a:r>
              <a:rPr lang="en-US" sz="2800" dirty="0" err="1"/>
              <a:t>идеи</a:t>
            </a:r>
            <a:r>
              <a:rPr lang="en-US" sz="2800" dirty="0"/>
              <a:t> </a:t>
            </a:r>
            <a:r>
              <a:rPr lang="en-US" sz="2800" dirty="0" err="1"/>
              <a:t>для</a:t>
            </a:r>
            <a:r>
              <a:rPr lang="en-US" sz="2800" dirty="0"/>
              <a:t> </a:t>
            </a:r>
            <a:r>
              <a:rPr lang="en-US" sz="2800" dirty="0" err="1"/>
              <a:t>нового</a:t>
            </a:r>
            <a:r>
              <a:rPr lang="en-US" sz="2800" dirty="0"/>
              <a:t> </a:t>
            </a:r>
            <a:r>
              <a:rPr lang="en-US" sz="2800" dirty="0" err="1"/>
              <a:t>времени</a:t>
            </a:r>
            <a:r>
              <a:rPr lang="en-US" sz="2800" dirty="0"/>
              <a:t>”</a:t>
            </a:r>
            <a:endParaRPr sz="28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2800" dirty="0" err="1"/>
              <a:t>Грант</a:t>
            </a:r>
            <a:r>
              <a:rPr lang="en-US" sz="2800" dirty="0"/>
              <a:t> </a:t>
            </a:r>
            <a:r>
              <a:rPr lang="en-US" sz="2800" dirty="0" err="1"/>
              <a:t>от</a:t>
            </a:r>
            <a:r>
              <a:rPr lang="en-US" sz="2800" dirty="0"/>
              <a:t> </a:t>
            </a:r>
            <a:r>
              <a:rPr lang="en-US" sz="2800" dirty="0" err="1"/>
              <a:t>российского</a:t>
            </a:r>
            <a:r>
              <a:rPr lang="en-US" sz="2800" dirty="0"/>
              <a:t> </a:t>
            </a:r>
            <a:r>
              <a:rPr lang="en-US" sz="2800" dirty="0" err="1"/>
              <a:t>фонда</a:t>
            </a:r>
            <a:r>
              <a:rPr lang="en-US" sz="2800" dirty="0"/>
              <a:t> </a:t>
            </a:r>
            <a:r>
              <a:rPr lang="en-US" sz="2800" dirty="0" err="1"/>
              <a:t>развития</a:t>
            </a:r>
            <a:r>
              <a:rPr lang="en-US" sz="2800" dirty="0"/>
              <a:t> </a:t>
            </a:r>
            <a:r>
              <a:rPr lang="en-US" sz="2800" dirty="0" err="1"/>
              <a:t>информационных</a:t>
            </a:r>
            <a:r>
              <a:rPr lang="en-US" sz="2800" dirty="0"/>
              <a:t> </a:t>
            </a:r>
            <a:r>
              <a:rPr lang="en-US" sz="2800" dirty="0" err="1"/>
              <a:t>технологий</a:t>
            </a:r>
            <a:endParaRPr sz="28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2800" dirty="0" err="1"/>
              <a:t>Бизнес-ангелы</a:t>
            </a:r>
            <a:r>
              <a:rPr lang="en-US" sz="2800" dirty="0"/>
              <a:t>/</a:t>
            </a:r>
            <a:r>
              <a:rPr lang="en-US" sz="2800" dirty="0" err="1"/>
              <a:t>инвесторы</a:t>
            </a:r>
            <a:r>
              <a:rPr lang="en-US" sz="2800" dirty="0"/>
              <a:t> </a:t>
            </a:r>
            <a:endParaRPr sz="2800" dirty="0"/>
          </a:p>
        </p:txBody>
      </p:sp>
      <p:sp>
        <p:nvSpPr>
          <p:cNvPr id="6" name="Google Shape;240;g24bc4a628b9_0_53">
            <a:extLst>
              <a:ext uri="{FF2B5EF4-FFF2-40B4-BE49-F238E27FC236}">
                <a16:creationId xmlns:a16="http://schemas.microsoft.com/office/drawing/2014/main" id="{07B19D21-F085-4F6D-B76C-B63112E72D1A}"/>
              </a:ext>
            </a:extLst>
          </p:cNvPr>
          <p:cNvSpPr txBox="1"/>
          <p:nvPr/>
        </p:nvSpPr>
        <p:spPr>
          <a:xfrm>
            <a:off x="1153782" y="5574323"/>
            <a:ext cx="7656297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/>
              <a:t>Ведутся</a:t>
            </a:r>
            <a:r>
              <a:rPr lang="en-US" sz="2800" b="1" dirty="0"/>
              <a:t> </a:t>
            </a:r>
            <a:r>
              <a:rPr lang="en-US" sz="2800" b="1" dirty="0" err="1"/>
              <a:t>переговоры</a:t>
            </a:r>
            <a:r>
              <a:rPr lang="en-US" sz="2800" b="1" dirty="0"/>
              <a:t> с:</a:t>
            </a:r>
            <a:endParaRPr sz="2800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/>
              <a:t>Quality Records,</a:t>
            </a:r>
            <a:endParaRPr sz="2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/>
              <a:t> </a:t>
            </a:r>
            <a:r>
              <a:rPr lang="en-US" sz="2800" dirty="0" err="1"/>
              <a:t>звукозаписывающая</a:t>
            </a:r>
            <a:r>
              <a:rPr lang="en-US" sz="2800" dirty="0"/>
              <a:t> </a:t>
            </a:r>
            <a:r>
              <a:rPr lang="en-US" sz="2800" dirty="0" err="1"/>
              <a:t>студия</a:t>
            </a:r>
            <a:endParaRPr sz="2800" dirty="0"/>
          </a:p>
        </p:txBody>
      </p:sp>
      <p:sp>
        <p:nvSpPr>
          <p:cNvPr id="7" name="Google Shape;241;g24bc4a628b9_0_53">
            <a:extLst>
              <a:ext uri="{FF2B5EF4-FFF2-40B4-BE49-F238E27FC236}">
                <a16:creationId xmlns:a16="http://schemas.microsoft.com/office/drawing/2014/main" id="{EF1E58D7-DEEA-4714-B534-14D3EE37C913}"/>
              </a:ext>
            </a:extLst>
          </p:cNvPr>
          <p:cNvSpPr txBox="1"/>
          <p:nvPr/>
        </p:nvSpPr>
        <p:spPr>
          <a:xfrm>
            <a:off x="9843236" y="1542747"/>
            <a:ext cx="6842221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chemeClr val="dk1"/>
                </a:solidFill>
              </a:rPr>
              <a:t>Партнеры</a:t>
            </a:r>
            <a:r>
              <a:rPr lang="en-US" sz="2800" b="1" dirty="0">
                <a:solidFill>
                  <a:schemeClr val="dk1"/>
                </a:solidFill>
              </a:rPr>
              <a:t>: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endParaRPr sz="2800" dirty="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2800" dirty="0" err="1">
                <a:solidFill>
                  <a:schemeClr val="dk1"/>
                </a:solidFill>
                <a:highlight>
                  <a:srgbClr val="FFFFFF"/>
                </a:highlight>
              </a:rPr>
              <a:t>Кафедра</a:t>
            </a:r>
            <a:r>
              <a:rPr lang="en-US" sz="2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lang="en-US" sz="2800" dirty="0" err="1">
                <a:solidFill>
                  <a:schemeClr val="dk1"/>
                </a:solidFill>
                <a:highlight>
                  <a:srgbClr val="FFFFFF"/>
                </a:highlight>
              </a:rPr>
              <a:t>клинической</a:t>
            </a:r>
            <a:r>
              <a:rPr lang="en-US" sz="2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lang="en-US" sz="2800" dirty="0" err="1">
                <a:solidFill>
                  <a:schemeClr val="dk1"/>
                </a:solidFill>
                <a:highlight>
                  <a:srgbClr val="FFFFFF"/>
                </a:highlight>
              </a:rPr>
              <a:t>психологии</a:t>
            </a:r>
            <a:r>
              <a:rPr lang="en-US" sz="2800" dirty="0">
                <a:solidFill>
                  <a:schemeClr val="dk1"/>
                </a:solidFill>
                <a:highlight>
                  <a:srgbClr val="FFFFFF"/>
                </a:highlight>
              </a:rPr>
              <a:t> и </a:t>
            </a:r>
            <a:r>
              <a:rPr lang="en-US" sz="2800" dirty="0" err="1">
                <a:solidFill>
                  <a:schemeClr val="dk1"/>
                </a:solidFill>
                <a:highlight>
                  <a:srgbClr val="FFFFFF"/>
                </a:highlight>
              </a:rPr>
              <a:t>психофизиологии</a:t>
            </a:r>
            <a:r>
              <a:rPr lang="ru-RU" sz="2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Дорогина</a:t>
            </a:r>
            <a:r>
              <a:rPr lang="en-US" sz="2800" dirty="0">
                <a:solidFill>
                  <a:schemeClr val="dk1"/>
                </a:solidFill>
              </a:rPr>
              <a:t> О. И.</a:t>
            </a:r>
            <a:endParaRPr sz="2800" dirty="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2800" dirty="0" err="1">
                <a:solidFill>
                  <a:schemeClr val="dk1"/>
                </a:solidFill>
              </a:rPr>
              <a:t>УрФУ</a:t>
            </a:r>
            <a:endParaRPr lang="ru-RU" sz="2800" dirty="0">
              <a:solidFill>
                <a:schemeClr val="dk1"/>
              </a:solidFill>
            </a:endParaRPr>
          </a:p>
        </p:txBody>
      </p:sp>
      <p:pic>
        <p:nvPicPr>
          <p:cNvPr id="8" name="Google Shape;242;g24bc4a628b9_0_53">
            <a:extLst>
              <a:ext uri="{FF2B5EF4-FFF2-40B4-BE49-F238E27FC236}">
                <a16:creationId xmlns:a16="http://schemas.microsoft.com/office/drawing/2014/main" id="{82269BA7-F61F-4247-87B3-A53D5FC12FE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0044" y="7116239"/>
            <a:ext cx="2487410" cy="248741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Google Shape;243;g24bc4a628b9_0_53">
            <a:extLst>
              <a:ext uri="{FF2B5EF4-FFF2-40B4-BE49-F238E27FC236}">
                <a16:creationId xmlns:a16="http://schemas.microsoft.com/office/drawing/2014/main" id="{477125F6-1BC7-43A9-A87C-5F826F82BEFC}"/>
              </a:ext>
            </a:extLst>
          </p:cNvPr>
          <p:cNvSpPr txBox="1"/>
          <p:nvPr/>
        </p:nvSpPr>
        <p:spPr>
          <a:xfrm>
            <a:off x="9643945" y="5846907"/>
            <a:ext cx="5476407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</a:rPr>
              <a:t>Digital </a:t>
            </a:r>
            <a:r>
              <a:rPr lang="en-US" sz="2800" dirty="0" err="1">
                <a:solidFill>
                  <a:schemeClr val="dk1"/>
                </a:solidFill>
              </a:rPr>
              <a:t>студия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Haydex</a:t>
            </a:r>
            <a:r>
              <a:rPr lang="en-US" sz="2800" dirty="0">
                <a:solidFill>
                  <a:schemeClr val="dk1"/>
                </a:solidFill>
              </a:rPr>
              <a:t>,</a:t>
            </a:r>
            <a:endParaRPr sz="28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разработка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веб-приложения</a:t>
            </a:r>
            <a:endParaRPr sz="2800" dirty="0">
              <a:solidFill>
                <a:schemeClr val="dk1"/>
              </a:solidFill>
            </a:endParaRPr>
          </a:p>
        </p:txBody>
      </p:sp>
      <p:pic>
        <p:nvPicPr>
          <p:cNvPr id="10" name="Google Shape;244;g24bc4a628b9_0_53">
            <a:extLst>
              <a:ext uri="{FF2B5EF4-FFF2-40B4-BE49-F238E27FC236}">
                <a16:creationId xmlns:a16="http://schemas.microsoft.com/office/drawing/2014/main" id="{0D425476-C15E-4EF0-B4E4-3F6A5BFB732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57802" y="7051620"/>
            <a:ext cx="2552490" cy="255249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" name="Google Shape;193;p7">
            <a:extLst>
              <a:ext uri="{FF2B5EF4-FFF2-40B4-BE49-F238E27FC236}">
                <a16:creationId xmlns:a16="http://schemas.microsoft.com/office/drawing/2014/main" id="{E989385F-E631-4856-874F-90C4349DEF5E}"/>
              </a:ext>
            </a:extLst>
          </p:cNvPr>
          <p:cNvGrpSpPr/>
          <p:nvPr/>
        </p:nvGrpSpPr>
        <p:grpSpPr>
          <a:xfrm>
            <a:off x="0" y="7569734"/>
            <a:ext cx="19792707" cy="3480610"/>
            <a:chOff x="0" y="7569734"/>
            <a:chExt cx="19792707" cy="3480610"/>
          </a:xfrm>
        </p:grpSpPr>
        <p:pic>
          <p:nvPicPr>
            <p:cNvPr id="12" name="Google Shape;194;p7">
              <a:extLst>
                <a:ext uri="{FF2B5EF4-FFF2-40B4-BE49-F238E27FC236}">
                  <a16:creationId xmlns:a16="http://schemas.microsoft.com/office/drawing/2014/main" id="{EE479B46-10C3-4B3B-BE46-D4060DF71CCA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5150256" y="7569734"/>
              <a:ext cx="4642451" cy="34806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Google Shape;195;p7">
              <a:extLst>
                <a:ext uri="{FF2B5EF4-FFF2-40B4-BE49-F238E27FC236}">
                  <a16:creationId xmlns:a16="http://schemas.microsoft.com/office/drawing/2014/main" id="{984DFC0C-F2C9-4019-8E1F-1BA998D74F38}"/>
                </a:ext>
              </a:extLst>
            </p:cNvPr>
            <p:cNvSpPr/>
            <p:nvPr/>
          </p:nvSpPr>
          <p:spPr>
            <a:xfrm>
              <a:off x="0" y="9844475"/>
              <a:ext cx="18288000" cy="442525"/>
            </a:xfrm>
            <a:prstGeom prst="rect">
              <a:avLst/>
            </a:prstGeom>
            <a:solidFill>
              <a:srgbClr val="2D3C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3873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74A108E-E8A7-4F9A-AA8A-3322BF0D6F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803672"/>
              </p:ext>
            </p:extLst>
          </p:nvPr>
        </p:nvGraphicFramePr>
        <p:xfrm>
          <a:off x="1433037" y="1609926"/>
          <a:ext cx="15421925" cy="521965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30160">
                  <a:extLst>
                    <a:ext uri="{9D8B030D-6E8A-4147-A177-3AD203B41FA5}">
                      <a16:colId xmlns:a16="http://schemas.microsoft.com/office/drawing/2014/main" val="1609760039"/>
                    </a:ext>
                  </a:extLst>
                </a:gridCol>
                <a:gridCol w="1782273">
                  <a:extLst>
                    <a:ext uri="{9D8B030D-6E8A-4147-A177-3AD203B41FA5}">
                      <a16:colId xmlns:a16="http://schemas.microsoft.com/office/drawing/2014/main" val="867156156"/>
                    </a:ext>
                  </a:extLst>
                </a:gridCol>
                <a:gridCol w="2495181">
                  <a:extLst>
                    <a:ext uri="{9D8B030D-6E8A-4147-A177-3AD203B41FA5}">
                      <a16:colId xmlns:a16="http://schemas.microsoft.com/office/drawing/2014/main" val="3907792446"/>
                    </a:ext>
                  </a:extLst>
                </a:gridCol>
                <a:gridCol w="2019907">
                  <a:extLst>
                    <a:ext uri="{9D8B030D-6E8A-4147-A177-3AD203B41FA5}">
                      <a16:colId xmlns:a16="http://schemas.microsoft.com/office/drawing/2014/main" val="1595553444"/>
                    </a:ext>
                  </a:extLst>
                </a:gridCol>
                <a:gridCol w="2435771">
                  <a:extLst>
                    <a:ext uri="{9D8B030D-6E8A-4147-A177-3AD203B41FA5}">
                      <a16:colId xmlns:a16="http://schemas.microsoft.com/office/drawing/2014/main" val="68502302"/>
                    </a:ext>
                  </a:extLst>
                </a:gridCol>
                <a:gridCol w="1960498">
                  <a:extLst>
                    <a:ext uri="{9D8B030D-6E8A-4147-A177-3AD203B41FA5}">
                      <a16:colId xmlns:a16="http://schemas.microsoft.com/office/drawing/2014/main" val="1140806088"/>
                    </a:ext>
                  </a:extLst>
                </a:gridCol>
                <a:gridCol w="2198135">
                  <a:extLst>
                    <a:ext uri="{9D8B030D-6E8A-4147-A177-3AD203B41FA5}">
                      <a16:colId xmlns:a16="http://schemas.microsoft.com/office/drawing/2014/main" val="5725763"/>
                    </a:ext>
                  </a:extLst>
                </a:gridCol>
              </a:tblGrid>
              <a:tr h="1732052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Критерии                                                                   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Приложение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Мгновенная помощь</a:t>
                      </a:r>
                      <a:endParaRPr lang="ru-RU" sz="1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Индивидуальный подход</a:t>
                      </a:r>
                      <a:endParaRPr lang="ru-RU" sz="1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Дыхательные техники</a:t>
                      </a:r>
                      <a:endParaRPr lang="ru-RU" sz="1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Тесты на психологическое состояние</a:t>
                      </a:r>
                      <a:endParaRPr lang="ru-RU" sz="1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работы без интернета</a:t>
                      </a:r>
                      <a:endParaRPr lang="ru-RU" sz="1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Распознавание панической атаки</a:t>
                      </a:r>
                      <a:endParaRPr lang="ru-RU" sz="1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95397019"/>
                  </a:ext>
                </a:extLst>
              </a:tr>
              <a:tr h="871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SELP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 </a:t>
                      </a:r>
                      <a:endParaRPr lang="ru-RU" sz="31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 </a:t>
                      </a:r>
                      <a:endParaRPr lang="ru-RU" sz="31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+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+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 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  <a:endParaRPr lang="ru-RU" sz="3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13022607"/>
                  </a:ext>
                </a:extLst>
              </a:tr>
              <a:tr h="871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Антипаника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 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 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+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- 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8747806"/>
                  </a:ext>
                </a:extLst>
              </a:tr>
              <a:tr h="871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Rootd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 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 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+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+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+ 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9667210"/>
                  </a:ext>
                </a:extLst>
              </a:tr>
              <a:tr h="871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Daylio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дневник»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 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 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+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  <a:endParaRPr lang="ru-RU" sz="3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7590" marR="11759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329458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46FCB3-397A-48F4-A430-EE7D85E6B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6842" y="5143500"/>
            <a:ext cx="670324" cy="628429"/>
          </a:xfrm>
          <a:prstGeom prst="rect">
            <a:avLst/>
          </a:prstGeom>
        </p:spPr>
      </p:pic>
      <p:grpSp>
        <p:nvGrpSpPr>
          <p:cNvPr id="4" name="Google Shape;232;p9">
            <a:extLst>
              <a:ext uri="{FF2B5EF4-FFF2-40B4-BE49-F238E27FC236}">
                <a16:creationId xmlns:a16="http://schemas.microsoft.com/office/drawing/2014/main" id="{246487B9-3C15-4ED9-BF0F-176620341598}"/>
              </a:ext>
            </a:extLst>
          </p:cNvPr>
          <p:cNvGrpSpPr/>
          <p:nvPr/>
        </p:nvGrpSpPr>
        <p:grpSpPr>
          <a:xfrm>
            <a:off x="0" y="7592926"/>
            <a:ext cx="19792707" cy="3480610"/>
            <a:chOff x="0" y="7569734"/>
            <a:chExt cx="19792707" cy="3480610"/>
          </a:xfrm>
        </p:grpSpPr>
        <p:pic>
          <p:nvPicPr>
            <p:cNvPr id="5" name="Google Shape;233;p9">
              <a:extLst>
                <a:ext uri="{FF2B5EF4-FFF2-40B4-BE49-F238E27FC236}">
                  <a16:creationId xmlns:a16="http://schemas.microsoft.com/office/drawing/2014/main" id="{9BB1C9B4-C2DD-4B71-82AD-16C373BA160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150256" y="7569734"/>
              <a:ext cx="4642451" cy="34806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Google Shape;234;p9">
              <a:extLst>
                <a:ext uri="{FF2B5EF4-FFF2-40B4-BE49-F238E27FC236}">
                  <a16:creationId xmlns:a16="http://schemas.microsoft.com/office/drawing/2014/main" id="{DEAB24C6-36A2-414F-9B74-46859C4A3D2E}"/>
                </a:ext>
              </a:extLst>
            </p:cNvPr>
            <p:cNvSpPr/>
            <p:nvPr/>
          </p:nvSpPr>
          <p:spPr>
            <a:xfrm>
              <a:off x="0" y="9844475"/>
              <a:ext cx="18288000" cy="442525"/>
            </a:xfrm>
            <a:prstGeom prst="rect">
              <a:avLst/>
            </a:prstGeom>
            <a:solidFill>
              <a:srgbClr val="2D3C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" name="Google Shape;238;p9">
            <a:extLst>
              <a:ext uri="{FF2B5EF4-FFF2-40B4-BE49-F238E27FC236}">
                <a16:creationId xmlns:a16="http://schemas.microsoft.com/office/drawing/2014/main" id="{2454B3AF-3679-4B49-A179-918391DCAE3D}"/>
              </a:ext>
            </a:extLst>
          </p:cNvPr>
          <p:cNvSpPr txBox="1"/>
          <p:nvPr/>
        </p:nvSpPr>
        <p:spPr>
          <a:xfrm>
            <a:off x="837629" y="321715"/>
            <a:ext cx="84474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lang="en-US" sz="6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sz="6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EC5C9E-03F8-4444-8B4F-016B89F7017B}"/>
              </a:ext>
            </a:extLst>
          </p:cNvPr>
          <p:cNvSpPr txBox="1"/>
          <p:nvPr/>
        </p:nvSpPr>
        <p:spPr>
          <a:xfrm>
            <a:off x="1154722" y="7009796"/>
            <a:ext cx="1597855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На основе проведенного </a:t>
            </a:r>
            <a:r>
              <a:rPr lang="ru-RU" sz="2800" b="1" dirty="0"/>
              <a:t>конкурентного анализа </a:t>
            </a:r>
            <a:r>
              <a:rPr lang="ru-RU" sz="2800" dirty="0"/>
              <a:t>были выявлены следующие конкурентные преимущества: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800" dirty="0"/>
              <a:t>Возможность пользователям получить мгновенную помощь в момент приступа панической атаки;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800" dirty="0"/>
              <a:t>Возможность получения индивидуального плана профилактики панических атак на основе психологического тестирования.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0AF1742-DD5A-4A96-93FC-678D16FAF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31109" y="3457418"/>
            <a:ext cx="801790" cy="62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851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32;p9">
            <a:extLst>
              <a:ext uri="{FF2B5EF4-FFF2-40B4-BE49-F238E27FC236}">
                <a16:creationId xmlns:a16="http://schemas.microsoft.com/office/drawing/2014/main" id="{819CAA10-DF0A-456A-87ED-E966A492CAF1}"/>
              </a:ext>
            </a:extLst>
          </p:cNvPr>
          <p:cNvGrpSpPr/>
          <p:nvPr/>
        </p:nvGrpSpPr>
        <p:grpSpPr>
          <a:xfrm>
            <a:off x="0" y="7592926"/>
            <a:ext cx="19792707" cy="3480610"/>
            <a:chOff x="0" y="7569734"/>
            <a:chExt cx="19792707" cy="3480610"/>
          </a:xfrm>
        </p:grpSpPr>
        <p:pic>
          <p:nvPicPr>
            <p:cNvPr id="3" name="Google Shape;233;p9">
              <a:extLst>
                <a:ext uri="{FF2B5EF4-FFF2-40B4-BE49-F238E27FC236}">
                  <a16:creationId xmlns:a16="http://schemas.microsoft.com/office/drawing/2014/main" id="{8C86D0EE-46E3-4065-B370-0B959BAE8EE8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5150256" y="7569734"/>
              <a:ext cx="4642451" cy="34806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234;p9">
              <a:extLst>
                <a:ext uri="{FF2B5EF4-FFF2-40B4-BE49-F238E27FC236}">
                  <a16:creationId xmlns:a16="http://schemas.microsoft.com/office/drawing/2014/main" id="{4B3A98F1-5DD9-4B28-93B3-FCA9EF7D3988}"/>
                </a:ext>
              </a:extLst>
            </p:cNvPr>
            <p:cNvSpPr/>
            <p:nvPr/>
          </p:nvSpPr>
          <p:spPr>
            <a:xfrm>
              <a:off x="0" y="9844475"/>
              <a:ext cx="18288000" cy="442525"/>
            </a:xfrm>
            <a:prstGeom prst="rect">
              <a:avLst/>
            </a:prstGeom>
            <a:solidFill>
              <a:srgbClr val="2D3C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" name="Google Shape;270;g24bc4a628b9_0_0">
            <a:extLst>
              <a:ext uri="{FF2B5EF4-FFF2-40B4-BE49-F238E27FC236}">
                <a16:creationId xmlns:a16="http://schemas.microsoft.com/office/drawing/2014/main" id="{813521DE-66D7-4BC2-B76C-B99ED259A04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8071" y="3072510"/>
            <a:ext cx="10735661" cy="244199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81;g24bc4a628b9_0_0">
            <a:extLst>
              <a:ext uri="{FF2B5EF4-FFF2-40B4-BE49-F238E27FC236}">
                <a16:creationId xmlns:a16="http://schemas.microsoft.com/office/drawing/2014/main" id="{6707EB69-005C-4370-A336-6A79430152AC}"/>
              </a:ext>
            </a:extLst>
          </p:cNvPr>
          <p:cNvSpPr/>
          <p:nvPr/>
        </p:nvSpPr>
        <p:spPr>
          <a:xfrm>
            <a:off x="3459034" y="5717991"/>
            <a:ext cx="2099133" cy="729733"/>
          </a:xfrm>
          <a:prstGeom prst="wedgeRectCallout">
            <a:avLst>
              <a:gd name="adj1" fmla="val 41807"/>
              <a:gd name="adj2" fmla="val -118793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282;g24bc4a628b9_0_0">
            <a:extLst>
              <a:ext uri="{FF2B5EF4-FFF2-40B4-BE49-F238E27FC236}">
                <a16:creationId xmlns:a16="http://schemas.microsoft.com/office/drawing/2014/main" id="{BCE0CD83-5D38-4A87-A979-B287BEE165FD}"/>
              </a:ext>
            </a:extLst>
          </p:cNvPr>
          <p:cNvSpPr/>
          <p:nvPr/>
        </p:nvSpPr>
        <p:spPr>
          <a:xfrm>
            <a:off x="9469342" y="5643309"/>
            <a:ext cx="2099133" cy="729733"/>
          </a:xfrm>
          <a:prstGeom prst="wedgeRectCallout">
            <a:avLst>
              <a:gd name="adj1" fmla="val 55338"/>
              <a:gd name="adj2" fmla="val -181305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285;g24bc4a628b9_0_0">
            <a:extLst>
              <a:ext uri="{FF2B5EF4-FFF2-40B4-BE49-F238E27FC236}">
                <a16:creationId xmlns:a16="http://schemas.microsoft.com/office/drawing/2014/main" id="{EBACF2D2-1CD1-46B7-AF53-85722FFB3249}"/>
              </a:ext>
            </a:extLst>
          </p:cNvPr>
          <p:cNvSpPr/>
          <p:nvPr/>
        </p:nvSpPr>
        <p:spPr>
          <a:xfrm>
            <a:off x="6464188" y="5655243"/>
            <a:ext cx="2099133" cy="729733"/>
          </a:xfrm>
          <a:prstGeom prst="wedgeRectCallout">
            <a:avLst>
              <a:gd name="adj1" fmla="val 53712"/>
              <a:gd name="adj2" fmla="val -18029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Google Shape;288;g24bc4a628b9_0_0">
            <a:extLst>
              <a:ext uri="{FF2B5EF4-FFF2-40B4-BE49-F238E27FC236}">
                <a16:creationId xmlns:a16="http://schemas.microsoft.com/office/drawing/2014/main" id="{E52E52A9-60F2-416D-B656-B762CCE1A91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9901" y="1739039"/>
            <a:ext cx="10208574" cy="148313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89;g24bc4a628b9_0_0">
            <a:extLst>
              <a:ext uri="{FF2B5EF4-FFF2-40B4-BE49-F238E27FC236}">
                <a16:creationId xmlns:a16="http://schemas.microsoft.com/office/drawing/2014/main" id="{16A82A24-A643-46BE-A2B6-78F0DB7DBAAD}"/>
              </a:ext>
            </a:extLst>
          </p:cNvPr>
          <p:cNvSpPr txBox="1"/>
          <p:nvPr/>
        </p:nvSpPr>
        <p:spPr>
          <a:xfrm>
            <a:off x="9635561" y="5745492"/>
            <a:ext cx="1813585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/>
              <a:t>31.11.2024</a:t>
            </a:r>
            <a:endParaRPr sz="2400" b="1" dirty="0"/>
          </a:p>
        </p:txBody>
      </p:sp>
      <p:sp>
        <p:nvSpPr>
          <p:cNvPr id="13" name="Google Shape;290;g24bc4a628b9_0_0">
            <a:extLst>
              <a:ext uri="{FF2B5EF4-FFF2-40B4-BE49-F238E27FC236}">
                <a16:creationId xmlns:a16="http://schemas.microsoft.com/office/drawing/2014/main" id="{17F4D09C-8A00-4715-8845-25F850C2DD97}"/>
              </a:ext>
            </a:extLst>
          </p:cNvPr>
          <p:cNvSpPr txBox="1"/>
          <p:nvPr/>
        </p:nvSpPr>
        <p:spPr>
          <a:xfrm>
            <a:off x="6637186" y="5757426"/>
            <a:ext cx="1813585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/>
              <a:t>30.06.2024</a:t>
            </a:r>
            <a:endParaRPr sz="2400" b="1" dirty="0"/>
          </a:p>
        </p:txBody>
      </p:sp>
      <p:sp>
        <p:nvSpPr>
          <p:cNvPr id="14" name="Google Shape;291;g24bc4a628b9_0_0">
            <a:extLst>
              <a:ext uri="{FF2B5EF4-FFF2-40B4-BE49-F238E27FC236}">
                <a16:creationId xmlns:a16="http://schemas.microsoft.com/office/drawing/2014/main" id="{EDA74964-03DD-45D5-8535-7DDDBAFC9694}"/>
              </a:ext>
            </a:extLst>
          </p:cNvPr>
          <p:cNvSpPr txBox="1"/>
          <p:nvPr/>
        </p:nvSpPr>
        <p:spPr>
          <a:xfrm>
            <a:off x="3601808" y="5831897"/>
            <a:ext cx="1813585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/>
              <a:t>30.10.2023</a:t>
            </a:r>
            <a:endParaRPr sz="2400" b="1" dirty="0"/>
          </a:p>
        </p:txBody>
      </p:sp>
      <p:sp>
        <p:nvSpPr>
          <p:cNvPr id="6" name="Google Shape;279;g24bc4a628b9_0_0">
            <a:extLst>
              <a:ext uri="{FF2B5EF4-FFF2-40B4-BE49-F238E27FC236}">
                <a16:creationId xmlns:a16="http://schemas.microsoft.com/office/drawing/2014/main" id="{C82AD2A8-B988-4958-BD41-978CE063DE9F}"/>
              </a:ext>
            </a:extLst>
          </p:cNvPr>
          <p:cNvSpPr/>
          <p:nvPr/>
        </p:nvSpPr>
        <p:spPr>
          <a:xfrm>
            <a:off x="10430750" y="456360"/>
            <a:ext cx="2099133" cy="729733"/>
          </a:xfrm>
          <a:prstGeom prst="wedgeRectCallout">
            <a:avLst>
              <a:gd name="adj1" fmla="val -18475"/>
              <a:gd name="adj2" fmla="val 140786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280;g24bc4a628b9_0_0">
            <a:extLst>
              <a:ext uri="{FF2B5EF4-FFF2-40B4-BE49-F238E27FC236}">
                <a16:creationId xmlns:a16="http://schemas.microsoft.com/office/drawing/2014/main" id="{3C977F85-9C32-4084-9347-F2337ABA4E3E}"/>
              </a:ext>
            </a:extLst>
          </p:cNvPr>
          <p:cNvSpPr txBox="1"/>
          <p:nvPr/>
        </p:nvSpPr>
        <p:spPr>
          <a:xfrm>
            <a:off x="10596969" y="532390"/>
            <a:ext cx="1813585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/>
              <a:t>30.06.2023</a:t>
            </a:r>
            <a:endParaRPr sz="1300" b="1" dirty="0"/>
          </a:p>
        </p:txBody>
      </p:sp>
      <p:sp>
        <p:nvSpPr>
          <p:cNvPr id="15" name="Google Shape;286;g24bc4a628b9_0_0">
            <a:extLst>
              <a:ext uri="{FF2B5EF4-FFF2-40B4-BE49-F238E27FC236}">
                <a16:creationId xmlns:a16="http://schemas.microsoft.com/office/drawing/2014/main" id="{DD1AE114-F611-424F-8458-A2959D063362}"/>
              </a:ext>
            </a:extLst>
          </p:cNvPr>
          <p:cNvSpPr txBox="1"/>
          <p:nvPr/>
        </p:nvSpPr>
        <p:spPr>
          <a:xfrm>
            <a:off x="907835" y="6461059"/>
            <a:ext cx="6067396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/>
              <a:t>Перспективы</a:t>
            </a:r>
            <a:r>
              <a:rPr lang="en-US" sz="2800" b="1" dirty="0"/>
              <a:t> </a:t>
            </a:r>
            <a:r>
              <a:rPr lang="en-US" sz="2800" b="1" dirty="0" err="1"/>
              <a:t>развития</a:t>
            </a:r>
            <a:r>
              <a:rPr lang="en-US" sz="2800" b="1" dirty="0"/>
              <a:t>:</a:t>
            </a:r>
            <a:endParaRPr sz="2800" b="1" dirty="0"/>
          </a:p>
        </p:txBody>
      </p:sp>
      <p:sp>
        <p:nvSpPr>
          <p:cNvPr id="16" name="Google Shape;287;g24bc4a628b9_0_0">
            <a:extLst>
              <a:ext uri="{FF2B5EF4-FFF2-40B4-BE49-F238E27FC236}">
                <a16:creationId xmlns:a16="http://schemas.microsoft.com/office/drawing/2014/main" id="{0C6319B3-3C11-46DD-9878-E3E4982D68A5}"/>
              </a:ext>
            </a:extLst>
          </p:cNvPr>
          <p:cNvSpPr txBox="1"/>
          <p:nvPr/>
        </p:nvSpPr>
        <p:spPr>
          <a:xfrm>
            <a:off x="-127532" y="6881701"/>
            <a:ext cx="16705383" cy="302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4140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en-US" sz="2800" dirty="0" err="1">
                <a:solidFill>
                  <a:schemeClr val="dk1"/>
                </a:solidFill>
              </a:rPr>
              <a:t>Расширение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на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другие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психологические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проблемы</a:t>
            </a:r>
            <a:endParaRPr sz="2800" dirty="0">
              <a:solidFill>
                <a:schemeClr val="dk1"/>
              </a:solidFill>
            </a:endParaRPr>
          </a:p>
          <a:p>
            <a:pPr marL="104140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en-US" sz="2800" dirty="0" err="1">
                <a:solidFill>
                  <a:schemeClr val="dk1"/>
                </a:solidFill>
              </a:rPr>
              <a:t>Выход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на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иностранный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рынок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endParaRPr sz="2800" dirty="0">
              <a:solidFill>
                <a:schemeClr val="dk1"/>
              </a:solidFill>
            </a:endParaRPr>
          </a:p>
          <a:p>
            <a:pPr marL="104140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en-US" sz="2800" dirty="0" err="1">
                <a:solidFill>
                  <a:schemeClr val="dk1"/>
                </a:solidFill>
              </a:rPr>
              <a:t>Связь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приложения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со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смарт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часами</a:t>
            </a:r>
            <a:r>
              <a:rPr lang="en-US" sz="2800" dirty="0">
                <a:solidFill>
                  <a:schemeClr val="dk1"/>
                </a:solidFill>
              </a:rPr>
              <a:t> (</a:t>
            </a:r>
            <a:r>
              <a:rPr lang="en-US" sz="2800" dirty="0" err="1">
                <a:solidFill>
                  <a:schemeClr val="dk1"/>
                </a:solidFill>
              </a:rPr>
              <a:t>считывание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физиологических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параметров</a:t>
            </a:r>
            <a:r>
              <a:rPr lang="en-US" sz="2800" dirty="0">
                <a:solidFill>
                  <a:schemeClr val="dk1"/>
                </a:solidFill>
              </a:rPr>
              <a:t>, </a:t>
            </a:r>
            <a:r>
              <a:rPr lang="en-US" sz="2800" dirty="0" err="1">
                <a:solidFill>
                  <a:schemeClr val="dk1"/>
                </a:solidFill>
              </a:rPr>
              <a:t>как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частота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пульса</a:t>
            </a:r>
            <a:r>
              <a:rPr lang="en-US" sz="2800" dirty="0">
                <a:solidFill>
                  <a:schemeClr val="dk1"/>
                </a:solidFill>
              </a:rPr>
              <a:t>, </a:t>
            </a:r>
            <a:r>
              <a:rPr lang="en-US" sz="2800" dirty="0" err="1">
                <a:solidFill>
                  <a:schemeClr val="dk1"/>
                </a:solidFill>
              </a:rPr>
              <a:t>насыщения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кислородом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крови</a:t>
            </a:r>
            <a:r>
              <a:rPr lang="en-US" sz="2800" dirty="0">
                <a:solidFill>
                  <a:schemeClr val="dk1"/>
                </a:solidFill>
              </a:rPr>
              <a:t>, </a:t>
            </a:r>
            <a:r>
              <a:rPr lang="en-US" sz="2800" dirty="0" err="1">
                <a:solidFill>
                  <a:schemeClr val="dk1"/>
                </a:solidFill>
              </a:rPr>
              <a:t>шагомер</a:t>
            </a:r>
            <a:r>
              <a:rPr lang="en-US" sz="2800" dirty="0">
                <a:solidFill>
                  <a:schemeClr val="dk1"/>
                </a:solidFill>
              </a:rPr>
              <a:t>)</a:t>
            </a:r>
            <a:endParaRPr sz="2800" dirty="0">
              <a:solidFill>
                <a:schemeClr val="dk1"/>
              </a:solidFill>
            </a:endParaRPr>
          </a:p>
          <a:p>
            <a:pPr marL="104140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en-US" sz="2800" dirty="0" err="1">
                <a:solidFill>
                  <a:schemeClr val="dk1"/>
                </a:solidFill>
              </a:rPr>
              <a:t>Игра-тренировка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биологическая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обратная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связь</a:t>
            </a:r>
            <a:endParaRPr lang="ru-RU" sz="2800" dirty="0">
              <a:solidFill>
                <a:schemeClr val="dk1"/>
              </a:solidFill>
            </a:endParaRPr>
          </a:p>
          <a:p>
            <a:pPr marL="104140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ru-RU" sz="2800" dirty="0">
                <a:solidFill>
                  <a:schemeClr val="dk1"/>
                </a:solidFill>
              </a:rPr>
              <a:t>Нейросеть, распознающая симптомы</a:t>
            </a:r>
            <a:r>
              <a:rPr lang="en-US" sz="2800" dirty="0">
                <a:solidFill>
                  <a:schemeClr val="dk1"/>
                </a:solidFill>
              </a:rPr>
              <a:t>/</a:t>
            </a:r>
            <a:r>
              <a:rPr lang="ru-RU" sz="2800" dirty="0">
                <a:solidFill>
                  <a:schemeClr val="dk1"/>
                </a:solidFill>
              </a:rPr>
              <a:t>эмоции и окружение через камеру телефона</a:t>
            </a:r>
            <a:endParaRPr sz="2400" dirty="0"/>
          </a:p>
        </p:txBody>
      </p:sp>
      <p:sp>
        <p:nvSpPr>
          <p:cNvPr id="17" name="Google Shape;238;p9">
            <a:extLst>
              <a:ext uri="{FF2B5EF4-FFF2-40B4-BE49-F238E27FC236}">
                <a16:creationId xmlns:a16="http://schemas.microsoft.com/office/drawing/2014/main" id="{C6905065-9526-4C27-A0FA-9A967615325C}"/>
              </a:ext>
            </a:extLst>
          </p:cNvPr>
          <p:cNvSpPr txBox="1"/>
          <p:nvPr/>
        </p:nvSpPr>
        <p:spPr>
          <a:xfrm>
            <a:off x="884389" y="306983"/>
            <a:ext cx="84474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lang="en-US" sz="6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Road map</a:t>
            </a:r>
            <a:endParaRPr sz="6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Рисунок 18" descr="Изображение выглядит как текст, снимок экрана, Мобильный телефон, мультимедиа&#10;&#10;Автоматически созданное описание">
            <a:extLst>
              <a:ext uri="{FF2B5EF4-FFF2-40B4-BE49-F238E27FC236}">
                <a16:creationId xmlns:a16="http://schemas.microsoft.com/office/drawing/2014/main" id="{330C789E-E473-4F76-AD9B-2D7DE9E70A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65523" y="455254"/>
            <a:ext cx="4346576" cy="695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87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4"/>
          <p:cNvSpPr txBox="1"/>
          <p:nvPr/>
        </p:nvSpPr>
        <p:spPr>
          <a:xfrm>
            <a:off x="840837" y="362753"/>
            <a:ext cx="88365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lang="en-US" sz="6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Экономика</a:t>
            </a:r>
            <a:endParaRPr sz="6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4"/>
          <p:cNvSpPr txBox="1"/>
          <p:nvPr/>
        </p:nvSpPr>
        <p:spPr>
          <a:xfrm>
            <a:off x="11852950" y="897563"/>
            <a:ext cx="4422300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ернем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все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инвестиции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уже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через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1,3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год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r>
              <a:rPr lang="en-US" sz="1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4"/>
          <p:cNvSpPr/>
          <p:nvPr/>
        </p:nvSpPr>
        <p:spPr>
          <a:xfrm>
            <a:off x="-206153" y="10240980"/>
            <a:ext cx="18700200" cy="417000"/>
          </a:xfrm>
          <a:prstGeom prst="rect">
            <a:avLst/>
          </a:prstGeom>
          <a:solidFill>
            <a:srgbClr val="2D3C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6" name="Google Shape;34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97740" y="8024583"/>
            <a:ext cx="4642451" cy="34806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14"/>
          <p:cNvSpPr txBox="1"/>
          <p:nvPr/>
        </p:nvSpPr>
        <p:spPr>
          <a:xfrm>
            <a:off x="11858125" y="1860785"/>
            <a:ext cx="4422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Цена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подписки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199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руб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мес</a:t>
            </a:r>
            <a:endParaRPr sz="2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4"/>
          <p:cNvSpPr txBox="1"/>
          <p:nvPr/>
        </p:nvSpPr>
        <p:spPr>
          <a:xfrm>
            <a:off x="11895025" y="2636510"/>
            <a:ext cx="40437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Цена размещения аккаунта психолога 3000 руб/мес</a:t>
            </a: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4"/>
          <p:cNvSpPr txBox="1"/>
          <p:nvPr/>
        </p:nvSpPr>
        <p:spPr>
          <a:xfrm>
            <a:off x="11892325" y="3761510"/>
            <a:ext cx="55575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Инвестиционные затраты 2,725 млн. руб</a:t>
            </a: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14"/>
          <p:cNvSpPr txBox="1"/>
          <p:nvPr/>
        </p:nvSpPr>
        <p:spPr>
          <a:xfrm>
            <a:off x="11852950" y="4446143"/>
            <a:ext cx="52026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Обслуживание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одной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подписки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плановом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объеме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3000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пользователей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162,45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руб</a:t>
            </a:r>
            <a:endParaRPr sz="2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14"/>
          <p:cNvSpPr txBox="1"/>
          <p:nvPr/>
        </p:nvSpPr>
        <p:spPr>
          <a:xfrm>
            <a:off x="11895025" y="5800640"/>
            <a:ext cx="40437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Плата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размещение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 google play 25$=1560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руб</a:t>
            </a:r>
            <a:endParaRPr sz="2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4"/>
          <p:cNvSpPr txBox="1"/>
          <p:nvPr/>
        </p:nvSpPr>
        <p:spPr>
          <a:xfrm>
            <a:off x="3767286" y="8539748"/>
            <a:ext cx="3197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Выпуск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приложения</a:t>
            </a:r>
            <a:endParaRPr sz="2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249;p13" title="Диаграмма">
            <a:extLst>
              <a:ext uri="{FF2B5EF4-FFF2-40B4-BE49-F238E27FC236}">
                <a16:creationId xmlns:a16="http://schemas.microsoft.com/office/drawing/2014/main" id="{37251CD9-B000-4369-B80E-49C74025B8E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057" y="1418241"/>
            <a:ext cx="10684367" cy="660634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0" name="Google Shape;360;p14"/>
          <p:cNvCxnSpPr/>
          <p:nvPr/>
        </p:nvCxnSpPr>
        <p:spPr>
          <a:xfrm rot="10800000">
            <a:off x="3149855" y="7557073"/>
            <a:ext cx="1679100" cy="10641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72685B6-8C62-416F-B938-E9EDFF373E1F}"/>
              </a:ext>
            </a:extLst>
          </p:cNvPr>
          <p:cNvSpPr txBox="1"/>
          <p:nvPr/>
        </p:nvSpPr>
        <p:spPr>
          <a:xfrm>
            <a:off x="11892325" y="6734694"/>
            <a:ext cx="5973889" cy="2317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200" dirty="0">
                <a:effectLst/>
                <a:latin typeface="+mj-lt"/>
                <a:ea typeface="Yu Gothic UI Semilight" panose="020B0400000000000000" pitchFamily="34" charset="-128"/>
                <a:cs typeface="Calibri" panose="020F0502020204030204" pitchFamily="34" charset="0"/>
              </a:rPr>
              <a:t>Ставка дисконтирования 24%</a:t>
            </a:r>
            <a:endParaRPr lang="ru-RU" sz="2200" dirty="0">
              <a:effectLst/>
              <a:latin typeface="+mj-lt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200" dirty="0">
                <a:effectLst/>
                <a:latin typeface="+mj-lt"/>
                <a:ea typeface="Yu Gothic UI Semilight" panose="020B0400000000000000" pitchFamily="34" charset="-128"/>
                <a:cs typeface="Calibri" panose="020F0502020204030204" pitchFamily="34" charset="0"/>
              </a:rPr>
              <a:t>Чистая приведенная стоимость </a:t>
            </a:r>
            <a:r>
              <a:rPr lang="en-US" sz="2200" dirty="0">
                <a:effectLst/>
                <a:latin typeface="+mj-lt"/>
                <a:ea typeface="Yu Gothic UI Semilight" panose="020B0400000000000000" pitchFamily="34" charset="-128"/>
                <a:cs typeface="Calibri" panose="020F0502020204030204" pitchFamily="34" charset="0"/>
              </a:rPr>
              <a:t>NPV</a:t>
            </a:r>
            <a:r>
              <a:rPr lang="ru-RU" sz="2200" dirty="0">
                <a:effectLst/>
                <a:latin typeface="+mj-lt"/>
                <a:ea typeface="Yu Gothic UI Semilight" panose="020B0400000000000000" pitchFamily="34" charset="-128"/>
                <a:cs typeface="Calibri" panose="020F0502020204030204" pitchFamily="34" charset="0"/>
              </a:rPr>
              <a:t>=1055000</a:t>
            </a:r>
            <a:endParaRPr lang="ru-RU" sz="2200" dirty="0">
              <a:effectLst/>
              <a:latin typeface="+mj-lt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200" dirty="0">
                <a:effectLst/>
                <a:latin typeface="+mj-lt"/>
                <a:ea typeface="Yu Gothic UI Semilight" panose="020B0400000000000000" pitchFamily="34" charset="-128"/>
                <a:cs typeface="Calibri" panose="020F0502020204030204" pitchFamily="34" charset="0"/>
              </a:rPr>
              <a:t>ROI</a:t>
            </a:r>
            <a:r>
              <a:rPr lang="ru-RU" sz="2200" dirty="0">
                <a:effectLst/>
                <a:latin typeface="+mj-lt"/>
                <a:ea typeface="Yu Gothic UI Semilight" panose="020B0400000000000000" pitchFamily="34" charset="-128"/>
                <a:cs typeface="Calibri" panose="020F0502020204030204" pitchFamily="34" charset="0"/>
              </a:rPr>
              <a:t>=2,05</a:t>
            </a:r>
            <a:endParaRPr lang="ru-RU" sz="2200" dirty="0">
              <a:effectLst/>
              <a:latin typeface="+mj-lt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806abf8fe7_0_0"/>
          <p:cNvSpPr txBox="1"/>
          <p:nvPr/>
        </p:nvSpPr>
        <p:spPr>
          <a:xfrm>
            <a:off x="3646247" y="1478033"/>
            <a:ext cx="33135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Ключевые виды деятельности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g1806abf8fe7_0_0"/>
          <p:cNvSpPr txBox="1"/>
          <p:nvPr/>
        </p:nvSpPr>
        <p:spPr>
          <a:xfrm>
            <a:off x="10723123" y="1512477"/>
            <a:ext cx="33135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Взаимоотношения </a:t>
            </a:r>
            <a:br>
              <a:rPr lang="en-US" sz="24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 клиентами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g1806abf8fe7_0_0"/>
          <p:cNvSpPr txBox="1"/>
          <p:nvPr/>
        </p:nvSpPr>
        <p:spPr>
          <a:xfrm>
            <a:off x="10740678" y="4584467"/>
            <a:ext cx="3313500" cy="3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Каналы сбыта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g1806abf8fe7_0_0"/>
          <p:cNvSpPr txBox="1"/>
          <p:nvPr/>
        </p:nvSpPr>
        <p:spPr>
          <a:xfrm>
            <a:off x="14334275" y="1486429"/>
            <a:ext cx="29706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Потребительские сегменты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3" name="Google Shape;413;g1806abf8fe7_0_0"/>
          <p:cNvGrpSpPr/>
          <p:nvPr/>
        </p:nvGrpSpPr>
        <p:grpSpPr>
          <a:xfrm>
            <a:off x="656216" y="1448204"/>
            <a:ext cx="16975644" cy="7970101"/>
            <a:chOff x="666725" y="1783484"/>
            <a:chExt cx="16975644" cy="7970101"/>
          </a:xfrm>
        </p:grpSpPr>
        <p:cxnSp>
          <p:nvCxnSpPr>
            <p:cNvPr id="414" name="Google Shape;414;g1806abf8fe7_0_0"/>
            <p:cNvCxnSpPr/>
            <p:nvPr/>
          </p:nvCxnSpPr>
          <p:spPr>
            <a:xfrm rot="-5400000">
              <a:off x="3745318" y="4881585"/>
              <a:ext cx="61962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15" name="Google Shape;415;g1806abf8fe7_0_0"/>
            <p:cNvCxnSpPr/>
            <p:nvPr/>
          </p:nvCxnSpPr>
          <p:spPr>
            <a:xfrm rot="-5400000">
              <a:off x="7645806" y="4862535"/>
              <a:ext cx="61581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16" name="Google Shape;416;g1806abf8fe7_0_0"/>
            <p:cNvCxnSpPr/>
            <p:nvPr/>
          </p:nvCxnSpPr>
          <p:spPr>
            <a:xfrm>
              <a:off x="666725" y="7960635"/>
              <a:ext cx="169374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17" name="Google Shape;417;g1806abf8fe7_0_0"/>
            <p:cNvCxnSpPr/>
            <p:nvPr/>
          </p:nvCxnSpPr>
          <p:spPr>
            <a:xfrm rot="5400000">
              <a:off x="-220225" y="8847585"/>
              <a:ext cx="18120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18" name="Google Shape;418;g1806abf8fe7_0_0"/>
            <p:cNvCxnSpPr/>
            <p:nvPr/>
          </p:nvCxnSpPr>
          <p:spPr>
            <a:xfrm>
              <a:off x="666725" y="1802660"/>
              <a:ext cx="61956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19" name="Google Shape;419;g1806abf8fe7_0_0"/>
            <p:cNvCxnSpPr/>
            <p:nvPr/>
          </p:nvCxnSpPr>
          <p:spPr>
            <a:xfrm rot="5400000">
              <a:off x="-2402724" y="4891160"/>
              <a:ext cx="61770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20" name="Google Shape;420;g1806abf8fe7_0_0"/>
            <p:cNvCxnSpPr/>
            <p:nvPr/>
          </p:nvCxnSpPr>
          <p:spPr>
            <a:xfrm flipH="1">
              <a:off x="3745471" y="1821711"/>
              <a:ext cx="38100" cy="61200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21" name="Google Shape;421;g1806abf8fe7_0_0"/>
            <p:cNvCxnSpPr/>
            <p:nvPr/>
          </p:nvCxnSpPr>
          <p:spPr>
            <a:xfrm>
              <a:off x="3764597" y="4900697"/>
              <a:ext cx="3097800" cy="192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22" name="Google Shape;422;g1806abf8fe7_0_0"/>
            <p:cNvCxnSpPr/>
            <p:nvPr/>
          </p:nvCxnSpPr>
          <p:spPr>
            <a:xfrm>
              <a:off x="6824369" y="1802660"/>
              <a:ext cx="108180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23" name="Google Shape;423;g1806abf8fe7_0_0"/>
            <p:cNvCxnSpPr/>
            <p:nvPr/>
          </p:nvCxnSpPr>
          <p:spPr>
            <a:xfrm rot="5400000">
              <a:off x="14525142" y="4919810"/>
              <a:ext cx="61962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24" name="Google Shape;424;g1806abf8fe7_0_0"/>
            <p:cNvCxnSpPr/>
            <p:nvPr/>
          </p:nvCxnSpPr>
          <p:spPr>
            <a:xfrm>
              <a:off x="666725" y="9734593"/>
              <a:ext cx="169374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25" name="Google Shape;425;g1806abf8fe7_0_0"/>
            <p:cNvCxnSpPr/>
            <p:nvPr/>
          </p:nvCxnSpPr>
          <p:spPr>
            <a:xfrm rot="5400000">
              <a:off x="16764793" y="8876235"/>
              <a:ext cx="17169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26" name="Google Shape;426;g1806abf8fe7_0_0"/>
            <p:cNvCxnSpPr/>
            <p:nvPr/>
          </p:nvCxnSpPr>
          <p:spPr>
            <a:xfrm rot="-5400000">
              <a:off x="10995961" y="4900635"/>
              <a:ext cx="61200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27" name="Google Shape;427;g1806abf8fe7_0_0"/>
            <p:cNvCxnSpPr/>
            <p:nvPr/>
          </p:nvCxnSpPr>
          <p:spPr>
            <a:xfrm>
              <a:off x="10724856" y="4862597"/>
              <a:ext cx="33312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28" name="Google Shape;428;g1806abf8fe7_0_0"/>
            <p:cNvCxnSpPr/>
            <p:nvPr/>
          </p:nvCxnSpPr>
          <p:spPr>
            <a:xfrm rot="-5400000">
              <a:off x="7980311" y="8847643"/>
              <a:ext cx="17739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429" name="Google Shape;429;g1806abf8fe7_0_0"/>
          <p:cNvSpPr txBox="1"/>
          <p:nvPr/>
        </p:nvSpPr>
        <p:spPr>
          <a:xfrm>
            <a:off x="8773590" y="7533820"/>
            <a:ext cx="5162100" cy="3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Потоки поступления доходов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g1806abf8fe7_0_0"/>
          <p:cNvSpPr txBox="1"/>
          <p:nvPr/>
        </p:nvSpPr>
        <p:spPr>
          <a:xfrm>
            <a:off x="617097" y="7622142"/>
            <a:ext cx="3525300" cy="3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Структура издержек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g1806abf8fe7_0_0"/>
          <p:cNvSpPr txBox="1"/>
          <p:nvPr/>
        </p:nvSpPr>
        <p:spPr>
          <a:xfrm>
            <a:off x="3773062" y="4612207"/>
            <a:ext cx="29673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Ключевые ресурсы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g1806abf8fe7_0_0"/>
          <p:cNvSpPr txBox="1"/>
          <p:nvPr/>
        </p:nvSpPr>
        <p:spPr>
          <a:xfrm>
            <a:off x="719973" y="1472290"/>
            <a:ext cx="29703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Ключевые партнёры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g1806abf8fe7_0_0"/>
          <p:cNvSpPr txBox="1"/>
          <p:nvPr/>
        </p:nvSpPr>
        <p:spPr>
          <a:xfrm>
            <a:off x="7164619" y="1511111"/>
            <a:ext cx="33135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g1806abf8fe7_0_0"/>
          <p:cNvSpPr txBox="1"/>
          <p:nvPr/>
        </p:nvSpPr>
        <p:spPr>
          <a:xfrm>
            <a:off x="-1597827" y="104016"/>
            <a:ext cx="97290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lang="en-US" sz="6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5" name="Google Shape;435;g1806abf8fe7_0_0"/>
          <p:cNvGrpSpPr/>
          <p:nvPr/>
        </p:nvGrpSpPr>
        <p:grpSpPr>
          <a:xfrm>
            <a:off x="0" y="7908975"/>
            <a:ext cx="19933958" cy="3480609"/>
            <a:chOff x="0" y="7885783"/>
            <a:chExt cx="19933958" cy="3480609"/>
          </a:xfrm>
        </p:grpSpPr>
        <p:pic>
          <p:nvPicPr>
            <p:cNvPr id="436" name="Google Shape;436;g1806abf8fe7_0_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291507" y="7885783"/>
              <a:ext cx="4642451" cy="34806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7" name="Google Shape;437;g1806abf8fe7_0_0"/>
            <p:cNvSpPr/>
            <p:nvPr/>
          </p:nvSpPr>
          <p:spPr>
            <a:xfrm>
              <a:off x="0" y="10035210"/>
              <a:ext cx="18288000" cy="336000"/>
            </a:xfrm>
            <a:prstGeom prst="rect">
              <a:avLst/>
            </a:prstGeom>
            <a:solidFill>
              <a:srgbClr val="2D3C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8" name="Google Shape;438;g1806abf8fe7_0_0"/>
          <p:cNvSpPr/>
          <p:nvPr/>
        </p:nvSpPr>
        <p:spPr>
          <a:xfrm>
            <a:off x="6959724" y="2334645"/>
            <a:ext cx="3627600" cy="26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Мобильное приложение с индивидуальным подходом к каждому, которое всегда будет под рукой, с быстрым доступом к функционалу «помощи» и эффективным воздействием.</a:t>
            </a:r>
            <a:endParaRPr/>
          </a:p>
        </p:txBody>
      </p:sp>
      <p:sp>
        <p:nvSpPr>
          <p:cNvPr id="439" name="Google Shape;439;g1806abf8fe7_0_0"/>
          <p:cNvSpPr/>
          <p:nvPr/>
        </p:nvSpPr>
        <p:spPr>
          <a:xfrm>
            <a:off x="14100094" y="2298050"/>
            <a:ext cx="3438900" cy="17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Мужчины и женщины </a:t>
            </a:r>
            <a:b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возрасте от 16 до 60 лет, страдающие от тревожности и приступами ПА. </a:t>
            </a:r>
            <a:endParaRPr/>
          </a:p>
        </p:txBody>
      </p:sp>
      <p:sp>
        <p:nvSpPr>
          <p:cNvPr id="440" name="Google Shape;440;g1806abf8fe7_0_0"/>
          <p:cNvSpPr/>
          <p:nvPr/>
        </p:nvSpPr>
        <p:spPr>
          <a:xfrm>
            <a:off x="8939915" y="7975561"/>
            <a:ext cx="7411200" cy="10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Система подписки внутри приложения (199 руб/мес)</a:t>
            </a:r>
            <a:b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Размещение рекламы психологов, психотерапевтов во вкладке «Помощь специалиста» (3000 руб/мес)</a:t>
            </a:r>
            <a:endParaRPr/>
          </a:p>
        </p:txBody>
      </p:sp>
      <p:sp>
        <p:nvSpPr>
          <p:cNvPr id="441" name="Google Shape;441;g1806abf8fe7_0_0"/>
          <p:cNvSpPr/>
          <p:nvPr/>
        </p:nvSpPr>
        <p:spPr>
          <a:xfrm>
            <a:off x="719973" y="8007939"/>
            <a:ext cx="7411200" cy="13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Оплата зарплат сотрудников</a:t>
            </a:r>
            <a:b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Оплата серверного оборудования ( 14 400 руб/мес)</a:t>
            </a:r>
            <a:b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Налоги ( 20%)</a:t>
            </a:r>
            <a:b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Маркетинг ( 5%)</a:t>
            </a:r>
            <a:endParaRPr/>
          </a:p>
        </p:txBody>
      </p:sp>
      <p:sp>
        <p:nvSpPr>
          <p:cNvPr id="442" name="Google Shape;442;g1806abf8fe7_0_0"/>
          <p:cNvSpPr/>
          <p:nvPr/>
        </p:nvSpPr>
        <p:spPr>
          <a:xfrm>
            <a:off x="10793378" y="2372275"/>
            <a:ext cx="3173100" cy="17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Индивидуальный подбор и настройка техник/упражнений для профилактики тревожности и ПА </a:t>
            </a:r>
            <a:endParaRPr/>
          </a:p>
        </p:txBody>
      </p:sp>
      <p:sp>
        <p:nvSpPr>
          <p:cNvPr id="443" name="Google Shape;443;g1806abf8fe7_0_0"/>
          <p:cNvSpPr/>
          <p:nvPr/>
        </p:nvSpPr>
        <p:spPr>
          <a:xfrm>
            <a:off x="10740678" y="5061509"/>
            <a:ext cx="3173100" cy="23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Реклама в социальных сетях</a:t>
            </a:r>
            <a:b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Таргетированная контекстная реклама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Реклама от психотерапевтов, клиник</a:t>
            </a:r>
            <a:endParaRPr/>
          </a:p>
        </p:txBody>
      </p:sp>
      <p:sp>
        <p:nvSpPr>
          <p:cNvPr id="444" name="Google Shape;444;g1806abf8fe7_0_0"/>
          <p:cNvSpPr/>
          <p:nvPr/>
        </p:nvSpPr>
        <p:spPr>
          <a:xfrm>
            <a:off x="3697753" y="5409132"/>
            <a:ext cx="3173100" cy="10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Инвестиции в размере 2,725 млн. руб. для разработки приложения</a:t>
            </a:r>
            <a:endParaRPr/>
          </a:p>
        </p:txBody>
      </p:sp>
      <p:sp>
        <p:nvSpPr>
          <p:cNvPr id="445" name="Google Shape;445;g1806abf8fe7_0_0"/>
          <p:cNvSpPr/>
          <p:nvPr/>
        </p:nvSpPr>
        <p:spPr>
          <a:xfrm>
            <a:off x="3716502" y="2349194"/>
            <a:ext cx="3173100" cy="17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Разработка приложения с ранее определенным базовым функционалом</a:t>
            </a:r>
            <a:endParaRPr/>
          </a:p>
        </p:txBody>
      </p:sp>
      <p:sp>
        <p:nvSpPr>
          <p:cNvPr id="446" name="Google Shape;446;g1806abf8fe7_0_0"/>
          <p:cNvSpPr/>
          <p:nvPr/>
        </p:nvSpPr>
        <p:spPr>
          <a:xfrm>
            <a:off x="712806" y="2355352"/>
            <a:ext cx="3173100" cy="26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Клиника УГМК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Парацельс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Клиника </a:t>
            </a:r>
            <a:b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«Сосновый Бор»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Санатории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УрФУ</a:t>
            </a:r>
            <a:b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3;p14">
            <a:extLst>
              <a:ext uri="{FF2B5EF4-FFF2-40B4-BE49-F238E27FC236}">
                <a16:creationId xmlns:a16="http://schemas.microsoft.com/office/drawing/2014/main" id="{7558CC4E-2A0F-4344-A11B-07EA118E1805}"/>
              </a:ext>
            </a:extLst>
          </p:cNvPr>
          <p:cNvSpPr txBox="1"/>
          <p:nvPr/>
        </p:nvSpPr>
        <p:spPr>
          <a:xfrm>
            <a:off x="395358" y="1488"/>
            <a:ext cx="16681852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lang="en-US" sz="6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SWOT </a:t>
            </a:r>
            <a:r>
              <a:rPr lang="ru-RU" sz="6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анализ</a:t>
            </a:r>
            <a:endParaRPr sz="6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A94D31B4-DE8D-49BE-9DC7-3798D906FD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521218"/>
              </p:ext>
            </p:extLst>
          </p:nvPr>
        </p:nvGraphicFramePr>
        <p:xfrm>
          <a:off x="3376246" y="1108960"/>
          <a:ext cx="12192000" cy="880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03191697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252179710"/>
                    </a:ext>
                  </a:extLst>
                </a:gridCol>
              </a:tblGrid>
              <a:tr h="1037004">
                <a:tc>
                  <a:txBody>
                    <a:bodyPr/>
                    <a:lstStyle/>
                    <a:p>
                      <a:r>
                        <a:rPr lang="ru-RU" sz="2400" b="1" dirty="0"/>
                        <a:t>Сильные стороны</a:t>
                      </a:r>
                      <a:r>
                        <a:rPr lang="en-US" sz="2400" b="1" dirty="0"/>
                        <a:t>:</a:t>
                      </a:r>
                      <a:r>
                        <a:rPr lang="ru-RU" sz="2400" b="1" dirty="0"/>
                        <a:t> </a:t>
                      </a:r>
                    </a:p>
                    <a:p>
                      <a:endParaRPr lang="ru-RU" sz="2400" b="1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/>
                        <a:t>Возможность из приложения связаться со службой доверия и экстренной психологической помощью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/>
                        <a:t>Поддержка специалистов </a:t>
                      </a:r>
                      <a:r>
                        <a:rPr lang="ru-RU" sz="2400" dirty="0" err="1"/>
                        <a:t>УрФУ</a:t>
                      </a:r>
                      <a:endParaRPr lang="ru-RU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/>
                        <a:t>Высококвалифицированные психотерапевты в составе команды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/>
                        <a:t>Разработка осуществляемая за счет грантовых денег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Слабые стороны</a:t>
                      </a:r>
                      <a:r>
                        <a:rPr lang="en-US" sz="2400" b="1" dirty="0"/>
                        <a:t>:</a:t>
                      </a:r>
                      <a:r>
                        <a:rPr lang="ru-RU" sz="2400" b="1" dirty="0"/>
                        <a:t> </a:t>
                      </a:r>
                    </a:p>
                    <a:p>
                      <a:endParaRPr lang="en-US" sz="2400" b="1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/>
                        <a:t>Несостоятельность приложения для помощи человеку в чрезвычайно нестабильном эмоциональном состоянии с суицидальными мыслями, мыслями после страшных  преступных действий, совершенных по отношению к нему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400" dirty="0"/>
                        <a:t>Недостаток опыта руководителя и </a:t>
                      </a:r>
                      <a:r>
                        <a:rPr lang="ru-RU" sz="2400" dirty="0" err="1"/>
                        <a:t>проджект</a:t>
                      </a:r>
                      <a:r>
                        <a:rPr lang="ru-RU" sz="2400" dirty="0"/>
                        <a:t> менеджера в ведении бизнеса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7048089"/>
                  </a:ext>
                </a:extLst>
              </a:tr>
              <a:tr h="1037004">
                <a:tc>
                  <a:txBody>
                    <a:bodyPr/>
                    <a:lstStyle/>
                    <a:p>
                      <a:r>
                        <a:rPr lang="ru-RU" sz="2400" b="1" dirty="0"/>
                        <a:t>Возможности</a:t>
                      </a:r>
                      <a:r>
                        <a:rPr lang="en-US" sz="2400" b="1" dirty="0"/>
                        <a:t>:</a:t>
                      </a:r>
                      <a:endParaRPr lang="ru-RU" sz="2400" b="1" dirty="0"/>
                    </a:p>
                    <a:p>
                      <a:endParaRPr lang="ru-RU" sz="2400" b="1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400" b="0" i="0" u="none" strike="noStrike" cap="none" dirty="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+mn-lt"/>
                          <a:ea typeface="Arial"/>
                          <a:cs typeface="Arial"/>
                          <a:sym typeface="Arial"/>
                        </a:rPr>
                        <a:t>Развитие глобального рынка «</a:t>
                      </a:r>
                      <a:r>
                        <a:rPr lang="ru-RU" sz="2400" b="0" i="0" u="none" strike="noStrike" cap="none" dirty="0" err="1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+mn-lt"/>
                          <a:ea typeface="Arial"/>
                          <a:cs typeface="Arial"/>
                          <a:sym typeface="Arial"/>
                        </a:rPr>
                        <a:t>Mental</a:t>
                      </a:r>
                      <a:r>
                        <a:rPr lang="ru-RU" sz="2400" b="0" i="0" u="none" strike="noStrike" cap="none" dirty="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2400" b="0" i="0" u="none" strike="noStrike" cap="none" dirty="0" err="1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+mn-lt"/>
                          <a:ea typeface="Arial"/>
                          <a:cs typeface="Arial"/>
                          <a:sym typeface="Arial"/>
                        </a:rPr>
                        <a:t>Health</a:t>
                      </a:r>
                      <a:r>
                        <a:rPr lang="ru-RU" sz="2400" b="0" i="0" u="none" strike="noStrike" cap="none" dirty="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+mn-lt"/>
                          <a:ea typeface="Arial"/>
                          <a:cs typeface="Arial"/>
                          <a:sym typeface="Arial"/>
                        </a:rPr>
                        <a:t>» к 2030 году увеличится на 40%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Общее количество экосистемных подписчиков за 2022 г. выросло на 36% до 42,45 млн россиян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В конце 2022 года подписки были оформлены у 46% российских граждан</a:t>
                      </a:r>
                      <a:endParaRPr lang="ru-RU" sz="2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r>
                        <a:rPr lang="ru-RU" sz="2400" dirty="0"/>
                        <a:t>Льготное налогообложение для </a:t>
                      </a:r>
                      <a:r>
                        <a:rPr lang="en-US" sz="2400" dirty="0"/>
                        <a:t>IT </a:t>
                      </a:r>
                      <a:r>
                        <a:rPr lang="ru-RU" sz="2400" dirty="0"/>
                        <a:t>компаний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Угрозы</a:t>
                      </a:r>
                      <a:r>
                        <a:rPr lang="en-US" sz="2400" b="1" dirty="0"/>
                        <a:t>:</a:t>
                      </a:r>
                      <a:endParaRPr lang="ru-RU" sz="2400" b="1" dirty="0"/>
                    </a:p>
                    <a:p>
                      <a:endParaRPr lang="ru-RU" sz="2400" b="1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/>
                        <a:t>Появление других более проработанных приложений на рынке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/>
                        <a:t>Снижение покупательной способности Россиян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/>
                        <a:t>Инфляция</a:t>
                      </a:r>
                    </a:p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1089856"/>
                  </a:ext>
                </a:extLst>
              </a:tr>
            </a:tbl>
          </a:graphicData>
        </a:graphic>
      </p:graphicFrame>
      <p:grpSp>
        <p:nvGrpSpPr>
          <p:cNvPr id="5" name="Google Shape;435;g1806abf8fe7_0_0">
            <a:extLst>
              <a:ext uri="{FF2B5EF4-FFF2-40B4-BE49-F238E27FC236}">
                <a16:creationId xmlns:a16="http://schemas.microsoft.com/office/drawing/2014/main" id="{044C3C20-9633-4844-85E4-B159E58CF33F}"/>
              </a:ext>
            </a:extLst>
          </p:cNvPr>
          <p:cNvGrpSpPr/>
          <p:nvPr/>
        </p:nvGrpSpPr>
        <p:grpSpPr>
          <a:xfrm>
            <a:off x="0" y="7908975"/>
            <a:ext cx="19933958" cy="3480609"/>
            <a:chOff x="0" y="7885783"/>
            <a:chExt cx="19933958" cy="3480609"/>
          </a:xfrm>
        </p:grpSpPr>
        <p:pic>
          <p:nvPicPr>
            <p:cNvPr id="6" name="Google Shape;436;g1806abf8fe7_0_0">
              <a:extLst>
                <a:ext uri="{FF2B5EF4-FFF2-40B4-BE49-F238E27FC236}">
                  <a16:creationId xmlns:a16="http://schemas.microsoft.com/office/drawing/2014/main" id="{FE4CEB2B-EB9C-4AD6-ABDE-FCAD1D7FC0B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5291507" y="7885783"/>
              <a:ext cx="4642451" cy="34806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Google Shape;437;g1806abf8fe7_0_0">
              <a:extLst>
                <a:ext uri="{FF2B5EF4-FFF2-40B4-BE49-F238E27FC236}">
                  <a16:creationId xmlns:a16="http://schemas.microsoft.com/office/drawing/2014/main" id="{3DA8F43B-AE13-4995-AE7E-A7F85F351DBE}"/>
                </a:ext>
              </a:extLst>
            </p:cNvPr>
            <p:cNvSpPr/>
            <p:nvPr/>
          </p:nvSpPr>
          <p:spPr>
            <a:xfrm>
              <a:off x="0" y="10035210"/>
              <a:ext cx="18288000" cy="336000"/>
            </a:xfrm>
            <a:prstGeom prst="rect">
              <a:avLst/>
            </a:prstGeom>
            <a:solidFill>
              <a:srgbClr val="2D3C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6067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912675-C27A-4048-A8CC-281B727C1F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01" b="5739"/>
          <a:stretch/>
        </p:blipFill>
        <p:spPr>
          <a:xfrm>
            <a:off x="61845" y="6373252"/>
            <a:ext cx="18226155" cy="3706755"/>
          </a:xfrm>
          <a:prstGeom prst="rect">
            <a:avLst/>
          </a:prstGeom>
        </p:spPr>
      </p:pic>
      <p:sp>
        <p:nvSpPr>
          <p:cNvPr id="2" name="Google Shape;343;p14">
            <a:extLst>
              <a:ext uri="{FF2B5EF4-FFF2-40B4-BE49-F238E27FC236}">
                <a16:creationId xmlns:a16="http://schemas.microsoft.com/office/drawing/2014/main" id="{7558CC4E-2A0F-4344-A11B-07EA118E1805}"/>
              </a:ext>
            </a:extLst>
          </p:cNvPr>
          <p:cNvSpPr txBox="1"/>
          <p:nvPr/>
        </p:nvSpPr>
        <p:spPr>
          <a:xfrm>
            <a:off x="383635" y="0"/>
            <a:ext cx="16681852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lang="en-US" sz="6000" dirty="0"/>
              <a:t>Pest </a:t>
            </a:r>
            <a:r>
              <a:rPr lang="ru-RU" sz="6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анализ</a:t>
            </a:r>
            <a:endParaRPr sz="6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" name="Таблица 3">
            <a:extLst>
              <a:ext uri="{FF2B5EF4-FFF2-40B4-BE49-F238E27FC236}">
                <a16:creationId xmlns:a16="http://schemas.microsoft.com/office/drawing/2014/main" id="{77A4BCE8-BCB7-461D-9DFD-3166384248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243926"/>
              </p:ext>
            </p:extLst>
          </p:nvPr>
        </p:nvGraphicFramePr>
        <p:xfrm>
          <a:off x="2778369" y="1173285"/>
          <a:ext cx="12192000" cy="478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03191697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252179710"/>
                    </a:ext>
                  </a:extLst>
                </a:gridCol>
              </a:tblGrid>
              <a:tr h="721555">
                <a:tc>
                  <a:txBody>
                    <a:bodyPr/>
                    <a:lstStyle/>
                    <a:p>
                      <a:r>
                        <a:rPr lang="ru-RU" sz="2400" b="1" dirty="0"/>
                        <a:t>Политические факторы</a:t>
                      </a:r>
                      <a:r>
                        <a:rPr lang="en-US" sz="2400" b="1" dirty="0"/>
                        <a:t>:</a:t>
                      </a:r>
                      <a:endParaRPr lang="ru-RU" sz="2400" b="1" dirty="0"/>
                    </a:p>
                    <a:p>
                      <a:r>
                        <a:rPr lang="ru-RU" sz="2400" dirty="0"/>
                        <a:t>Спец. операции.</a:t>
                      </a:r>
                      <a:r>
                        <a:rPr lang="en-US" sz="2400" dirty="0"/>
                        <a:t>/</a:t>
                      </a:r>
                      <a:r>
                        <a:rPr lang="ru-RU" sz="2400" dirty="0"/>
                        <a:t> вооруженные конфликты=</a:t>
                      </a:r>
                      <a:r>
                        <a:rPr lang="en-US" sz="2400" dirty="0"/>
                        <a:t>&gt;</a:t>
                      </a:r>
                      <a:r>
                        <a:rPr lang="ru-RU" sz="2400" dirty="0"/>
                        <a:t> Повышение уровня стресса</a:t>
                      </a:r>
                    </a:p>
                    <a:p>
                      <a:r>
                        <a:rPr lang="ru-RU" sz="2400" dirty="0"/>
                        <a:t>Поддержка государством </a:t>
                      </a:r>
                      <a:r>
                        <a:rPr lang="en-US" sz="2400" dirty="0"/>
                        <a:t>IT</a:t>
                      </a:r>
                      <a:r>
                        <a:rPr lang="ru-RU" sz="2400" dirty="0"/>
                        <a:t> компаний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Экономические факторы</a:t>
                      </a:r>
                      <a:r>
                        <a:rPr lang="en-US" sz="2400" b="1" dirty="0"/>
                        <a:t>:</a:t>
                      </a:r>
                      <a:endParaRPr lang="ru-RU" sz="2400" b="1" dirty="0"/>
                    </a:p>
                    <a:p>
                      <a:r>
                        <a:rPr lang="ru-RU" sz="2400" dirty="0"/>
                        <a:t>Рост приобретения платных подписок</a:t>
                      </a:r>
                    </a:p>
                    <a:p>
                      <a:r>
                        <a:rPr lang="ru-RU" sz="2400" dirty="0"/>
                        <a:t>Инфляция</a:t>
                      </a:r>
                      <a:endParaRPr lang="en-US" sz="2400" dirty="0"/>
                    </a:p>
                    <a:p>
                      <a:r>
                        <a:rPr lang="ru-RU" sz="2400" dirty="0"/>
                        <a:t>Сниженная налоговая ставка для аккредитованных </a:t>
                      </a:r>
                      <a:r>
                        <a:rPr lang="en-US" sz="2400" dirty="0"/>
                        <a:t>IT </a:t>
                      </a:r>
                      <a:r>
                        <a:rPr lang="ru-RU" sz="2400" dirty="0"/>
                        <a:t>компаний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704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/>
                        <a:t>Социокультурные факторы</a:t>
                      </a:r>
                      <a:r>
                        <a:rPr lang="en-US" sz="2400" b="1" dirty="0"/>
                        <a:t>:</a:t>
                      </a:r>
                      <a:endParaRPr lang="ru-RU" sz="2400" b="1" dirty="0"/>
                    </a:p>
                    <a:p>
                      <a:r>
                        <a:rPr lang="ru-RU" sz="2400" dirty="0"/>
                        <a:t>Пропаганда Здорового образа жизни</a:t>
                      </a:r>
                    </a:p>
                    <a:p>
                      <a:r>
                        <a:rPr lang="ru-RU" sz="2400" dirty="0"/>
                        <a:t>Осознанности</a:t>
                      </a:r>
                    </a:p>
                    <a:p>
                      <a:r>
                        <a:rPr lang="ru-RU" sz="2400" dirty="0"/>
                        <a:t>Жизнь в городах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Технологические факторы</a:t>
                      </a:r>
                      <a:r>
                        <a:rPr lang="en-US" sz="2400" b="1" dirty="0"/>
                        <a:t>:</a:t>
                      </a:r>
                      <a:endParaRPr lang="ru-RU" sz="2400" b="1" dirty="0"/>
                    </a:p>
                    <a:p>
                      <a:r>
                        <a:rPr lang="ru-RU" sz="2400" dirty="0"/>
                        <a:t>Доступность смартфонов и умных часов</a:t>
                      </a:r>
                    </a:p>
                    <a:p>
                      <a:r>
                        <a:rPr lang="ru-RU" sz="2400" dirty="0"/>
                        <a:t>Большое количество программистов, которые могут написать код</a:t>
                      </a:r>
                    </a:p>
                    <a:p>
                      <a:r>
                        <a:rPr lang="ru-RU" sz="2400" dirty="0"/>
                        <a:t>Накоплены большие научные базы данных о физиологии, психологии, нейропсихологии, гормонах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1089856"/>
                  </a:ext>
                </a:extLst>
              </a:tr>
            </a:tbl>
          </a:graphicData>
        </a:graphic>
      </p:graphicFrame>
      <p:sp>
        <p:nvSpPr>
          <p:cNvPr id="6" name="Google Shape;343;p14">
            <a:extLst>
              <a:ext uri="{FF2B5EF4-FFF2-40B4-BE49-F238E27FC236}">
                <a16:creationId xmlns:a16="http://schemas.microsoft.com/office/drawing/2014/main" id="{A0BB32D6-D4D8-48EA-B9C2-863D5608050E}"/>
              </a:ext>
            </a:extLst>
          </p:cNvPr>
          <p:cNvSpPr txBox="1"/>
          <p:nvPr/>
        </p:nvSpPr>
        <p:spPr>
          <a:xfrm>
            <a:off x="533443" y="5839268"/>
            <a:ext cx="16681852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lang="ru-RU" sz="6000" dirty="0"/>
              <a:t>Организационная структура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3706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1"/>
          <p:cNvSpPr txBox="1"/>
          <p:nvPr/>
        </p:nvSpPr>
        <p:spPr>
          <a:xfrm>
            <a:off x="696707" y="0"/>
            <a:ext cx="8447292" cy="14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lang="en-US" sz="9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3" name="Google Shape;463;p11"/>
          <p:cNvGrpSpPr/>
          <p:nvPr/>
        </p:nvGrpSpPr>
        <p:grpSpPr>
          <a:xfrm>
            <a:off x="0" y="7571930"/>
            <a:ext cx="19792707" cy="3480610"/>
            <a:chOff x="0" y="7569734"/>
            <a:chExt cx="19792707" cy="3480610"/>
          </a:xfrm>
        </p:grpSpPr>
        <p:pic>
          <p:nvPicPr>
            <p:cNvPr id="464" name="Google Shape;464;p1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150256" y="7569734"/>
              <a:ext cx="4642451" cy="34806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11"/>
            <p:cNvSpPr/>
            <p:nvPr/>
          </p:nvSpPr>
          <p:spPr>
            <a:xfrm>
              <a:off x="0" y="9844475"/>
              <a:ext cx="18288000" cy="442525"/>
            </a:xfrm>
            <a:prstGeom prst="rect">
              <a:avLst/>
            </a:prstGeom>
            <a:solidFill>
              <a:srgbClr val="2D3C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" name="Google Shape;304;p12">
            <a:extLst>
              <a:ext uri="{FF2B5EF4-FFF2-40B4-BE49-F238E27FC236}">
                <a16:creationId xmlns:a16="http://schemas.microsoft.com/office/drawing/2014/main" id="{CF6AFB8A-D39B-4B74-8DA4-BC7FE6CBAE8C}"/>
              </a:ext>
            </a:extLst>
          </p:cNvPr>
          <p:cNvSpPr txBox="1"/>
          <p:nvPr/>
        </p:nvSpPr>
        <p:spPr>
          <a:xfrm>
            <a:off x="425129" y="4331559"/>
            <a:ext cx="3361956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None/>
            </a:pPr>
            <a:r>
              <a:rPr lang="en-US" sz="2400" dirty="0" err="1"/>
              <a:t>Руководитель</a:t>
            </a:r>
            <a:r>
              <a:rPr lang="en-US" sz="2400" dirty="0"/>
              <a:t> </a:t>
            </a:r>
            <a:r>
              <a:rPr lang="en-US" sz="2400" dirty="0" err="1"/>
              <a:t>проекта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305;p12">
            <a:extLst>
              <a:ext uri="{FF2B5EF4-FFF2-40B4-BE49-F238E27FC236}">
                <a16:creationId xmlns:a16="http://schemas.microsoft.com/office/drawing/2014/main" id="{09A7933E-2396-412D-A097-3A4BF3E5A9A8}"/>
              </a:ext>
            </a:extLst>
          </p:cNvPr>
          <p:cNvSpPr txBox="1"/>
          <p:nvPr/>
        </p:nvSpPr>
        <p:spPr>
          <a:xfrm>
            <a:off x="20175" y="8025001"/>
            <a:ext cx="3708398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None/>
            </a:pPr>
            <a:r>
              <a:rPr lang="en-US" sz="2400" dirty="0" err="1"/>
              <a:t>Проджект</a:t>
            </a:r>
            <a:r>
              <a:rPr lang="en-US" sz="2400" dirty="0"/>
              <a:t> </a:t>
            </a:r>
            <a:r>
              <a:rPr lang="en-US" sz="2400" dirty="0" err="1"/>
              <a:t>менеджер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306;p12">
            <a:extLst>
              <a:ext uri="{FF2B5EF4-FFF2-40B4-BE49-F238E27FC236}">
                <a16:creationId xmlns:a16="http://schemas.microsoft.com/office/drawing/2014/main" id="{2F487D75-399C-448A-9B28-BA3D6067DB36}"/>
              </a:ext>
            </a:extLst>
          </p:cNvPr>
          <p:cNvSpPr txBox="1"/>
          <p:nvPr/>
        </p:nvSpPr>
        <p:spPr>
          <a:xfrm>
            <a:off x="3728573" y="5867473"/>
            <a:ext cx="451467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None/>
            </a:pPr>
            <a:r>
              <a:rPr lang="en-US" sz="20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Исупов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Никита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Юрьевич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307;p12">
            <a:extLst>
              <a:ext uri="{FF2B5EF4-FFF2-40B4-BE49-F238E27FC236}">
                <a16:creationId xmlns:a16="http://schemas.microsoft.com/office/drawing/2014/main" id="{6B82FF68-D88C-45A8-88C0-AA09BC3D47DD}"/>
              </a:ext>
            </a:extLst>
          </p:cNvPr>
          <p:cNvSpPr txBox="1"/>
          <p:nvPr/>
        </p:nvSpPr>
        <p:spPr>
          <a:xfrm>
            <a:off x="3760099" y="1969816"/>
            <a:ext cx="522198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Иконникова Екатерина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Дмитриевна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08;p12">
            <a:extLst>
              <a:ext uri="{FF2B5EF4-FFF2-40B4-BE49-F238E27FC236}">
                <a16:creationId xmlns:a16="http://schemas.microsoft.com/office/drawing/2014/main" id="{8756807D-85BA-4AFD-90A3-11FB9975B30B}"/>
              </a:ext>
            </a:extLst>
          </p:cNvPr>
          <p:cNvSpPr txBox="1"/>
          <p:nvPr/>
        </p:nvSpPr>
        <p:spPr>
          <a:xfrm>
            <a:off x="3728573" y="2427621"/>
            <a:ext cx="5936549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WorldSkills «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Технологическое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предпринимательство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» – 3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место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Студент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УрФУ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Инноватика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»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ИЕНиМ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000" dirty="0" err="1">
                <a:solidFill>
                  <a:schemeClr val="dk1"/>
                </a:solidFill>
              </a:rPr>
              <a:t>Участие</a:t>
            </a:r>
            <a:r>
              <a:rPr lang="en-US" sz="2000" dirty="0">
                <a:solidFill>
                  <a:schemeClr val="dk1"/>
                </a:solidFill>
              </a:rPr>
              <a:t> в </a:t>
            </a:r>
            <a:r>
              <a:rPr lang="en-US" sz="2000" dirty="0" err="1">
                <a:solidFill>
                  <a:schemeClr val="dk1"/>
                </a:solidFill>
              </a:rPr>
              <a:t>акселерационной</a:t>
            </a:r>
            <a:r>
              <a:rPr lang="en-US" sz="2000" dirty="0">
                <a:solidFill>
                  <a:schemeClr val="dk1"/>
                </a:solidFill>
              </a:rPr>
              <a:t> </a:t>
            </a:r>
            <a:r>
              <a:rPr lang="en-US" sz="2000" dirty="0" err="1">
                <a:solidFill>
                  <a:schemeClr val="dk1"/>
                </a:solidFill>
              </a:rPr>
              <a:t>программе</a:t>
            </a:r>
            <a:r>
              <a:rPr lang="en-US" sz="2000" dirty="0">
                <a:solidFill>
                  <a:schemeClr val="dk1"/>
                </a:solidFill>
              </a:rPr>
              <a:t> «</a:t>
            </a:r>
            <a:r>
              <a:rPr lang="en-US" sz="2000" dirty="0" err="1">
                <a:solidFill>
                  <a:schemeClr val="dk1"/>
                </a:solidFill>
              </a:rPr>
              <a:t>Цифровая</a:t>
            </a:r>
            <a:r>
              <a:rPr lang="en-US" sz="2000" dirty="0">
                <a:solidFill>
                  <a:schemeClr val="dk1"/>
                </a:solidFill>
              </a:rPr>
              <a:t> </a:t>
            </a:r>
            <a:r>
              <a:rPr lang="en-US" sz="2000" dirty="0" err="1">
                <a:solidFill>
                  <a:schemeClr val="dk1"/>
                </a:solidFill>
              </a:rPr>
              <a:t>промышленность</a:t>
            </a:r>
            <a:r>
              <a:rPr lang="en-US" sz="2000" dirty="0">
                <a:solidFill>
                  <a:schemeClr val="dk1"/>
                </a:solidFill>
              </a:rPr>
              <a:t> и </a:t>
            </a:r>
            <a:r>
              <a:rPr lang="en-US" sz="2000" dirty="0" err="1">
                <a:solidFill>
                  <a:schemeClr val="dk1"/>
                </a:solidFill>
              </a:rPr>
              <a:t>новые</a:t>
            </a:r>
            <a:r>
              <a:rPr lang="en-US" sz="2000" dirty="0">
                <a:solidFill>
                  <a:schemeClr val="dk1"/>
                </a:solidFill>
              </a:rPr>
              <a:t> </a:t>
            </a:r>
            <a:r>
              <a:rPr lang="en-US" sz="2000" dirty="0" err="1">
                <a:solidFill>
                  <a:schemeClr val="dk1"/>
                </a:solidFill>
              </a:rPr>
              <a:t>материалы</a:t>
            </a:r>
            <a:r>
              <a:rPr lang="en-US" sz="2000" dirty="0">
                <a:solidFill>
                  <a:schemeClr val="dk1"/>
                </a:solidFill>
              </a:rPr>
              <a:t>» - 2 </a:t>
            </a:r>
            <a:r>
              <a:rPr lang="en-US" sz="2000" dirty="0" err="1">
                <a:solidFill>
                  <a:schemeClr val="dk1"/>
                </a:solidFill>
              </a:rPr>
              <a:t>место</a:t>
            </a:r>
            <a:r>
              <a:rPr lang="en-US" sz="2000" dirty="0"/>
              <a:t>,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000" dirty="0" err="1"/>
              <a:t>заместитель</a:t>
            </a:r>
            <a:r>
              <a:rPr lang="en-US" sz="2000" dirty="0"/>
              <a:t> </a:t>
            </a:r>
            <a:r>
              <a:rPr lang="en-US" sz="2000" dirty="0" err="1"/>
              <a:t>руководителя</a:t>
            </a:r>
            <a:r>
              <a:rPr lang="en-US" sz="2000" dirty="0"/>
              <a:t> </a:t>
            </a:r>
            <a:r>
              <a:rPr lang="en-US" sz="2000" dirty="0" err="1"/>
              <a:t>студенческой</a:t>
            </a:r>
            <a:r>
              <a:rPr lang="en-US" sz="2000" dirty="0"/>
              <a:t> </a:t>
            </a:r>
            <a:r>
              <a:rPr lang="en-US" sz="2000" dirty="0" err="1"/>
              <a:t>организации</a:t>
            </a:r>
            <a:r>
              <a:rPr lang="en-US" sz="2000" dirty="0"/>
              <a:t> “</a:t>
            </a:r>
            <a:r>
              <a:rPr lang="en-US" sz="2000" dirty="0" err="1"/>
              <a:t>Союз</a:t>
            </a:r>
            <a:r>
              <a:rPr lang="en-US" sz="2000" dirty="0"/>
              <a:t> </a:t>
            </a:r>
            <a:r>
              <a:rPr lang="en-US" sz="2000" dirty="0" err="1"/>
              <a:t>молодых</a:t>
            </a:r>
            <a:r>
              <a:rPr lang="en-US" sz="2000" dirty="0"/>
              <a:t> </a:t>
            </a:r>
            <a:r>
              <a:rPr lang="en-US" sz="2000" dirty="0" err="1"/>
              <a:t>инноваторов</a:t>
            </a:r>
            <a:r>
              <a:rPr lang="en-US" sz="2000" dirty="0"/>
              <a:t>”</a:t>
            </a:r>
            <a:endParaRPr sz="2000" dirty="0"/>
          </a:p>
        </p:txBody>
      </p:sp>
      <p:sp>
        <p:nvSpPr>
          <p:cNvPr id="23" name="Google Shape;309;p12">
            <a:extLst>
              <a:ext uri="{FF2B5EF4-FFF2-40B4-BE49-F238E27FC236}">
                <a16:creationId xmlns:a16="http://schemas.microsoft.com/office/drawing/2014/main" id="{442DE699-636C-4EAA-BC72-9F13749BD620}"/>
              </a:ext>
            </a:extLst>
          </p:cNvPr>
          <p:cNvSpPr txBox="1"/>
          <p:nvPr/>
        </p:nvSpPr>
        <p:spPr>
          <a:xfrm>
            <a:off x="3787085" y="6423597"/>
            <a:ext cx="5356914" cy="2831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WorldSkills «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Технологическое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предпринимательство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» – 3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место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Студент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УрФУ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Инноватика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интеллектуальная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собственность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» ФТИ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000" dirty="0" err="1"/>
              <a:t>Участие</a:t>
            </a:r>
            <a:r>
              <a:rPr lang="en-US" sz="2000" dirty="0"/>
              <a:t> в </a:t>
            </a:r>
            <a:r>
              <a:rPr lang="en-US" sz="2000" dirty="0" err="1"/>
              <a:t>акселерационной</a:t>
            </a:r>
            <a:r>
              <a:rPr lang="en-US" sz="2000" dirty="0"/>
              <a:t> </a:t>
            </a:r>
            <a:r>
              <a:rPr lang="en-US" sz="2000" dirty="0" err="1"/>
              <a:t>программе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dk1"/>
                </a:solidFill>
              </a:rPr>
              <a:t>«</a:t>
            </a:r>
            <a:r>
              <a:rPr lang="en-US" sz="2000" dirty="0" err="1"/>
              <a:t>Цифровая</a:t>
            </a:r>
            <a:r>
              <a:rPr lang="en-US" sz="2000" dirty="0"/>
              <a:t> </a:t>
            </a:r>
            <a:r>
              <a:rPr lang="en-US" sz="2000" dirty="0" err="1"/>
              <a:t>промышленность</a:t>
            </a:r>
            <a:r>
              <a:rPr lang="en-US" sz="2000" dirty="0"/>
              <a:t> и </a:t>
            </a:r>
            <a:r>
              <a:rPr lang="en-US" sz="2000" dirty="0" err="1"/>
              <a:t>новые</a:t>
            </a:r>
            <a:r>
              <a:rPr lang="en-US" sz="2000" dirty="0"/>
              <a:t> </a:t>
            </a:r>
            <a:r>
              <a:rPr lang="en-US" sz="2000" dirty="0" err="1"/>
              <a:t>материалы</a:t>
            </a:r>
            <a:r>
              <a:rPr lang="en-US" sz="2000" dirty="0">
                <a:solidFill>
                  <a:schemeClr val="dk1"/>
                </a:solidFill>
              </a:rPr>
              <a:t>» - 2 </a:t>
            </a:r>
            <a:r>
              <a:rPr lang="en-US" sz="2000" dirty="0" err="1">
                <a:solidFill>
                  <a:schemeClr val="dk1"/>
                </a:solidFill>
              </a:rPr>
              <a:t>место</a:t>
            </a:r>
            <a:endParaRPr sz="20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200" dirty="0"/>
          </a:p>
        </p:txBody>
      </p:sp>
      <p:pic>
        <p:nvPicPr>
          <p:cNvPr id="24" name="Google Shape;310;p12">
            <a:extLst>
              <a:ext uri="{FF2B5EF4-FFF2-40B4-BE49-F238E27FC236}">
                <a16:creationId xmlns:a16="http://schemas.microsoft.com/office/drawing/2014/main" id="{480F30B1-9AC0-4CD3-B21D-3751ACACE3F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6707" y="5598195"/>
            <a:ext cx="2396156" cy="2393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311;p12">
            <a:extLst>
              <a:ext uri="{FF2B5EF4-FFF2-40B4-BE49-F238E27FC236}">
                <a16:creationId xmlns:a16="http://schemas.microsoft.com/office/drawing/2014/main" id="{1C7EEA58-5415-4DC2-A550-93239B2E918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83860" y="686374"/>
            <a:ext cx="2341731" cy="234173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312;p12">
            <a:extLst>
              <a:ext uri="{FF2B5EF4-FFF2-40B4-BE49-F238E27FC236}">
                <a16:creationId xmlns:a16="http://schemas.microsoft.com/office/drawing/2014/main" id="{3C445CE9-448B-4AA8-981F-D9B3034C265B}"/>
              </a:ext>
            </a:extLst>
          </p:cNvPr>
          <p:cNvSpPr/>
          <p:nvPr/>
        </p:nvSpPr>
        <p:spPr>
          <a:xfrm>
            <a:off x="12695032" y="1089799"/>
            <a:ext cx="658123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2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Кузин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Олег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Михайлович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13;p12">
            <a:extLst>
              <a:ext uri="{FF2B5EF4-FFF2-40B4-BE49-F238E27FC236}">
                <a16:creationId xmlns:a16="http://schemas.microsoft.com/office/drawing/2014/main" id="{C0384DB0-DEA2-4214-B472-794957910C70}"/>
              </a:ext>
            </a:extLst>
          </p:cNvPr>
          <p:cNvSpPr/>
          <p:nvPr/>
        </p:nvSpPr>
        <p:spPr>
          <a:xfrm>
            <a:off x="12644329" y="1555001"/>
            <a:ext cx="4933207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Психотерапевт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заведующ</a:t>
            </a:r>
            <a:r>
              <a:rPr lang="en-US" sz="2000" dirty="0" err="1">
                <a:solidFill>
                  <a:schemeClr val="dk1"/>
                </a:solidFill>
              </a:rPr>
              <a:t>ий</a:t>
            </a:r>
            <a:r>
              <a:rPr lang="en-US" sz="2000" dirty="0">
                <a:solidFill>
                  <a:schemeClr val="dk1"/>
                </a:solidFill>
              </a:rPr>
              <a:t> </a:t>
            </a:r>
            <a:r>
              <a:rPr lang="en-US" sz="2000" dirty="0" err="1">
                <a:solidFill>
                  <a:schemeClr val="dk1"/>
                </a:solidFill>
              </a:rPr>
              <a:t>отделением</a:t>
            </a:r>
            <a:r>
              <a:rPr lang="en-US" sz="2000" dirty="0">
                <a:solidFill>
                  <a:schemeClr val="dk1"/>
                </a:solidFill>
              </a:rPr>
              <a:t> </a:t>
            </a:r>
            <a:r>
              <a:rPr lang="en-US" sz="2000" dirty="0" err="1">
                <a:solidFill>
                  <a:schemeClr val="dk1"/>
                </a:solidFill>
              </a:rPr>
              <a:t>неврозов</a:t>
            </a:r>
            <a:r>
              <a:rPr lang="en-US" sz="2000" dirty="0">
                <a:solidFill>
                  <a:schemeClr val="dk1"/>
                </a:solidFill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Свердловской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областной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клиники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неврозов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«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Сосновый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Бор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r>
              <a:rPr lang="en-US" sz="2000" dirty="0">
                <a:solidFill>
                  <a:schemeClr val="dk1"/>
                </a:solidFill>
              </a:rPr>
              <a:t>, </a:t>
            </a:r>
            <a:r>
              <a:rPr lang="en-US" sz="2000" dirty="0" err="1">
                <a:solidFill>
                  <a:schemeClr val="dk1"/>
                </a:solidFill>
              </a:rPr>
              <a:t>опыт</a:t>
            </a:r>
            <a:r>
              <a:rPr lang="en-US" sz="2000" dirty="0">
                <a:solidFill>
                  <a:schemeClr val="dk1"/>
                </a:solidFill>
              </a:rPr>
              <a:t> </a:t>
            </a:r>
            <a:r>
              <a:rPr lang="en-US" sz="2000" dirty="0" err="1">
                <a:solidFill>
                  <a:schemeClr val="dk1"/>
                </a:solidFill>
              </a:rPr>
              <a:t>консультирования</a:t>
            </a:r>
            <a:r>
              <a:rPr lang="en-US" sz="2000" dirty="0">
                <a:solidFill>
                  <a:schemeClr val="dk1"/>
                </a:solidFill>
              </a:rPr>
              <a:t> </a:t>
            </a:r>
            <a:r>
              <a:rPr lang="en-US" sz="2000" dirty="0" err="1">
                <a:solidFill>
                  <a:schemeClr val="dk1"/>
                </a:solidFill>
              </a:rPr>
              <a:t>более</a:t>
            </a:r>
            <a:r>
              <a:rPr lang="en-US" sz="2000" dirty="0">
                <a:solidFill>
                  <a:schemeClr val="dk1"/>
                </a:solidFill>
              </a:rPr>
              <a:t> 20 </a:t>
            </a:r>
            <a:r>
              <a:rPr lang="en-US" sz="2000" dirty="0" err="1">
                <a:solidFill>
                  <a:schemeClr val="dk1"/>
                </a:solidFill>
              </a:rPr>
              <a:t>лет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Google Shape;314;p12">
            <a:extLst>
              <a:ext uri="{FF2B5EF4-FFF2-40B4-BE49-F238E27FC236}">
                <a16:creationId xmlns:a16="http://schemas.microsoft.com/office/drawing/2014/main" id="{FF77CA76-0D59-4032-9983-CBD6FE35E35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02004" y="3749282"/>
            <a:ext cx="2371742" cy="2371742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315;p12">
            <a:extLst>
              <a:ext uri="{FF2B5EF4-FFF2-40B4-BE49-F238E27FC236}">
                <a16:creationId xmlns:a16="http://schemas.microsoft.com/office/drawing/2014/main" id="{3EB5352D-9FF3-4C64-8A40-BB27000CE21F}"/>
              </a:ext>
            </a:extLst>
          </p:cNvPr>
          <p:cNvSpPr/>
          <p:nvPr/>
        </p:nvSpPr>
        <p:spPr>
          <a:xfrm>
            <a:off x="12695032" y="4650867"/>
            <a:ext cx="5235252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Магистр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психологии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УрГУ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практикующий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клинический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психолог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16;p12">
            <a:extLst>
              <a:ext uri="{FF2B5EF4-FFF2-40B4-BE49-F238E27FC236}">
                <a16:creationId xmlns:a16="http://schemas.microsoft.com/office/drawing/2014/main" id="{5C1A080F-CFA1-4EEB-977E-8891D5AB0E0B}"/>
              </a:ext>
            </a:extLst>
          </p:cNvPr>
          <p:cNvSpPr/>
          <p:nvPr/>
        </p:nvSpPr>
        <p:spPr>
          <a:xfrm>
            <a:off x="12683652" y="4211651"/>
            <a:ext cx="823724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2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Томина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Надежда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Анатольевна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7;p12">
            <a:extLst>
              <a:ext uri="{FF2B5EF4-FFF2-40B4-BE49-F238E27FC236}">
                <a16:creationId xmlns:a16="http://schemas.microsoft.com/office/drawing/2014/main" id="{649F735C-D128-4E76-B3F2-3C182D5B2129}"/>
              </a:ext>
            </a:extLst>
          </p:cNvPr>
          <p:cNvSpPr txBox="1"/>
          <p:nvPr/>
        </p:nvSpPr>
        <p:spPr>
          <a:xfrm>
            <a:off x="9433736" y="5925826"/>
            <a:ext cx="3708278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Психолог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18;p12">
            <a:extLst>
              <a:ext uri="{FF2B5EF4-FFF2-40B4-BE49-F238E27FC236}">
                <a16:creationId xmlns:a16="http://schemas.microsoft.com/office/drawing/2014/main" id="{54151FD2-0196-42A5-8935-CB3C5A970DB0}"/>
              </a:ext>
            </a:extLst>
          </p:cNvPr>
          <p:cNvSpPr txBox="1"/>
          <p:nvPr/>
        </p:nvSpPr>
        <p:spPr>
          <a:xfrm>
            <a:off x="9300586" y="3103026"/>
            <a:ext cx="3708278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Психотерапевт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19;p12" descr="Изображение выглядит как одежда, человек, Человеческое лицо, женщина&#10;&#10;Автоматически созданное описание">
            <a:extLst>
              <a:ext uri="{FF2B5EF4-FFF2-40B4-BE49-F238E27FC236}">
                <a16:creationId xmlns:a16="http://schemas.microsoft.com/office/drawing/2014/main" id="{E97D50E7-8B51-4BB1-932F-46F954C81F4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29729" t="4848" r="37269" b="45610"/>
          <a:stretch/>
        </p:blipFill>
        <p:spPr>
          <a:xfrm>
            <a:off x="968667" y="1909404"/>
            <a:ext cx="2323024" cy="232542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34" name="Google Shape;322;p12">
            <a:extLst>
              <a:ext uri="{FF2B5EF4-FFF2-40B4-BE49-F238E27FC236}">
                <a16:creationId xmlns:a16="http://schemas.microsoft.com/office/drawing/2014/main" id="{FE6B0F3D-DC0B-40B1-9D99-A31DD900952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20984" t="17080" r="13213" b="29972"/>
          <a:stretch/>
        </p:blipFill>
        <p:spPr>
          <a:xfrm>
            <a:off x="10214961" y="6491851"/>
            <a:ext cx="2336146" cy="2395772"/>
          </a:xfrm>
          <a:prstGeom prst="ellipse">
            <a:avLst/>
          </a:prstGeom>
          <a:noFill/>
          <a:ln>
            <a:noFill/>
          </a:ln>
        </p:spPr>
      </p:pic>
      <p:sp>
        <p:nvSpPr>
          <p:cNvPr id="35" name="Google Shape;325;p12">
            <a:extLst>
              <a:ext uri="{FF2B5EF4-FFF2-40B4-BE49-F238E27FC236}">
                <a16:creationId xmlns:a16="http://schemas.microsoft.com/office/drawing/2014/main" id="{4F5CAD05-1FA3-4F6D-956D-6EB66556AE8C}"/>
              </a:ext>
            </a:extLst>
          </p:cNvPr>
          <p:cNvSpPr/>
          <p:nvPr/>
        </p:nvSpPr>
        <p:spPr>
          <a:xfrm>
            <a:off x="12683652" y="6742177"/>
            <a:ext cx="8236991" cy="468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2000" b="1" dirty="0" err="1">
                <a:solidFill>
                  <a:schemeClr val="dk1"/>
                </a:solidFill>
              </a:rPr>
              <a:t>Голубятникова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Ксения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Александровна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26;p12">
            <a:extLst>
              <a:ext uri="{FF2B5EF4-FFF2-40B4-BE49-F238E27FC236}">
                <a16:creationId xmlns:a16="http://schemas.microsoft.com/office/drawing/2014/main" id="{9213A849-CE07-4373-B516-56E605AE6435}"/>
              </a:ext>
            </a:extLst>
          </p:cNvPr>
          <p:cNvSpPr txBox="1"/>
          <p:nvPr/>
        </p:nvSpPr>
        <p:spPr>
          <a:xfrm>
            <a:off x="9603090" y="8958779"/>
            <a:ext cx="3708398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None/>
            </a:pPr>
            <a:r>
              <a:rPr lang="en-US" sz="2400" dirty="0" err="1"/>
              <a:t>Технический</a:t>
            </a:r>
            <a:r>
              <a:rPr lang="en-US" sz="2400" dirty="0"/>
              <a:t> </a:t>
            </a:r>
            <a:r>
              <a:rPr lang="en-US" sz="2400" dirty="0" err="1"/>
              <a:t>специалист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7E79C3F-E56E-4BC4-9E03-A6CEB0C4CC00}"/>
              </a:ext>
            </a:extLst>
          </p:cNvPr>
          <p:cNvSpPr txBox="1"/>
          <p:nvPr/>
        </p:nvSpPr>
        <p:spPr>
          <a:xfrm>
            <a:off x="12683652" y="7294520"/>
            <a:ext cx="51380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Студент </a:t>
            </a:r>
            <a:r>
              <a:rPr lang="ru-RU" sz="2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УрФУ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br>
              <a:rPr lang="ru-RU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«Прикладная информатика» РТФ </a:t>
            </a:r>
            <a:endParaRPr lang="ru-RU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Опыт в создании приложения в рамках проектного практикума</a:t>
            </a:r>
            <a:br>
              <a:rPr lang="ru-RU" sz="2000" dirty="0"/>
            </a:br>
            <a:endParaRPr lang="ru-RU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4"/>
          <p:cNvSpPr/>
          <p:nvPr/>
        </p:nvSpPr>
        <p:spPr>
          <a:xfrm>
            <a:off x="8153400" y="5452250"/>
            <a:ext cx="1726200" cy="1667400"/>
          </a:xfrm>
          <a:prstGeom prst="ellipse">
            <a:avLst/>
          </a:prstGeom>
          <a:solidFill>
            <a:srgbClr val="2D3CC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4"/>
          <p:cNvSpPr txBox="1"/>
          <p:nvPr/>
        </p:nvSpPr>
        <p:spPr>
          <a:xfrm>
            <a:off x="720011" y="4859115"/>
            <a:ext cx="29703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Ключевые партнёры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24"/>
          <p:cNvSpPr txBox="1"/>
          <p:nvPr/>
        </p:nvSpPr>
        <p:spPr>
          <a:xfrm>
            <a:off x="-157453" y="-26066"/>
            <a:ext cx="97290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lang="en-US" sz="9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9" name="Google Shape;369;p24"/>
          <p:cNvGrpSpPr/>
          <p:nvPr/>
        </p:nvGrpSpPr>
        <p:grpSpPr>
          <a:xfrm>
            <a:off x="0" y="7908975"/>
            <a:ext cx="19933958" cy="3480610"/>
            <a:chOff x="0" y="7885783"/>
            <a:chExt cx="19933958" cy="3480610"/>
          </a:xfrm>
        </p:grpSpPr>
        <p:pic>
          <p:nvPicPr>
            <p:cNvPr id="370" name="Google Shape;370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291507" y="7885783"/>
              <a:ext cx="4642451" cy="34806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24"/>
            <p:cNvSpPr/>
            <p:nvPr/>
          </p:nvSpPr>
          <p:spPr>
            <a:xfrm>
              <a:off x="0" y="10035210"/>
              <a:ext cx="18288000" cy="336046"/>
            </a:xfrm>
            <a:prstGeom prst="rect">
              <a:avLst/>
            </a:prstGeom>
            <a:solidFill>
              <a:srgbClr val="2D3C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2" name="Google Shape;372;p24"/>
          <p:cNvSpPr/>
          <p:nvPr/>
        </p:nvSpPr>
        <p:spPr>
          <a:xfrm>
            <a:off x="618600" y="5865400"/>
            <a:ext cx="31731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Клиника УГМК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Парацельс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Клиника </a:t>
            </a:r>
            <a:b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«Сосновый Бор»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Санатории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УрФУ</a:t>
            </a:r>
            <a:b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24"/>
          <p:cNvSpPr txBox="1"/>
          <p:nvPr/>
        </p:nvSpPr>
        <p:spPr>
          <a:xfrm>
            <a:off x="720011" y="2034465"/>
            <a:ext cx="2970300" cy="3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 b="1"/>
              <a:t>Поставщики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24"/>
          <p:cNvSpPr txBox="1"/>
          <p:nvPr/>
        </p:nvSpPr>
        <p:spPr>
          <a:xfrm>
            <a:off x="14120711" y="2081740"/>
            <a:ext cx="2970300" cy="3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 b="1"/>
              <a:t>Клиенты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24"/>
          <p:cNvSpPr txBox="1"/>
          <p:nvPr/>
        </p:nvSpPr>
        <p:spPr>
          <a:xfrm>
            <a:off x="7501811" y="1882065"/>
            <a:ext cx="29703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 b="1"/>
              <a:t>Ценностное предложение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24"/>
          <p:cNvSpPr txBox="1"/>
          <p:nvPr/>
        </p:nvSpPr>
        <p:spPr>
          <a:xfrm>
            <a:off x="6989375" y="2663700"/>
            <a:ext cx="3949500" cy="27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</a:rPr>
              <a:t>Мобильное приложение с индивидуальным подходом к каждому, которое всегда будет под рукой, с быстрым доступом к функционалу «помощи» и эффективным воздействием.</a:t>
            </a:r>
            <a:endParaRPr/>
          </a:p>
        </p:txBody>
      </p:sp>
      <p:sp>
        <p:nvSpPr>
          <p:cNvPr id="377" name="Google Shape;377;p24"/>
          <p:cNvSpPr txBox="1"/>
          <p:nvPr/>
        </p:nvSpPr>
        <p:spPr>
          <a:xfrm>
            <a:off x="7130550" y="7789238"/>
            <a:ext cx="3712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Разработчики приложения</a:t>
            </a:r>
            <a:endParaRPr sz="2100"/>
          </a:p>
        </p:txBody>
      </p:sp>
      <p:sp>
        <p:nvSpPr>
          <p:cNvPr id="378" name="Google Shape;378;p24"/>
          <p:cNvSpPr txBox="1"/>
          <p:nvPr/>
        </p:nvSpPr>
        <p:spPr>
          <a:xfrm>
            <a:off x="7127850" y="7272175"/>
            <a:ext cx="3712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/>
              <a:t>Наша команда</a:t>
            </a:r>
            <a:endParaRPr sz="2400" b="1"/>
          </a:p>
        </p:txBody>
      </p:sp>
      <p:sp>
        <p:nvSpPr>
          <p:cNvPr id="379" name="Google Shape;379;p24"/>
          <p:cNvSpPr txBox="1"/>
          <p:nvPr/>
        </p:nvSpPr>
        <p:spPr>
          <a:xfrm>
            <a:off x="7283675" y="7874875"/>
            <a:ext cx="378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24"/>
          <p:cNvSpPr txBox="1"/>
          <p:nvPr/>
        </p:nvSpPr>
        <p:spPr>
          <a:xfrm>
            <a:off x="7130550" y="8170238"/>
            <a:ext cx="3712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Менеджер проекта</a:t>
            </a:r>
            <a:endParaRPr sz="2100"/>
          </a:p>
        </p:txBody>
      </p:sp>
      <p:sp>
        <p:nvSpPr>
          <p:cNvPr id="381" name="Google Shape;381;p24"/>
          <p:cNvSpPr txBox="1"/>
          <p:nvPr/>
        </p:nvSpPr>
        <p:spPr>
          <a:xfrm>
            <a:off x="7130550" y="8551238"/>
            <a:ext cx="3712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Аналитик</a:t>
            </a:r>
            <a:endParaRPr sz="2100"/>
          </a:p>
        </p:txBody>
      </p:sp>
      <p:sp>
        <p:nvSpPr>
          <p:cNvPr id="382" name="Google Shape;382;p24"/>
          <p:cNvSpPr txBox="1"/>
          <p:nvPr/>
        </p:nvSpPr>
        <p:spPr>
          <a:xfrm>
            <a:off x="7130550" y="8932238"/>
            <a:ext cx="3712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Психолог</a:t>
            </a:r>
            <a:endParaRPr sz="2100"/>
          </a:p>
        </p:txBody>
      </p:sp>
      <p:sp>
        <p:nvSpPr>
          <p:cNvPr id="383" name="Google Shape;383;p24"/>
          <p:cNvSpPr txBox="1"/>
          <p:nvPr/>
        </p:nvSpPr>
        <p:spPr>
          <a:xfrm>
            <a:off x="7130550" y="9313238"/>
            <a:ext cx="3712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Бухгалтер</a:t>
            </a:r>
            <a:endParaRPr sz="2100"/>
          </a:p>
        </p:txBody>
      </p:sp>
      <p:sp>
        <p:nvSpPr>
          <p:cNvPr id="384" name="Google Shape;384;p24"/>
          <p:cNvSpPr/>
          <p:nvPr/>
        </p:nvSpPr>
        <p:spPr>
          <a:xfrm>
            <a:off x="618600" y="2821926"/>
            <a:ext cx="31731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Арендодатель сервера</a:t>
            </a:r>
            <a:b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24"/>
          <p:cNvSpPr txBox="1"/>
          <p:nvPr/>
        </p:nvSpPr>
        <p:spPr>
          <a:xfrm>
            <a:off x="13910450" y="2653850"/>
            <a:ext cx="34998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Люди с повышенной тревожность и паническими атаками</a:t>
            </a:r>
            <a:endParaRPr sz="2100"/>
          </a:p>
        </p:txBody>
      </p:sp>
      <p:sp>
        <p:nvSpPr>
          <p:cNvPr id="386" name="Google Shape;386;p24"/>
          <p:cNvSpPr txBox="1"/>
          <p:nvPr/>
        </p:nvSpPr>
        <p:spPr>
          <a:xfrm>
            <a:off x="7531361" y="6093640"/>
            <a:ext cx="2970300" cy="3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 b="1">
                <a:solidFill>
                  <a:schemeClr val="lt1"/>
                </a:solidFill>
              </a:rPr>
              <a:t>МЫ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24"/>
          <p:cNvSpPr txBox="1"/>
          <p:nvPr/>
        </p:nvSpPr>
        <p:spPr>
          <a:xfrm rot="-2928">
            <a:off x="12178126" y="2214984"/>
            <a:ext cx="7044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6AA84F"/>
                </a:solidFill>
              </a:rPr>
              <a:t>$</a:t>
            </a:r>
            <a:endParaRPr sz="3600">
              <a:solidFill>
                <a:srgbClr val="6AA84F"/>
              </a:solidFill>
            </a:endParaRPr>
          </a:p>
        </p:txBody>
      </p:sp>
      <p:cxnSp>
        <p:nvCxnSpPr>
          <p:cNvPr id="388" name="Google Shape;388;p24"/>
          <p:cNvCxnSpPr/>
          <p:nvPr/>
        </p:nvCxnSpPr>
        <p:spPr>
          <a:xfrm rot="10800000">
            <a:off x="3791525" y="3001100"/>
            <a:ext cx="31056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89" name="Google Shape;389;p24"/>
          <p:cNvCxnSpPr/>
          <p:nvPr/>
        </p:nvCxnSpPr>
        <p:spPr>
          <a:xfrm rot="10800000" flipH="1">
            <a:off x="3894475" y="3404400"/>
            <a:ext cx="3090600" cy="24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90" name="Google Shape;390;p24"/>
          <p:cNvSpPr txBox="1"/>
          <p:nvPr/>
        </p:nvSpPr>
        <p:spPr>
          <a:xfrm rot="-1601">
            <a:off x="11338273" y="3389699"/>
            <a:ext cx="25773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latin typeface="Calibri"/>
                <a:ea typeface="Calibri"/>
                <a:cs typeface="Calibri"/>
                <a:sym typeface="Calibri"/>
              </a:rPr>
              <a:t>Персональный курс</a:t>
            </a:r>
            <a:r>
              <a:rPr lang="en-US" sz="21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1" name="Google Shape;391;p24"/>
          <p:cNvCxnSpPr/>
          <p:nvPr/>
        </p:nvCxnSpPr>
        <p:spPr>
          <a:xfrm rot="10800000">
            <a:off x="3672050" y="6404125"/>
            <a:ext cx="3304200" cy="282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92" name="Google Shape;392;p24"/>
          <p:cNvCxnSpPr/>
          <p:nvPr/>
        </p:nvCxnSpPr>
        <p:spPr>
          <a:xfrm rot="10800000" flipH="1">
            <a:off x="3680000" y="8183300"/>
            <a:ext cx="3366600" cy="11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93" name="Google Shape;393;p24"/>
          <p:cNvCxnSpPr/>
          <p:nvPr/>
        </p:nvCxnSpPr>
        <p:spPr>
          <a:xfrm rot="10800000">
            <a:off x="3591825" y="7827925"/>
            <a:ext cx="3351600" cy="111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94" name="Google Shape;394;p24"/>
          <p:cNvCxnSpPr>
            <a:endCxn id="383" idx="1"/>
          </p:cNvCxnSpPr>
          <p:nvPr/>
        </p:nvCxnSpPr>
        <p:spPr>
          <a:xfrm>
            <a:off x="3568950" y="9563588"/>
            <a:ext cx="3561600" cy="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95" name="Google Shape;395;p24"/>
          <p:cNvCxnSpPr/>
          <p:nvPr/>
        </p:nvCxnSpPr>
        <p:spPr>
          <a:xfrm rot="10800000">
            <a:off x="3570775" y="9204375"/>
            <a:ext cx="3455400" cy="23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96" name="Google Shape;396;p24"/>
          <p:cNvSpPr txBox="1"/>
          <p:nvPr/>
        </p:nvSpPr>
        <p:spPr>
          <a:xfrm rot="-2928">
            <a:off x="5038339" y="2162134"/>
            <a:ext cx="7044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6AA84F"/>
                </a:solidFill>
              </a:rPr>
              <a:t>$</a:t>
            </a:r>
            <a:endParaRPr sz="3600">
              <a:solidFill>
                <a:srgbClr val="6AA84F"/>
              </a:solidFill>
            </a:endParaRPr>
          </a:p>
        </p:txBody>
      </p:sp>
      <p:cxnSp>
        <p:nvCxnSpPr>
          <p:cNvPr id="397" name="Google Shape;397;p24"/>
          <p:cNvCxnSpPr/>
          <p:nvPr/>
        </p:nvCxnSpPr>
        <p:spPr>
          <a:xfrm rot="10800000">
            <a:off x="11106725" y="3001100"/>
            <a:ext cx="31056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98" name="Google Shape;398;p24"/>
          <p:cNvSpPr txBox="1"/>
          <p:nvPr/>
        </p:nvSpPr>
        <p:spPr>
          <a:xfrm rot="-1601">
            <a:off x="4101885" y="3358099"/>
            <a:ext cx="25773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latin typeface="Calibri"/>
                <a:ea typeface="Calibri"/>
                <a:cs typeface="Calibri"/>
                <a:sym typeface="Calibri"/>
              </a:rPr>
              <a:t>Сервер</a:t>
            </a:r>
            <a:r>
              <a:rPr lang="en-US" sz="21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9" name="Google Shape;399;p24"/>
          <p:cNvCxnSpPr/>
          <p:nvPr/>
        </p:nvCxnSpPr>
        <p:spPr>
          <a:xfrm rot="10800000" flipH="1">
            <a:off x="11133475" y="3404400"/>
            <a:ext cx="3090600" cy="24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00" name="Google Shape;400;p24"/>
          <p:cNvSpPr txBox="1"/>
          <p:nvPr/>
        </p:nvSpPr>
        <p:spPr>
          <a:xfrm rot="-2928">
            <a:off x="4992114" y="6677559"/>
            <a:ext cx="7044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6AA84F"/>
                </a:solidFill>
              </a:rPr>
              <a:t>$</a:t>
            </a:r>
            <a:endParaRPr sz="3600">
              <a:solidFill>
                <a:srgbClr val="6AA84F"/>
              </a:solidFill>
            </a:endParaRPr>
          </a:p>
        </p:txBody>
      </p:sp>
      <p:sp>
        <p:nvSpPr>
          <p:cNvPr id="401" name="Google Shape;401;p24"/>
          <p:cNvSpPr txBox="1"/>
          <p:nvPr/>
        </p:nvSpPr>
        <p:spPr>
          <a:xfrm rot="-1601">
            <a:off x="4151133" y="5843427"/>
            <a:ext cx="25773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latin typeface="Calibri"/>
                <a:ea typeface="Calibri"/>
                <a:cs typeface="Calibri"/>
                <a:sym typeface="Calibri"/>
              </a:rPr>
              <a:t>Клиенты</a:t>
            </a:r>
            <a:r>
              <a:rPr lang="en-US" sz="21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24"/>
          <p:cNvSpPr txBox="1"/>
          <p:nvPr/>
        </p:nvSpPr>
        <p:spPr>
          <a:xfrm rot="-2928">
            <a:off x="4991614" y="8167071"/>
            <a:ext cx="7044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6AA84F"/>
                </a:solidFill>
              </a:rPr>
              <a:t>$</a:t>
            </a:r>
            <a:endParaRPr sz="3600">
              <a:solidFill>
                <a:srgbClr val="6AA84F"/>
              </a:solidFill>
            </a:endParaRPr>
          </a:p>
        </p:txBody>
      </p:sp>
      <p:cxnSp>
        <p:nvCxnSpPr>
          <p:cNvPr id="403" name="Google Shape;403;p24"/>
          <p:cNvCxnSpPr/>
          <p:nvPr/>
        </p:nvCxnSpPr>
        <p:spPr>
          <a:xfrm>
            <a:off x="3718025" y="6758150"/>
            <a:ext cx="3263400" cy="28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04" name="Google Shape;404;p24"/>
          <p:cNvSpPr txBox="1"/>
          <p:nvPr/>
        </p:nvSpPr>
        <p:spPr>
          <a:xfrm rot="-1601">
            <a:off x="4055183" y="7293902"/>
            <a:ext cx="25773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latin typeface="Calibri"/>
                <a:ea typeface="Calibri"/>
                <a:cs typeface="Calibri"/>
                <a:sym typeface="Calibri"/>
              </a:rPr>
              <a:t>Бесплатный доступ 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</TotalTime>
  <Words>1500</Words>
  <Application>Microsoft Office PowerPoint</Application>
  <PresentationFormat>Произвольный</PresentationFormat>
  <Paragraphs>291</Paragraphs>
  <Slides>19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Noto Sans Light</vt:lpstr>
      <vt:lpstr>Arial</vt:lpstr>
      <vt:lpstr>Calibri</vt:lpstr>
      <vt:lpstr>Open Sans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</dc:creator>
  <cp:lastModifiedBy>Екатерина Иконникова</cp:lastModifiedBy>
  <cp:revision>12</cp:revision>
  <dcterms:created xsi:type="dcterms:W3CDTF">2006-08-16T00:00:00Z</dcterms:created>
  <dcterms:modified xsi:type="dcterms:W3CDTF">2023-07-02T18:16:20Z</dcterms:modified>
</cp:coreProperties>
</file>