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3"/>
  </p:sldMasterIdLst>
  <p:notesMasterIdLst>
    <p:notesMasterId r:id="rId5"/>
  </p:notesMasterIdLst>
  <p:sldIdLst>
    <p:sldId id="256" r:id="rId4"/>
    <p:sldId id="257" r:id="rId6"/>
    <p:sldId id="258" r:id="rId7"/>
    <p:sldId id="259" r:id="rId8"/>
    <p:sldId id="260" r:id="rId9"/>
    <p:sldId id="261" r:id="rId10"/>
    <p:sldId id="262" r:id="rId11"/>
    <p:sldId id="269" r:id="rId12"/>
    <p:sldId id="264" r:id="rId13"/>
    <p:sldId id="265" r:id="rId14"/>
    <p:sldId id="266" r:id="rId15"/>
    <p:sldId id="267" r:id="rId16"/>
    <p:sldId id="268" r:id="rId17"/>
  </p:sldIdLst>
  <p:sldSz cx="9144000" cy="5143500" type="screen16x9"/>
  <p:notesSz cx="6858000" cy="9144000"/>
  <p:embeddedFontLst>
    <p:embeddedFont>
      <p:font typeface="Raleway"/>
      <p:regular r:id="rId21"/>
    </p:embeddedFont>
    <p:embeddedFont>
      <p:font typeface="Raleway SemiBold"/>
      <p:regular r:id="rId22"/>
    </p:embeddedFont>
    <p:embeddedFont>
      <p:font typeface="Century Gothic" panose="020B0502020202020204"/>
      <p:regular r:id="rId23"/>
    </p:embeddedFont>
    <p:embeddedFont>
      <p:font typeface="Calibri" panose="020F0502020204030204"/>
      <p:regular r:id="rId24"/>
    </p:embeddedFont>
    <p:embeddedFont>
      <p:font typeface="Helvetica Neue" panose="020B0604020202020204"/>
      <p:regular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1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4C97D3A-17D5-4784-BF24-7CF9C34E719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3" d="100"/>
          <a:sy n="103" d="100"/>
        </p:scale>
        <p:origin x="802" y="72"/>
      </p:cViewPr>
      <p:guideLst>
        <p:guide orient="horz" pos="162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5" Type="http://schemas.openxmlformats.org/officeDocument/2006/relationships/font" Target="fonts/font5.fntdata"/><Relationship Id="rId24" Type="http://schemas.openxmlformats.org/officeDocument/2006/relationships/font" Target="fonts/font4.fntdata"/><Relationship Id="rId23" Type="http://schemas.openxmlformats.org/officeDocument/2006/relationships/font" Target="fonts/font3.fntdata"/><Relationship Id="rId22" Type="http://schemas.openxmlformats.org/officeDocument/2006/relationships/font" Target="fonts/font2.fntdata"/><Relationship Id="rId21" Type="http://schemas.openxmlformats.org/officeDocument/2006/relationships/font" Target="fonts/font1.fntdata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55" name="Google Shape;15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69" name="Google Shape;16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83" name="Google Shape;1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92" name="Google Shape;19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206" name="Google Shape;20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219" name="Google Shape;21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3" name="Google Shape;24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257" name="Google Shape;2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273" name="Google Shape;27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.png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/>
          <a:srcRect t="1754" r="2181" b="4320"/>
          <a:stretch>
            <a:fillRect/>
          </a:stretch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>
            <a:fillRect/>
          </a:stretch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 panose="020B0604020202020204"/>
              <a:buChar char="●"/>
              <a:defRPr sz="18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●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●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0" Type="http://schemas.openxmlformats.org/officeDocument/2006/relationships/notesSlide" Target="../notesSlides/notesSlide1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jpeg"/><Relationship Id="rId1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1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9.png"/><Relationship Id="rId1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4.png"/><Relationship Id="rId1" Type="http://schemas.openxmlformats.org/officeDocument/2006/relationships/hyperlink" Target="mailto:dzhalilovadn@edu.surgu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3100" dirty="0">
                <a:solidFill>
                  <a:schemeClr val="dk1"/>
                </a:solidFill>
              </a:rPr>
              <a:t>Мамино счастье</a:t>
            </a:r>
            <a:endParaRPr sz="3100" dirty="0"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3825300" cy="108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ru-RU" sz="1400" dirty="0"/>
              <a:t>Отслеживайте каждый шаг вашего чудесного путешествия с нашим удобным приложением для беременных!</a:t>
            </a:r>
            <a:r>
              <a:rPr lang="ru-RU" dirty="0"/>
              <a:t> </a:t>
            </a:r>
            <a:endParaRPr dirty="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3"/>
          <a:srcRect l="48519"/>
          <a:stretch>
            <a:fillRect/>
          </a:stretch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0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101700" y="123150"/>
            <a:ext cx="895675" cy="895675"/>
          </a:xfrm>
          <a:prstGeom prst="rect">
            <a:avLst/>
          </a:prstGeom>
          <a:noFill/>
          <a:ln>
            <a:noFill/>
          </a:ln>
        </p:spPr>
      </p:pic>
      <p:sp>
        <p:nvSpPr>
          <p:cNvPr id="28674" name="AutoShape 2" descr="https://vsememy.ru/kartinki/wp-content/uploads/2023/03/1661872153_1-papik-pro-p-zvezdochki-smailik-png-1-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28676" name="AutoShape 4" descr="https://vsememy.ru/kartinki/wp-content/uploads/2023/03/1661872153_1-papik-pro-p-zvezdochki-smailik-png-1-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28678" name="Picture 6" descr="https://papik.pro/grafic/uploads/posts/2023-04/1682523545_papik-pro-p-smail-so-zvezdochkami-v-glazakh-png-46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187054" y="2958551"/>
            <a:ext cx="656122" cy="520226"/>
          </a:xfrm>
          <a:prstGeom prst="rect">
            <a:avLst/>
          </a:prstGeom>
          <a:noFill/>
        </p:spPr>
      </p:pic>
      <p:pic>
        <p:nvPicPr>
          <p:cNvPr id="28680" name="Picture 8" descr="https://papik.pro/grafic/uploads/posts/2023-04/1682749751_papik-pro-p-beremennaya-smail-png-2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267732" y="2916000"/>
            <a:ext cx="289068" cy="2890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3" name="Google Shape;123;p26"/>
          <p:cNvSpPr txBox="1">
            <a:spLocks noGrp="1"/>
          </p:cNvSpPr>
          <p:nvPr>
            <p:ph type="body" idx="1"/>
          </p:nvPr>
        </p:nvSpPr>
        <p:spPr>
          <a:xfrm>
            <a:off x="259200" y="842150"/>
            <a:ext cx="6249600" cy="1109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1450">
              <a:spcBef>
                <a:spcPts val="1200"/>
              </a:spcBef>
              <a:spcAft>
                <a:spcPts val="1200"/>
              </a:spcAft>
              <a:buSzPts val="1200"/>
              <a:buFont typeface="Raleway"/>
              <a:buChar char="●"/>
            </a:pPr>
            <a:r>
              <a:rPr lang="ru-RU" sz="1400" dirty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  <a:t>С каждым годом все больше женщин изучают и применяют цифровые инструменты для планирования и подготовки к беременности. </a:t>
            </a:r>
            <a:endParaRPr lang="ru-RU" sz="1400" dirty="0">
              <a:solidFill>
                <a:schemeClr val="tx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71450" indent="-171450">
              <a:spcBef>
                <a:spcPts val="1200"/>
              </a:spcBef>
              <a:spcAft>
                <a:spcPts val="1200"/>
              </a:spcAft>
              <a:buSzPts val="1200"/>
              <a:buFont typeface="Raleway"/>
              <a:buChar char="●"/>
            </a:pPr>
            <a:r>
              <a:rPr lang="ru-RU" sz="1400" dirty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  <a:t>В период беременности особенно важно следить за состоянием матери и плода</a:t>
            </a:r>
            <a:endParaRPr lang="ru-RU" sz="1400" dirty="0">
              <a:solidFill>
                <a:schemeClr val="tx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71450" indent="-171450">
              <a:spcBef>
                <a:spcPts val="1200"/>
              </a:spcBef>
              <a:spcAft>
                <a:spcPts val="1200"/>
              </a:spcAft>
              <a:buSzPts val="1200"/>
              <a:buFont typeface="Raleway"/>
              <a:buChar char="●"/>
            </a:pPr>
            <a:r>
              <a:rPr lang="ru-RU" sz="1400" dirty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  <a:t>Эмоциональная поддержка во время беременности важна, поэтому в нашем приложении есть чат для общения</a:t>
            </a:r>
            <a:endParaRPr lang="ru-RU" sz="1400" dirty="0">
              <a:solidFill>
                <a:schemeClr val="tx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71450" indent="-171450">
              <a:spcBef>
                <a:spcPts val="1200"/>
              </a:spcBef>
              <a:spcAft>
                <a:spcPts val="1200"/>
              </a:spcAft>
              <a:buSzPts val="1200"/>
              <a:buFont typeface="Raleway"/>
              <a:buChar char="●"/>
            </a:pPr>
            <a:r>
              <a:rPr lang="ru-RU" sz="1400" dirty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  <a:t>Организация предлагает функции для отслеживания мед. записей.</a:t>
            </a:r>
            <a:endParaRPr lang="ru-RU" sz="1400" dirty="0">
              <a:solidFill>
                <a:schemeClr val="tx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71450" indent="-171450">
              <a:spcBef>
                <a:spcPts val="1200"/>
              </a:spcBef>
              <a:spcAft>
                <a:spcPts val="1200"/>
              </a:spcAft>
              <a:buSzPts val="1200"/>
              <a:buFont typeface="Raleway"/>
              <a:buChar char="●"/>
            </a:pPr>
            <a:r>
              <a:rPr lang="ru-RU" sz="1400" dirty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  <a:t>Многие не имеют достаточной информации о беременности</a:t>
            </a:r>
            <a:endParaRPr lang="ru-RU" sz="1400" dirty="0">
              <a:solidFill>
                <a:schemeClr val="tx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44868" y="0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 panose="020B0604020202020204"/>
              <a:buNone/>
            </a:pPr>
            <a:r>
              <a:rPr lang="en-US" sz="3000" b="0" i="0" u="none" strike="noStrike" cap="none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 panose="020B0604020202020204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 panose="020B0604020202020204"/>
                <a:ea typeface="Helvetica Neue" panose="020B0604020202020204"/>
                <a:cs typeface="Helvetica Neue" panose="020B0604020202020204"/>
                <a:sym typeface="Helvetica Neue" panose="020B0604020202020204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 panose="020B0604020202020204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 panose="020B0604020202020204"/>
                <a:ea typeface="Helvetica Neue" panose="020B0604020202020204"/>
                <a:cs typeface="Helvetica Neue" panose="020B0604020202020204"/>
                <a:sym typeface="Helvetica Neue" panose="020B0604020202020204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 panose="020B0604020202020204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 panose="020B0604020202020204"/>
                <a:ea typeface="Helvetica Neue" panose="020B0604020202020204"/>
                <a:cs typeface="Helvetica Neue" panose="020B0604020202020204"/>
                <a:sym typeface="Helvetica Neue" panose="020B0604020202020204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 panose="020B0604020202020204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 panose="020B0604020202020204"/>
                <a:ea typeface="Helvetica Neue" panose="020B0604020202020204"/>
                <a:cs typeface="Helvetica Neue" panose="020B0604020202020204"/>
                <a:sym typeface="Helvetica Neue" panose="020B0604020202020204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 panose="020B0604020202020204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 panose="020B0604020202020204"/>
                <a:ea typeface="Helvetica Neue" panose="020B0604020202020204"/>
                <a:cs typeface="Helvetica Neue" panose="020B0604020202020204"/>
                <a:sym typeface="Helvetica Neue" panose="020B0604020202020204"/>
              </a:endParaRPr>
            </a:p>
          </p:txBody>
        </p:sp>
      </p:grp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0" y="-184666"/>
            <a:ext cx="386644" cy="36933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-apple-system"/>
                <a:cs typeface="Arial" panose="020B0604020202020204" pitchFamily="34" charset="0"/>
              </a:rPr>
              <a:t> </a:t>
            </a:r>
            <a:r>
              <a:rPr kumimoji="0" lang="ru-RU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kumimoji="0" lang="ru-RU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1150367" y="58231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0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716410" y="1429021"/>
            <a:ext cx="7008018" cy="3468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2400">
              <a:lnSpc>
                <a:spcPct val="115000"/>
              </a:lnSpc>
              <a:buClr>
                <a:schemeClr val="dk2"/>
              </a:buClr>
              <a:buSzPts val="1200"/>
            </a:pPr>
            <a:r>
              <a:rPr lang="ru-RU" sz="16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Нашими клиентами являются:</a:t>
            </a:r>
            <a:endParaRPr lang="ru-RU" sz="16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52400">
              <a:lnSpc>
                <a:spcPct val="115000"/>
              </a:lnSpc>
              <a:buClr>
                <a:schemeClr val="dk2"/>
              </a:buClr>
              <a:buSzPts val="1200"/>
            </a:pPr>
            <a:endParaRPr lang="ru-RU" sz="16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52400">
              <a:lnSpc>
                <a:spcPct val="115000"/>
              </a:lnSpc>
              <a:buClr>
                <a:schemeClr val="dk2"/>
              </a:buClr>
              <a:buSzPts val="1200"/>
            </a:pPr>
            <a:r>
              <a:rPr lang="ru-RU" sz="16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1 Будущие мамы</a:t>
            </a:r>
            <a:endParaRPr lang="ru-RU" sz="16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52400">
              <a:lnSpc>
                <a:spcPct val="115000"/>
              </a:lnSpc>
              <a:buClr>
                <a:schemeClr val="dk2"/>
              </a:buClr>
              <a:buSzPts val="1200"/>
            </a:pPr>
            <a:endParaRPr lang="ru-RU" sz="16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52400">
              <a:lnSpc>
                <a:spcPct val="115000"/>
              </a:lnSpc>
              <a:buClr>
                <a:schemeClr val="dk2"/>
              </a:buClr>
              <a:buSzPts val="1200"/>
            </a:pPr>
            <a:r>
              <a:rPr lang="ru-RU" sz="16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2 Информационно – активные</a:t>
            </a:r>
            <a:endParaRPr lang="ru-RU" sz="16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52400">
              <a:lnSpc>
                <a:spcPct val="115000"/>
              </a:lnSpc>
              <a:buClr>
                <a:schemeClr val="dk2"/>
              </a:buClr>
              <a:buSzPts val="1200"/>
            </a:pPr>
            <a:endParaRPr lang="ru-RU" sz="16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52400">
              <a:lnSpc>
                <a:spcPct val="115000"/>
              </a:lnSpc>
              <a:buClr>
                <a:schemeClr val="dk2"/>
              </a:buClr>
              <a:buSzPts val="1200"/>
            </a:pPr>
            <a:r>
              <a:rPr lang="ru-RU" sz="16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3 Технически грамотные</a:t>
            </a:r>
            <a:endParaRPr lang="ru-RU" sz="16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52400">
              <a:lnSpc>
                <a:spcPct val="115000"/>
              </a:lnSpc>
              <a:buClr>
                <a:schemeClr val="dk2"/>
              </a:buClr>
              <a:buSzPts val="1200"/>
            </a:pPr>
            <a:endParaRPr lang="ru-RU" sz="16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52400">
              <a:lnSpc>
                <a:spcPct val="115000"/>
              </a:lnSpc>
              <a:buClr>
                <a:schemeClr val="dk2"/>
              </a:buClr>
              <a:buSzPts val="1200"/>
            </a:pPr>
            <a:r>
              <a:rPr lang="ru-RU" sz="16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4 Интересующиеся здоровьем</a:t>
            </a:r>
            <a:endParaRPr lang="ru-RU" sz="16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52400">
              <a:lnSpc>
                <a:spcPct val="115000"/>
              </a:lnSpc>
              <a:buClr>
                <a:schemeClr val="dk2"/>
              </a:buClr>
              <a:buSzPts val="1200"/>
            </a:pPr>
            <a:endParaRPr lang="ru-RU" sz="16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52400">
              <a:lnSpc>
                <a:spcPct val="115000"/>
              </a:lnSpc>
              <a:buClr>
                <a:schemeClr val="dk2"/>
              </a:buClr>
              <a:buSzPts val="1200"/>
            </a:pPr>
            <a:r>
              <a:rPr lang="ru-RU" sz="16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5 Социально подключенные</a:t>
            </a:r>
            <a:endParaRPr lang="ru-RU" sz="16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52400">
              <a:lnSpc>
                <a:spcPct val="115000"/>
              </a:lnSpc>
              <a:buClr>
                <a:schemeClr val="dk2"/>
              </a:buClr>
              <a:buSzPts val="1200"/>
            </a:pPr>
            <a:endParaRPr lang="ru-RU" sz="16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4580" name="Picture 4" descr="https://sun9-6.userapi.com/impg/XxfXqRHEX73ZZfsDGqrxYf_cUrf6oHeh57ciDA/wjGI3N-b6U8.jpg?size=858x1200&amp;quality=95&amp;sign=a5e53b5c7378abc4ee7cb485d68b8d49&amp;type=album"/>
          <p:cNvPicPr>
            <a:picLocks noChangeAspect="1" noChangeArrowheads="1"/>
          </p:cNvPicPr>
          <p:nvPr/>
        </p:nvPicPr>
        <p:blipFill>
          <a:blip r:embed="rId2"/>
          <a:srcRect t="22750" b="3532"/>
          <a:stretch>
            <a:fillRect/>
          </a:stretch>
        </p:blipFill>
        <p:spPr bwMode="auto">
          <a:xfrm>
            <a:off x="4666861" y="1324800"/>
            <a:ext cx="3397680" cy="345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sun9-29.userapi.com/impg/XbdkVlVhsFZz4VAXJ1L17diO6MkBU8UsRUzmbg/RiM_ZwolLYk.jpg?size=735x1103&amp;quality=95&amp;sign=53a6cc21ba9bf3d921a398dbab7fef40&amp;type=album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717176" y="276462"/>
            <a:ext cx="3070024" cy="4607125"/>
          </a:xfrm>
          <a:prstGeom prst="rect">
            <a:avLst/>
          </a:prstGeom>
          <a:noFill/>
        </p:spPr>
      </p:pic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865849" y="41129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0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145821" y="372626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86844" y="450952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3985042" y="1189132"/>
            <a:ext cx="4455335" cy="3688672"/>
          </a:xfrm>
        </p:spPr>
        <p:txBody>
          <a:bodyPr/>
          <a:lstStyle/>
          <a:p>
            <a:pPr marL="152400" indent="0">
              <a:buNone/>
            </a:pPr>
            <a:r>
              <a:rPr lang="ru-RU" sz="1400" dirty="0"/>
              <a:t>Перед беременными девушками встают различные проблемы, такие как:</a:t>
            </a:r>
            <a:endParaRPr lang="ru-RU" sz="1400" dirty="0"/>
          </a:p>
          <a:p>
            <a:pPr marL="152400" indent="0">
              <a:buNone/>
            </a:pPr>
            <a:endParaRPr lang="ru-RU" sz="1400" dirty="0"/>
          </a:p>
          <a:p>
            <a:pPr marL="152400" indent="0">
              <a:buNone/>
            </a:pPr>
            <a:r>
              <a:rPr lang="ru-RU" sz="1400" dirty="0"/>
              <a:t>• непонимание изменений в своем теле</a:t>
            </a:r>
            <a:endParaRPr lang="ru-RU" sz="1400" dirty="0"/>
          </a:p>
          <a:p>
            <a:pPr marL="152400" indent="0">
              <a:buNone/>
            </a:pPr>
            <a:endParaRPr lang="ru-RU" sz="1400" dirty="0"/>
          </a:p>
          <a:p>
            <a:pPr marL="152400" indent="0">
              <a:buNone/>
            </a:pPr>
            <a:r>
              <a:rPr lang="ru-RU" sz="1400" dirty="0"/>
              <a:t>• недостаточная психологическая поддержка (страх перед родами и т.д.)</a:t>
            </a:r>
            <a:endParaRPr lang="ru-RU" sz="1400" dirty="0"/>
          </a:p>
          <a:p>
            <a:pPr marL="152400" indent="0">
              <a:buNone/>
            </a:pPr>
            <a:endParaRPr lang="ru-RU" sz="1400" dirty="0"/>
          </a:p>
          <a:p>
            <a:pPr marL="152400" indent="0">
              <a:buNone/>
            </a:pPr>
            <a:r>
              <a:rPr lang="ru-RU" sz="1400" dirty="0"/>
              <a:t>• необходимость контроля за питанием и физической активностью</a:t>
            </a:r>
            <a:endParaRPr lang="ru-RU" sz="1400" dirty="0"/>
          </a:p>
          <a:p>
            <a:pPr marL="152400" indent="0">
              <a:buNone/>
            </a:pPr>
            <a:endParaRPr lang="ru-RU" sz="1400" dirty="0"/>
          </a:p>
          <a:p>
            <a:pPr marL="152400" indent="0">
              <a:buNone/>
            </a:pPr>
            <a:r>
              <a:rPr lang="ru-RU" sz="1400" dirty="0"/>
              <a:t>•также поиск достоверной информации о беременности и уходе за малышом</a:t>
            </a:r>
            <a:r>
              <a:rPr lang="ru-RU" sz="1600" dirty="0"/>
              <a:t>.</a:t>
            </a:r>
            <a:endParaRPr lang="ru-RU" sz="16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sun9-5.userapi.com/impg/upbLEwfz8MZUh9VhhTYAhd_HnBmhjzpNUQ8BgQ/wSqEZ6LJkL8.jpg?size=626x626&amp;quality=95&amp;sign=0ac897e8f73d7ae3d63f68a9dca9ea88&amp;type=album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 flipH="1">
            <a:off x="6232500" y="1360800"/>
            <a:ext cx="2731500" cy="2731500"/>
          </a:xfrm>
          <a:prstGeom prst="rect">
            <a:avLst/>
          </a:prstGeom>
          <a:noFill/>
        </p:spPr>
      </p:pic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1218621" y="65623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0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150875" y="1407673"/>
            <a:ext cx="6595200" cy="3016180"/>
          </a:xfrm>
        </p:spPr>
        <p:txBody>
          <a:bodyPr/>
          <a:lstStyle/>
          <a:p>
            <a:pPr marL="152400" indent="0">
              <a:buNone/>
            </a:pPr>
            <a:r>
              <a:rPr lang="ru-RU" sz="1600" dirty="0"/>
              <a:t>Наше приложение предоставляет всю необходимую информацию о том, что происходит в теле на каждом этапе беременности, советы по питанию и упражнениям, а также поддержку и рекомендации для подготовки к родам и уходу за малышом. Мы также предлагаем возможность вести дневник беременности, отслеживать вес и общее состояние здоровья.</a:t>
            </a:r>
            <a:endParaRPr lang="ru-RU" sz="1600" dirty="0"/>
          </a:p>
          <a:p>
            <a:pPr marL="152400" indent="0">
              <a:buNone/>
            </a:pPr>
            <a:endParaRPr lang="ru-RU" sz="1600" dirty="0"/>
          </a:p>
          <a:p>
            <a:pPr marL="152400" indent="0">
              <a:buNone/>
            </a:pPr>
            <a:r>
              <a:rPr lang="ru-RU" sz="1600" dirty="0"/>
              <a:t>Выбирая наше приложение, беременные девушки получат надежный и удобный инструмент для контроля за своим здоровьем и подготовки к материнству.</a:t>
            </a:r>
            <a:endParaRPr lang="ru-RU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>
            <a:spLocks noGrp="1"/>
          </p:cNvSpPr>
          <p:nvPr>
            <p:ph type="title"/>
          </p:nvPr>
        </p:nvSpPr>
        <p:spPr>
          <a:xfrm>
            <a:off x="3691160" y="243731"/>
            <a:ext cx="5047233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000" dirty="0">
                <a:solidFill>
                  <a:schemeClr val="dk1"/>
                </a:solidFill>
              </a:rPr>
              <a:t>ЦЕННОСТЬ, ЦЕННОСТНОЕ ПРЕДЛОЖЕНИЕ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3691493" y="1252778"/>
            <a:ext cx="51189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r>
              <a:rPr lang="en-US" sz="1600" b="0" i="0" u="none" strike="noStrike" cap="none" dirty="0">
                <a:solidFill>
                  <a:schemeClr val="bg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 </a:t>
            </a:r>
            <a:r>
              <a:rPr lang="en-US" sz="16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Мамино счастье,</a:t>
            </a:r>
            <a:r>
              <a:rPr lang="en-US" sz="16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1600" b="0" i="0" u="none" strike="noStrike" cap="none" dirty="0">
                <a:solidFill>
                  <a:schemeClr val="bg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en-US" sz="1600" b="0" i="0" u="none" strike="noStrike" cap="none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16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беременным девушкам отслеживать и контролировать прогресс беременности, рацион питания, а также свое эмоциональное и физическое состояние с помощью получения информации о всех происходящих изменениях, которые требуют внимания и получать пользу в виде напоминаний о предстоящих походах к врачу, общения с другими будущими матерями, советов по подготовке к родам. </a:t>
            </a:r>
            <a:r>
              <a:rPr lang="ru-RU" sz="16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Продукт будет работать в виде приложения.</a:t>
            </a:r>
            <a:endParaRPr sz="16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0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rcRect t="1588" b="2789"/>
          <a:stretch>
            <a:fillRect/>
          </a:stretch>
        </p:blipFill>
        <p:spPr>
          <a:xfrm>
            <a:off x="401716" y="338400"/>
            <a:ext cx="2889937" cy="4140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0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313942" y="37758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98" name="Google Shape;198;p31"/>
          <p:cNvSpPr txBox="1">
            <a:spLocks noGrp="1"/>
          </p:cNvSpPr>
          <p:nvPr>
            <p:ph type="title"/>
          </p:nvPr>
        </p:nvSpPr>
        <p:spPr>
          <a:xfrm>
            <a:off x="313942" y="343084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3000" dirty="0">
                <a:solidFill>
                  <a:schemeClr val="lt1"/>
                </a:solidFill>
              </a:rPr>
              <a:t>РЫНОК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 txBox="1">
            <a:spLocks noGrp="1"/>
          </p:cNvSpPr>
          <p:nvPr>
            <p:ph type="body" idx="1"/>
          </p:nvPr>
        </p:nvSpPr>
        <p:spPr>
          <a:xfrm>
            <a:off x="-5084" y="922684"/>
            <a:ext cx="4105597" cy="2769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US" sz="1600" dirty="0"/>
              <a:t>Мы работаем на рынке B2C</a:t>
            </a:r>
            <a:endParaRPr lang="en-US" sz="1600"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US" sz="1600" dirty="0"/>
              <a:t>Наша ЦА - это около 500 000 людей </a:t>
            </a:r>
            <a:endParaRPr sz="1600"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US" sz="1600" dirty="0"/>
              <a:t>Наше решение будет стоить 2490 рублей</a:t>
            </a:r>
            <a:endParaRPr sz="1600"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US" sz="1600" dirty="0"/>
              <a:t>Сможем заработать в первый год – 1 млрд 245 млн рублей (доля от доли)</a:t>
            </a:r>
            <a:endParaRPr sz="1600" dirty="0"/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89162" y="403200"/>
            <a:ext cx="3026385" cy="437080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0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56210" y="548640"/>
          <a:ext cx="8580120" cy="45269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35250"/>
                <a:gridCol w="1361440"/>
                <a:gridCol w="740410"/>
                <a:gridCol w="760730"/>
                <a:gridCol w="1427480"/>
                <a:gridCol w="734060"/>
                <a:gridCol w="920750"/>
              </a:tblGrid>
              <a:tr h="5048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aseline="0" dirty="0">
                          <a:effectLst/>
                        </a:rPr>
                        <a:t> </a:t>
                      </a:r>
                      <a:endParaRPr lang="ru-RU" sz="2000" b="0" i="0" u="none" strike="noStrike" cap="none" dirty="0">
                        <a:solidFill>
                          <a:schemeClr val="lt1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 dirty="0" err="1">
                          <a:ln>
                            <a:noFill/>
                          </a:ln>
                          <a:effectLst/>
                        </a:rPr>
                        <a:t>Беременность+</a:t>
                      </a:r>
                      <a:r>
                        <a:rPr lang="ru-RU" sz="1200" baseline="0" dirty="0">
                          <a:ln>
                            <a:noFill/>
                          </a:ln>
                          <a:effectLst/>
                        </a:rPr>
                        <a:t> (</a:t>
                      </a:r>
                      <a:r>
                        <a:rPr lang="ru-RU" sz="1200" baseline="0" dirty="0" err="1">
                          <a:ln>
                            <a:noFill/>
                          </a:ln>
                          <a:effectLst/>
                        </a:rPr>
                        <a:t>Pregnancy+</a:t>
                      </a:r>
                      <a:r>
                        <a:rPr lang="ru-RU" sz="1200" baseline="0" dirty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lang="ru-RU" sz="1200" b="0" baseline="0" dirty="0">
                        <a:ln>
                          <a:noFill/>
                        </a:ln>
                        <a:solidFill>
                          <a:srgbClr val="323232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n>
                            <a:noFill/>
                          </a:ln>
                          <a:effectLst/>
                        </a:rPr>
                        <a:t>МААМ </a:t>
                      </a:r>
                      <a:endParaRPr lang="ru-RU" sz="1200" b="0" baseline="0" dirty="0">
                        <a:ln>
                          <a:noFill/>
                        </a:ln>
                        <a:solidFill>
                          <a:srgbClr val="323232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 dirty="0" err="1">
                          <a:ln>
                            <a:noFill/>
                          </a:ln>
                          <a:effectLst/>
                        </a:rPr>
                        <a:t>Amma</a:t>
                      </a:r>
                      <a:r>
                        <a:rPr lang="ru-RU" sz="120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lang="ru-RU" sz="1200" b="0" baseline="0" dirty="0">
                        <a:ln>
                          <a:noFill/>
                        </a:ln>
                        <a:solidFill>
                          <a:srgbClr val="323232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n>
                            <a:noFill/>
                          </a:ln>
                          <a:effectLst/>
                        </a:rPr>
                        <a:t>Беременность по неделям </a:t>
                      </a:r>
                      <a:endParaRPr lang="ru-RU" sz="1200" b="0" baseline="0" dirty="0">
                        <a:ln>
                          <a:noFill/>
                        </a:ln>
                        <a:solidFill>
                          <a:srgbClr val="323232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aseline="0" dirty="0">
                          <a:ln>
                            <a:noFill/>
                          </a:ln>
                          <a:effectLst/>
                        </a:rPr>
                        <a:t> Mom life</a:t>
                      </a:r>
                      <a:endParaRPr lang="ru-RU" sz="1200" b="0" baseline="0" dirty="0">
                        <a:ln>
                          <a:noFill/>
                        </a:ln>
                        <a:solidFill>
                          <a:srgbClr val="323232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</a:pPr>
                      <a:r>
                        <a:rPr lang="ru-RU" sz="1200" b="1" i="0" u="none" strike="noStrike" cap="none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 panose="020B0604020202020204"/>
                        </a:rPr>
                        <a:t>Мамино счастье </a:t>
                      </a:r>
                      <a:endParaRPr lang="ru-RU" sz="1200" b="1" i="0" u="none" strike="noStrike" cap="none" baseline="0" dirty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 panose="020B0604020202020204"/>
                      </a:endParaRPr>
                    </a:p>
                  </a:txBody>
                  <a:tcPr marL="24644" marR="24644" marT="24644" marB="24644"/>
                </a:tc>
              </a:tr>
              <a:tr h="4260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n>
                            <a:noFill/>
                          </a:ln>
                          <a:effectLst/>
                        </a:rPr>
                        <a:t>Напоминания о приеме витаминов</a:t>
                      </a:r>
                      <a:endParaRPr lang="ru-RU" sz="1200" baseline="0" dirty="0">
                        <a:ln>
                          <a:noFill/>
                        </a:ln>
                        <a:solidFill>
                          <a:srgbClr val="323232"/>
                        </a:solidFill>
                        <a:effectLst/>
                        <a:latin typeface="Helvetica Neue Medium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aseline="0" dirty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ru-RU" sz="1200" b="0" baseline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aseline="0" dirty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ru-RU" sz="1200" b="0" baseline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aseline="0" dirty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ru-RU" sz="1200" b="0" baseline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aseline="0" dirty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ru-RU" sz="1200" b="0" baseline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aseline="0" dirty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ru-RU" sz="1200" b="0" baseline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</a:rPr>
                        <a:t>+</a:t>
                      </a:r>
                      <a:endParaRPr lang="ru-RU" sz="1200" b="1" baseline="0" dirty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</a:tr>
              <a:tr h="4019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aseline="0">
                          <a:ln>
                            <a:noFill/>
                          </a:ln>
                          <a:effectLst/>
                        </a:rPr>
                        <a:t>Календарь беременности</a:t>
                      </a:r>
                      <a:endParaRPr lang="ru-RU" sz="1200" baseline="0">
                        <a:ln>
                          <a:noFill/>
                        </a:ln>
                        <a:solidFill>
                          <a:srgbClr val="323232"/>
                        </a:solidFill>
                        <a:effectLst/>
                        <a:latin typeface="Helvetica Neue Medium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</a:rPr>
                        <a:t>+</a:t>
                      </a:r>
                      <a:endParaRPr lang="ru-RU" sz="1200" b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</a:rPr>
                        <a:t>+</a:t>
                      </a:r>
                      <a:endParaRPr lang="ru-RU" sz="1200" b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</a:rPr>
                        <a:t>+</a:t>
                      </a:r>
                      <a:endParaRPr lang="ru-RU" sz="1200" b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</a:rPr>
                        <a:t>+</a:t>
                      </a:r>
                      <a:endParaRPr lang="ru-RU" sz="1200" b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</a:rPr>
                        <a:t>+</a:t>
                      </a:r>
                      <a:endParaRPr lang="ru-RU" sz="1200" b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</a:rPr>
                        <a:t>+</a:t>
                      </a:r>
                      <a:endParaRPr lang="ru-RU" sz="1200" b="1" baseline="0" dirty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</a:tr>
              <a:tr h="3314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n>
                            <a:noFill/>
                          </a:ln>
                          <a:effectLst/>
                        </a:rPr>
                        <a:t>Подборки упражнений </a:t>
                      </a:r>
                      <a:endParaRPr lang="ru-RU" sz="1200" baseline="0" dirty="0">
                        <a:ln>
                          <a:noFill/>
                        </a:ln>
                        <a:solidFill>
                          <a:srgbClr val="323232"/>
                        </a:solidFill>
                        <a:effectLst/>
                        <a:latin typeface="Helvetica Neue Medium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</a:rPr>
                        <a:t>+</a:t>
                      </a:r>
                      <a:endParaRPr lang="ru-RU" sz="1200" b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aseline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ru-RU" sz="1200" b="0" baseline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</a:rPr>
                        <a:t>+</a:t>
                      </a:r>
                      <a:endParaRPr lang="ru-RU" sz="1200" b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aseline="0" dirty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ru-RU" sz="1200" b="0" baseline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aseline="0" dirty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ru-RU" sz="1200" b="0" baseline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</a:rPr>
                        <a:t>+</a:t>
                      </a:r>
                      <a:endParaRPr lang="ru-RU" sz="1200" b="1" baseline="0" dirty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</a:tr>
              <a:tr h="3435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aseline="0">
                          <a:ln>
                            <a:noFill/>
                          </a:ln>
                          <a:effectLst/>
                        </a:rPr>
                        <a:t>Записи о симптомах и состоянии</a:t>
                      </a:r>
                      <a:endParaRPr lang="ru-RU" sz="1200" baseline="0">
                        <a:ln>
                          <a:noFill/>
                        </a:ln>
                        <a:solidFill>
                          <a:srgbClr val="323232"/>
                        </a:solidFill>
                        <a:effectLst/>
                        <a:latin typeface="Helvetica Neue Medium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</a:rPr>
                        <a:t>+</a:t>
                      </a:r>
                      <a:endParaRPr lang="ru-RU" sz="1200" b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aseline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ru-RU" sz="1200" b="0" baseline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</a:rPr>
                        <a:t>+</a:t>
                      </a:r>
                      <a:endParaRPr lang="ru-RU" sz="1200" b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aseline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ru-RU" sz="1200" b="0" baseline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aseline="0" dirty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ru-RU" sz="1200" b="0" baseline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</a:rPr>
                        <a:t>+</a:t>
                      </a:r>
                      <a:endParaRPr lang="ru-RU" sz="1200" b="1" baseline="0" dirty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</a:tr>
              <a:tr h="3879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n>
                            <a:noFill/>
                          </a:ln>
                          <a:effectLst/>
                        </a:rPr>
                        <a:t>Контакты врачей и поликлиник</a:t>
                      </a:r>
                      <a:endParaRPr lang="ru-RU" sz="1200" baseline="0" dirty="0">
                        <a:ln>
                          <a:noFill/>
                        </a:ln>
                        <a:solidFill>
                          <a:srgbClr val="323232"/>
                        </a:solidFill>
                        <a:effectLst/>
                        <a:latin typeface="Helvetica Neue Medium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aseline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ru-RU" sz="1200" b="0" baseline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aseline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ru-RU" sz="1200" b="0" baseline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aseline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ru-RU" sz="1200" b="0" baseline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aseline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ru-RU" sz="1200" b="0" baseline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</a:rPr>
                        <a:t>+</a:t>
                      </a:r>
                      <a:endParaRPr lang="ru-RU" sz="1200" b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</a:rPr>
                        <a:t>+</a:t>
                      </a:r>
                      <a:endParaRPr lang="ru-RU" sz="1200" b="1" baseline="0" dirty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</a:tr>
              <a:tr h="4267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aseline="0">
                          <a:ln>
                            <a:noFill/>
                          </a:ln>
                          <a:effectLst/>
                        </a:rPr>
                        <a:t>Мониторинг веса и изменений в теле</a:t>
                      </a:r>
                      <a:endParaRPr lang="ru-RU" sz="1200" baseline="0">
                        <a:ln>
                          <a:noFill/>
                        </a:ln>
                        <a:solidFill>
                          <a:srgbClr val="323232"/>
                        </a:solidFill>
                        <a:effectLst/>
                        <a:latin typeface="Helvetica Neue Medium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</a:rPr>
                        <a:t>+</a:t>
                      </a:r>
                      <a:endParaRPr lang="ru-RU" sz="1200" b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aseline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ru-RU" sz="1200" b="0" baseline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</a:rPr>
                        <a:t>+</a:t>
                      </a:r>
                      <a:endParaRPr lang="ru-RU" sz="1200" b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aseline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ru-RU" sz="1200" b="0" baseline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</a:rPr>
                        <a:t>+</a:t>
                      </a:r>
                      <a:endParaRPr lang="ru-RU" sz="1200" b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</a:rPr>
                        <a:t>+</a:t>
                      </a:r>
                      <a:endParaRPr lang="ru-RU" sz="1200" b="1" baseline="0" dirty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</a:tr>
              <a:tr h="4565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aseline="0">
                          <a:ln>
                            <a:noFill/>
                          </a:ln>
                          <a:effectLst/>
                        </a:rPr>
                        <a:t>Список покупок для беременных </a:t>
                      </a:r>
                      <a:endParaRPr lang="ru-RU" sz="1200" baseline="0">
                        <a:ln>
                          <a:noFill/>
                        </a:ln>
                        <a:solidFill>
                          <a:srgbClr val="323232"/>
                        </a:solidFill>
                        <a:effectLst/>
                        <a:latin typeface="Helvetica Neue Medium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</a:rPr>
                        <a:t>+</a:t>
                      </a:r>
                      <a:endParaRPr lang="ru-RU" sz="1200" b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aseline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ru-RU" sz="1200" b="0" baseline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aseline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ru-RU" sz="1200" b="0" baseline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aseline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ru-RU" sz="1200" b="0" baseline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aseline="0" dirty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ru-RU" sz="1200" b="0" baseline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</a:rPr>
                        <a:t>+</a:t>
                      </a:r>
                      <a:endParaRPr lang="ru-RU" sz="1200" b="1" baseline="0" dirty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</a:tr>
              <a:tr h="3302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aseline="0">
                          <a:ln>
                            <a:noFill/>
                          </a:ln>
                          <a:effectLst/>
                        </a:rPr>
                        <a:t>Форум для общения </a:t>
                      </a:r>
                      <a:endParaRPr lang="ru-RU" sz="1200" baseline="0">
                        <a:ln>
                          <a:noFill/>
                        </a:ln>
                        <a:solidFill>
                          <a:srgbClr val="323232"/>
                        </a:solidFill>
                        <a:effectLst/>
                        <a:latin typeface="Helvetica Neue Medium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aseline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ru-RU" sz="1200" b="0" baseline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aseline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ru-RU" sz="1200" b="0" baseline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aseline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ru-RU" sz="1200" b="0" baseline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aseline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ru-RU" sz="1200" b="0" baseline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</a:rPr>
                        <a:t>+</a:t>
                      </a:r>
                      <a:endParaRPr lang="ru-RU" sz="1200" b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</a:rPr>
                        <a:t>+</a:t>
                      </a:r>
                      <a:endParaRPr lang="ru-RU" sz="1200" b="1" baseline="0" dirty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</a:tr>
              <a:tr h="3492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n>
                            <a:noFill/>
                          </a:ln>
                          <a:effectLst/>
                        </a:rPr>
                        <a:t>Счетчик ударов ребенка</a:t>
                      </a:r>
                      <a:endParaRPr lang="ru-RU" sz="1200" baseline="0" dirty="0">
                        <a:ln>
                          <a:noFill/>
                        </a:ln>
                        <a:solidFill>
                          <a:srgbClr val="323232"/>
                        </a:solidFill>
                        <a:effectLst/>
                        <a:latin typeface="Helvetica Neue Medium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</a:rPr>
                        <a:t>+</a:t>
                      </a:r>
                      <a:endParaRPr lang="ru-RU" sz="1200" b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</a:rPr>
                        <a:t>+</a:t>
                      </a:r>
                      <a:endParaRPr lang="ru-RU" sz="1200" b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</a:rPr>
                        <a:t>+</a:t>
                      </a:r>
                      <a:endParaRPr lang="ru-RU" sz="1200" b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aseline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ru-RU" sz="1200" b="0" baseline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aseline="0" dirty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ru-RU" sz="1200" b="0" baseline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</a:rPr>
                        <a:t>+</a:t>
                      </a:r>
                      <a:endParaRPr lang="ru-RU" sz="1200" b="1" baseline="0" dirty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</a:tr>
              <a:tr h="2933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n>
                            <a:noFill/>
                          </a:ln>
                          <a:effectLst/>
                        </a:rPr>
                        <a:t>Наличие статей</a:t>
                      </a:r>
                      <a:endParaRPr lang="ru-RU" sz="1200" baseline="0" dirty="0">
                        <a:ln>
                          <a:noFill/>
                        </a:ln>
                        <a:solidFill>
                          <a:srgbClr val="323232"/>
                        </a:solidFill>
                        <a:effectLst/>
                        <a:latin typeface="Helvetica Neue Medium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</a:rPr>
                        <a:t>+</a:t>
                      </a:r>
                      <a:endParaRPr lang="ru-RU" sz="1200" b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</a:rPr>
                        <a:t>+</a:t>
                      </a:r>
                      <a:endParaRPr lang="ru-RU" sz="1200" b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</a:rPr>
                        <a:t>+</a:t>
                      </a:r>
                      <a:endParaRPr lang="ru-RU" sz="1200" b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</a:rPr>
                        <a:t>+</a:t>
                      </a:r>
                      <a:endParaRPr lang="ru-RU" sz="1200" b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</a:rPr>
                        <a:t>+</a:t>
                      </a:r>
                      <a:endParaRPr lang="ru-RU" sz="1200" b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</a:rPr>
                        <a:t>+</a:t>
                      </a:r>
                      <a:endParaRPr lang="ru-RU" sz="1200" b="1" baseline="0" dirty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</a:tr>
              <a:tr h="2749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aseline="0">
                          <a:ln>
                            <a:noFill/>
                          </a:ln>
                          <a:effectLst/>
                        </a:rPr>
                        <a:t>Напоминание о походах к врачу </a:t>
                      </a:r>
                      <a:endParaRPr lang="ru-RU" sz="1200" baseline="0">
                        <a:ln>
                          <a:noFill/>
                        </a:ln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200" baseline="0">
                        <a:ln>
                          <a:noFill/>
                        </a:ln>
                        <a:solidFill>
                          <a:srgbClr val="323232"/>
                        </a:solidFill>
                        <a:effectLst/>
                        <a:latin typeface="Helvetica Neue Medium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</a:rPr>
                        <a:t>+</a:t>
                      </a:r>
                      <a:endParaRPr lang="ru-RU" sz="1200" b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</a:rPr>
                        <a:t>+</a:t>
                      </a:r>
                      <a:endParaRPr lang="ru-RU" sz="1200" b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</a:rPr>
                        <a:t>+</a:t>
                      </a:r>
                      <a:endParaRPr lang="ru-RU" sz="1200" b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</a:rPr>
                        <a:t>+</a:t>
                      </a:r>
                      <a:endParaRPr lang="ru-RU" sz="1200" b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aseline="0" dirty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ru-RU" sz="1200" b="0" baseline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</a:rPr>
                        <a:t>+</a:t>
                      </a:r>
                      <a:endParaRPr lang="ru-RU" sz="1200" b="1" baseline="0" dirty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Helvetica Neue" panose="020B060402020202020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24644" marR="24644" marT="24644" marB="24644"/>
                </a:tc>
              </a:tr>
            </a:tbl>
          </a:graphicData>
        </a:graphic>
      </p:graphicFrame>
      <p:sp>
        <p:nvSpPr>
          <p:cNvPr id="9" name="Google Shape;225;p33"/>
          <p:cNvSpPr txBox="1">
            <a:spLocks noGrp="1"/>
          </p:cNvSpPr>
          <p:nvPr>
            <p:ph type="title"/>
          </p:nvPr>
        </p:nvSpPr>
        <p:spPr>
          <a:xfrm>
            <a:off x="99018" y="0"/>
            <a:ext cx="4823616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dirty="0">
                <a:latin typeface="Raleway"/>
                <a:ea typeface="Raleway"/>
                <a:cs typeface="Raleway"/>
                <a:sym typeface="Raleway"/>
              </a:rPr>
              <a:t>АНАЛИЗ КОНКУРЕНТОВ</a:t>
            </a:r>
            <a:endParaRPr lang="en-US" dirty="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3"/>
          <p:cNvSpPr txBox="1"/>
          <p:nvPr/>
        </p:nvSpPr>
        <p:spPr>
          <a:xfrm>
            <a:off x="488944" y="2345556"/>
            <a:ext cx="6936600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r>
              <a:rPr lang="en-US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;</a:t>
            </a:r>
            <a:endParaRPr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0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325900" y="220950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25" name="Google Shape;225;p33"/>
          <p:cNvSpPr txBox="1">
            <a:spLocks noGrp="1"/>
          </p:cNvSpPr>
          <p:nvPr>
            <p:ph type="title"/>
          </p:nvPr>
        </p:nvSpPr>
        <p:spPr>
          <a:xfrm>
            <a:off x="325900" y="195000"/>
            <a:ext cx="4981906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3000" dirty="0">
                <a:solidFill>
                  <a:schemeClr val="lt1"/>
                </a:solidFill>
              </a:rPr>
              <a:t>БИЗНЕС-МОДЕЛЬ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26" name="Google Shape;226;p33"/>
          <p:cNvSpPr txBox="1">
            <a:spLocks noGrp="1"/>
          </p:cNvSpPr>
          <p:nvPr>
            <p:ph type="body" idx="1"/>
          </p:nvPr>
        </p:nvSpPr>
        <p:spPr>
          <a:xfrm>
            <a:off x="198316" y="1044300"/>
            <a:ext cx="7316909" cy="3874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US" sz="1600" dirty="0"/>
              <a:t>Мы будем делать приложение для отслеживания беременности</a:t>
            </a:r>
            <a:endParaRPr lang="en-US" sz="1600"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US" sz="1600" dirty="0"/>
              <a:t>Это будет стоить около </a:t>
            </a:r>
            <a:r>
              <a:rPr lang="ru-RU" altLang="en-US" sz="1600" dirty="0"/>
              <a:t>700</a:t>
            </a:r>
            <a:r>
              <a:rPr lang="en-US" sz="1600" dirty="0"/>
              <a:t> 000 рублей (разработка приложения, услуги врачей по написанию статей, реклама)</a:t>
            </a:r>
            <a:endParaRPr sz="1600"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600" dirty="0"/>
              <a:t>Мы сможем заработать с помощью нашего приложения, благодаря монетизации через подписки на премиум–функции и рекламе в нашем приложении</a:t>
            </a:r>
            <a:endParaRPr sz="1600" dirty="0"/>
          </a:p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en-US" sz="1600" dirty="0"/>
              <a:t>Дополнительно мы можем зарабатывать на а</a:t>
            </a:r>
            <a:r>
              <a:rPr lang="ru-RU" sz="1600" dirty="0" err="1"/>
              <a:t>ффилиат-маркетинге</a:t>
            </a:r>
            <a:r>
              <a:rPr lang="ru-RU" sz="1600" dirty="0"/>
              <a:t>, то есть став </a:t>
            </a:r>
            <a:r>
              <a:rPr lang="ru-RU" sz="1600" dirty="0" err="1"/>
              <a:t>аффилиатами</a:t>
            </a:r>
            <a:r>
              <a:rPr lang="ru-RU" sz="1600" dirty="0"/>
              <a:t> для продуктов, связанных с беременностью, и получать комиссию от продаж, сделанных через нашу платформу.</a:t>
            </a:r>
            <a:endParaRPr sz="1600" dirty="0"/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>
            <a:spLocks noGrp="1"/>
          </p:cNvSpPr>
          <p:nvPr>
            <p:ph type="title"/>
          </p:nvPr>
        </p:nvSpPr>
        <p:spPr>
          <a:xfrm>
            <a:off x="249648" y="250612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b="1" dirty="0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4"/>
          <p:cNvSpPr txBox="1">
            <a:spLocks noGrp="1"/>
          </p:cNvSpPr>
          <p:nvPr>
            <p:ph type="body" idx="1"/>
          </p:nvPr>
        </p:nvSpPr>
        <p:spPr>
          <a:xfrm>
            <a:off x="329565" y="330200"/>
            <a:ext cx="3957955" cy="5653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endParaRPr lang="ru-RU" sz="1600" dirty="0"/>
          </a:p>
          <a:p>
            <a:pPr marL="171450" indent="-171450">
              <a:spcBef>
                <a:spcPts val="1200"/>
              </a:spcBef>
              <a:spcAft>
                <a:spcPts val="1200"/>
              </a:spcAft>
            </a:pPr>
            <a:r>
              <a:rPr lang="ru-RU" sz="1600" dirty="0"/>
              <a:t>Сформулировали идею проекта </a:t>
            </a:r>
            <a:endParaRPr lang="ru-RU" sz="1600" dirty="0"/>
          </a:p>
          <a:p>
            <a:pPr marL="171450" indent="-171450">
              <a:spcBef>
                <a:spcPts val="1200"/>
              </a:spcBef>
              <a:spcAft>
                <a:spcPts val="1200"/>
              </a:spcAft>
            </a:pPr>
            <a:r>
              <a:rPr lang="ru-RU" sz="1600" dirty="0"/>
              <a:t>Провели опросы с более чем 30 беременными женщинами и на основе результатов определили функционал приложения </a:t>
            </a:r>
            <a:endParaRPr lang="ru-RU" sz="1600" dirty="0"/>
          </a:p>
          <a:p>
            <a:pPr marL="171450" indent="-171450">
              <a:spcBef>
                <a:spcPts val="1200"/>
              </a:spcBef>
              <a:spcAft>
                <a:spcPts val="1200"/>
              </a:spcAft>
            </a:pPr>
            <a:r>
              <a:rPr lang="ru-RU" sz="1600" dirty="0"/>
              <a:t>Провели анализ конкурентов и рынка приложения для беременных</a:t>
            </a:r>
            <a:endParaRPr lang="ru-RU" sz="1600" dirty="0"/>
          </a:p>
          <a:p>
            <a:pPr marL="171450" indent="-171450">
              <a:spcBef>
                <a:spcPts val="1200"/>
              </a:spcBef>
              <a:spcAft>
                <a:spcPts val="1200"/>
              </a:spcAft>
            </a:pPr>
            <a:r>
              <a:rPr lang="ru-RU" sz="1600" dirty="0"/>
              <a:t>Кроме того, у нас уже есть несколько клиентов, которые выразили готовность использовать наше приложение при его выпуске.</a:t>
            </a:r>
            <a:endParaRPr lang="ru-RU" sz="1600" dirty="0"/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endParaRPr lang="ru-RU" dirty="0"/>
          </a:p>
          <a:p>
            <a:pPr marL="171450" indent="-171450">
              <a:spcBef>
                <a:spcPts val="1200"/>
              </a:spcBef>
              <a:spcAft>
                <a:spcPts val="1200"/>
              </a:spcAft>
            </a:pPr>
            <a:endParaRPr dirty="0"/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641" y="453762"/>
            <a:ext cx="3492510" cy="424048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6" name="Google Shape;246;p35"/>
          <p:cNvGraphicFramePr/>
          <p:nvPr/>
        </p:nvGraphicFramePr>
        <p:xfrm>
          <a:off x="449610" y="1195200"/>
          <a:ext cx="5627190" cy="3719040"/>
        </p:xfrm>
        <a:graphic>
          <a:graphicData uri="http://schemas.openxmlformats.org/drawingml/2006/table">
            <a:tbl>
              <a:tblPr>
                <a:noFill/>
                <a:tableStyleId>{84C97D3A-17D5-4784-BF24-7CF9C34E7199}</a:tableStyleId>
              </a:tblPr>
              <a:tblGrid>
                <a:gridCol w="2813595"/>
                <a:gridCol w="2813595"/>
              </a:tblGrid>
              <a:tr h="61697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</a:tr>
              <a:tr h="71199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Джалилова</a:t>
                      </a:r>
                      <a:r>
                        <a:rPr lang="ru-RU" sz="1100" u="none" strike="noStrike" cap="none" baseline="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Диана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1199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ru-RU" sz="110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Сагадеева</a:t>
                      </a: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</a:t>
                      </a:r>
                      <a:r>
                        <a:rPr lang="ru-RU" sz="110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Илюза</a:t>
                      </a: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, Богатырева Дайана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83904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ru-RU" sz="110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Алыпкачева</a:t>
                      </a: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Сабина, </a:t>
                      </a:r>
                      <a:endParaRPr lang="ru-RU"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Пашаева Амина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83904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Коммуникатор 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ru-RU" sz="110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Фатахова</a:t>
                      </a: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</a:t>
                      </a:r>
                      <a:r>
                        <a:rPr lang="ru-RU" sz="110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Айшат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49" name="Google Shape;249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50" name="Google Shape;250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0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>
            <a:spLocks noGrp="1"/>
          </p:cNvSpPr>
          <p:nvPr>
            <p:ph type="title"/>
          </p:nvPr>
        </p:nvSpPr>
        <p:spPr>
          <a:xfrm>
            <a:off x="1163592" y="262130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2800" dirty="0">
                <a:solidFill>
                  <a:schemeClr val="dk1"/>
                </a:solidFill>
              </a:rPr>
              <a:t>ПЛАНЫ РАЗВИТИЯ</a:t>
            </a:r>
            <a:endParaRPr sz="2800" dirty="0">
              <a:solidFill>
                <a:schemeClr val="dk1"/>
              </a:solidFill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62" name="Google Shape;26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0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401716" y="196907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64" name="Google Shape;264;p36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475692" y="270883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graphicFrame>
        <p:nvGraphicFramePr>
          <p:cNvPr id="269" name="Google Shape;269;p36"/>
          <p:cNvGraphicFramePr/>
          <p:nvPr/>
        </p:nvGraphicFramePr>
        <p:xfrm>
          <a:off x="401716" y="884806"/>
          <a:ext cx="7671767" cy="3815222"/>
        </p:xfrm>
        <a:graphic>
          <a:graphicData uri="http://schemas.openxmlformats.org/drawingml/2006/table">
            <a:tbl>
              <a:tblPr>
                <a:noFill/>
                <a:tableStyleId>{84C97D3A-17D5-4784-BF24-7CF9C34E7199}</a:tableStyleId>
              </a:tblPr>
              <a:tblGrid>
                <a:gridCol w="3390265"/>
                <a:gridCol w="1724246"/>
                <a:gridCol w="2557256"/>
              </a:tblGrid>
              <a:tr h="70598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</a:tr>
              <a:tr h="97164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Привлечение инвестиций от нескольких частных инвесторов, что позволит нам продолжить разработку и маркетинг нашего приложения.</a:t>
                      </a:r>
                      <a:endParaRPr lang="ru-RU" sz="1200" b="0" i="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3 недели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ru-RU" sz="110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Сагадеева</a:t>
                      </a: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</a:t>
                      </a:r>
                      <a:r>
                        <a:rPr lang="ru-RU" sz="110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Илюза, Джалилова Диана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8297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Интеграция с устройствами отслеживания здоровья</a:t>
                      </a:r>
                      <a:endParaRPr lang="ru-RU" sz="1200" b="0" i="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</a:t>
                      </a:r>
                      <a:r>
                        <a:rPr lang="ru-RU" sz="1100" u="none" strike="noStrike" cap="none" baseline="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</a:t>
                      </a: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недели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ru-RU" sz="110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Алыпкачева</a:t>
                      </a: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Сабина, Пашаева Амина 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97164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Договоренности с производителями товаров для беременных, которые заинтересованы в рекламе своих продуктов в нашем приложении.</a:t>
                      </a:r>
                      <a:endParaRPr lang="ru-RU" sz="1200" b="0" i="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</a:t>
                      </a:r>
                      <a:r>
                        <a:rPr lang="ru-RU" sz="1100" u="none" strike="noStrike" cap="none" baseline="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</a:t>
                      </a: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недели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Богатырева Дайана, </a:t>
                      </a:r>
                      <a:r>
                        <a:rPr lang="ru-RU" sz="110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Фатахова</a:t>
                      </a: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</a:t>
                      </a:r>
                      <a:r>
                        <a:rPr lang="ru-RU" sz="110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Айшат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7"/>
          <p:cNvSpPr txBox="1">
            <a:spLocks noGrp="1"/>
          </p:cNvSpPr>
          <p:nvPr>
            <p:ph type="title"/>
          </p:nvPr>
        </p:nvSpPr>
        <p:spPr>
          <a:xfrm>
            <a:off x="1292636" y="623400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000" dirty="0">
                <a:solidFill>
                  <a:schemeClr val="dk1"/>
                </a:solidFill>
              </a:rPr>
              <a:t>КОНТАКТЫ ЛИДЕРА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276" name="Google Shape;276;p37"/>
          <p:cNvSpPr txBox="1">
            <a:spLocks noGrp="1"/>
          </p:cNvSpPr>
          <p:nvPr>
            <p:ph type="body" idx="1"/>
          </p:nvPr>
        </p:nvSpPr>
        <p:spPr>
          <a:xfrm>
            <a:off x="-1" y="1465200"/>
            <a:ext cx="5686425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r>
              <a:rPr lang="ru-RU" sz="2400" dirty="0">
                <a:solidFill>
                  <a:srgbClr val="132C40"/>
                </a:solidFill>
              </a:rPr>
              <a:t>Джалилова Диана  </a:t>
            </a:r>
            <a:r>
              <a:rPr lang="ru-RU" sz="2400" dirty="0"/>
              <a:t>89382060320</a:t>
            </a:r>
            <a:endParaRPr lang="ru-RU" sz="2400" dirty="0"/>
          </a:p>
          <a:p>
            <a:r>
              <a:rPr lang="ru-RU" sz="2400" u="sng" dirty="0">
                <a:hlinkClick r:id="rId1"/>
              </a:rPr>
              <a:t>dzhalilova</a:t>
            </a:r>
            <a:r>
              <a:rPr lang="ru-RU" sz="2400" dirty="0"/>
              <a:t>_</a:t>
            </a:r>
            <a:r>
              <a:rPr lang="ru-RU" sz="2400" u="sng" dirty="0">
                <a:hlinkClick r:id="rId1"/>
              </a:rPr>
              <a:t>dn@edu.surgu.ru</a:t>
            </a:r>
            <a:endParaRPr lang="ru-RU" sz="2400" dirty="0"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solidFill>
                <a:srgbClr val="132C40"/>
              </a:solidFill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79" name="Google Shape;27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0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81" name="Google Shape;281;p37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4141</Words>
  <Application>WPS Presentation</Application>
  <PresentationFormat>Экран (16:9)</PresentationFormat>
  <Paragraphs>325</Paragraphs>
  <Slides>13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33" baseType="lpstr">
      <vt:lpstr>Arial</vt:lpstr>
      <vt:lpstr>SimSun</vt:lpstr>
      <vt:lpstr>Wingdings</vt:lpstr>
      <vt:lpstr>Arial</vt:lpstr>
      <vt:lpstr>Raleway</vt:lpstr>
      <vt:lpstr>Raleway SemiBold</vt:lpstr>
      <vt:lpstr>Century Gothic</vt:lpstr>
      <vt:lpstr>Calibri</vt:lpstr>
      <vt:lpstr>Helvetica Neue</vt:lpstr>
      <vt:lpstr>-apple-system</vt:lpstr>
      <vt:lpstr>Segoe Print</vt:lpstr>
      <vt:lpstr>Courier New</vt:lpstr>
      <vt:lpstr>Helvetica Neue</vt:lpstr>
      <vt:lpstr>Arial Unicode MS</vt:lpstr>
      <vt:lpstr>Helvetica Neue Medium</vt:lpstr>
      <vt:lpstr>Times New Roman</vt:lpstr>
      <vt:lpstr>Microsoft YaHei</vt:lpstr>
      <vt:lpstr>Arial Unicode MS</vt:lpstr>
      <vt:lpstr>Simple Light</vt:lpstr>
      <vt:lpstr>Simple Light</vt:lpstr>
      <vt:lpstr>Мамино счастье</vt:lpstr>
      <vt:lpstr>PowerPoint 演示文稿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АНАЛИЗ КОНКУРЕНТОВ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admin</dc:creator>
  <cp:lastModifiedBy>WPS_1695566326</cp:lastModifiedBy>
  <cp:revision>31</cp:revision>
  <dcterms:created xsi:type="dcterms:W3CDTF">2023-12-02T14:52:06Z</dcterms:created>
  <dcterms:modified xsi:type="dcterms:W3CDTF">2023-12-02T15:34:34Z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2FC0299557DF42EA9068AD99D4010AC5_13</vt:lpwstr>
  </property>
  <property fmtid="{D5CDD505-2E9C-101B-9397-08002B2CF9AE}" pid="3" name="KSOProductBuildVer">
    <vt:lpwstr>1049-12.2.0.13266</vt:lpwstr>
  </property>
</Properties>
</file>