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70" r:id="rId6"/>
    <p:sldId id="259" r:id="rId7"/>
    <p:sldId id="260" r:id="rId8"/>
    <p:sldId id="262" r:id="rId9"/>
    <p:sldId id="264" r:id="rId10"/>
    <p:sldId id="265" r:id="rId11"/>
    <p:sldId id="261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gJ+xbLwsK2dAujKR7YQY6xmEUB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23CBEA-3F4D-4024-946C-B8DF4B98A49F}">
  <a:tblStyle styleId="{3123CBEA-3F4D-4024-946C-B8DF4B98A49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271079" y="1460764"/>
            <a:ext cx="4655700" cy="235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/>
              <a:t>Я В КАДРЕ</a:t>
            </a:r>
            <a:br>
              <a:rPr lang="ru-RU" sz="3100" dirty="0"/>
            </a:br>
            <a:r>
              <a:rPr lang="ru-RU" sz="3100" dirty="0"/>
              <a:t>(</a:t>
            </a:r>
            <a:r>
              <a:rPr lang="ru-RU" sz="2400" dirty="0"/>
              <a:t>разработка конструкции поворота моторно-винтовой группы бас )</a:t>
            </a:r>
            <a:br>
              <a:rPr lang="ru-RU" sz="2400" dirty="0"/>
            </a:br>
            <a:endParaRPr sz="3100" dirty="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 txBox="1"/>
          <p:nvPr/>
        </p:nvSpPr>
        <p:spPr>
          <a:xfrm>
            <a:off x="-155392" y="1670125"/>
            <a:ext cx="72291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 данный момент времени </a:t>
            </a:r>
            <a:r>
              <a:rPr lang="ru-RU" b="0" i="0" u="none" strike="noStrike" cap="none" dirty="0" err="1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дроностроение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стало очень актуальной темой. В связи </a:t>
            </a:r>
            <a:r>
              <a:rPr lang="en-US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c 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их активным применением в различных сферах жизнедеятельности человека, например: 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ассажирские перевозки; 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Х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озяйственная деятельность; 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Р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азвлекательные и спортивный шоу; 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рофессиональная или любительская фотосъемка; </a:t>
            </a: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Гр</a:t>
            </a: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узовые перевозки.</a:t>
            </a:r>
          </a:p>
        </p:txBody>
      </p:sp>
      <p:sp>
        <p:nvSpPr>
          <p:cNvPr id="127" name="Google Shape;127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8" name="Google Shape;128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9" name="Google Shape;129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DA639A3B-2BA0-449A-8B93-8512FD8B7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0220"/>
            <a:ext cx="5080058" cy="3369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EA3A320-735E-4C04-AF21-A08EA9EA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028" y="0"/>
            <a:ext cx="5075095" cy="2850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Google Shape;138;p3"/>
          <p:cNvSpPr txBox="1">
            <a:spLocks noGrp="1"/>
          </p:cNvSpPr>
          <p:nvPr>
            <p:ph type="title"/>
          </p:nvPr>
        </p:nvSpPr>
        <p:spPr>
          <a:xfrm>
            <a:off x="1117779" y="276565"/>
            <a:ext cx="3565114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39" name="Google Shape;139;p3"/>
          <p:cNvSpPr txBox="1">
            <a:spLocks noGrp="1"/>
          </p:cNvSpPr>
          <p:nvPr>
            <p:ph type="body" idx="1"/>
          </p:nvPr>
        </p:nvSpPr>
        <p:spPr>
          <a:xfrm>
            <a:off x="5307646" y="3118133"/>
            <a:ext cx="3657983" cy="81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chemeClr val="bg2"/>
                </a:solidFill>
              </a:rPr>
              <a:t>Компании занимающиеся созданием дронов (</a:t>
            </a:r>
            <a:r>
              <a:rPr lang="en-US" dirty="0">
                <a:solidFill>
                  <a:schemeClr val="bg2"/>
                </a:solidFill>
              </a:rPr>
              <a:t>Hi-Fly) </a:t>
            </a:r>
            <a:endParaRPr lang="ru-RU" dirty="0">
              <a:solidFill>
                <a:schemeClr val="bg2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chemeClr val="bg2"/>
                </a:solidFill>
              </a:rPr>
              <a:t>И подобные компании (</a:t>
            </a:r>
            <a:r>
              <a:rPr lang="en-US" dirty="0" err="1">
                <a:solidFill>
                  <a:schemeClr val="bg2"/>
                </a:solidFill>
              </a:rPr>
              <a:t>Ehang</a:t>
            </a:r>
            <a:r>
              <a:rPr lang="ru-RU" dirty="0">
                <a:solidFill>
                  <a:schemeClr val="bg2"/>
                </a:solidFill>
              </a:rPr>
              <a:t>)</a:t>
            </a:r>
            <a:endParaRPr dirty="0">
              <a:solidFill>
                <a:schemeClr val="bg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bg2"/>
              </a:solidFill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281965" y="2026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5877" y="276565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51DE48-FE23-4D52-BC99-7A58A81719E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6" b="17418"/>
          <a:stretch/>
        </p:blipFill>
        <p:spPr bwMode="auto">
          <a:xfrm flipH="1">
            <a:off x="244316" y="165893"/>
            <a:ext cx="3240405" cy="2111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EF3766-55CF-4F31-B5EA-5C08539299C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317" y="185497"/>
            <a:ext cx="3390900" cy="207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5AA93-A42B-465E-B64B-F1F6878D87B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" y="2787651"/>
            <a:ext cx="3390900" cy="190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91022D-C654-4F6B-9CE4-D734889087F2}"/>
              </a:ext>
            </a:extLst>
          </p:cNvPr>
          <p:cNvSpPr txBox="1"/>
          <p:nvPr/>
        </p:nvSpPr>
        <p:spPr>
          <a:xfrm>
            <a:off x="3900488" y="2865675"/>
            <a:ext cx="4572000" cy="977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1- с вертикальным взлетом;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 с горизонтальным взлетом;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 с комбинированным взлетом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251;p11">
            <a:extLst>
              <a:ext uri="{FF2B5EF4-FFF2-40B4-BE49-F238E27FC236}">
                <a16:creationId xmlns:a16="http://schemas.microsoft.com/office/drawing/2014/main" id="{2A8D439D-5DDC-49BD-9DEC-652DCBD1801A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52;p11">
            <a:extLst>
              <a:ext uri="{FF2B5EF4-FFF2-40B4-BE49-F238E27FC236}">
                <a16:creationId xmlns:a16="http://schemas.microsoft.com/office/drawing/2014/main" id="{36FAFC08-CB9C-44D0-A7D5-0FD0912521B6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253;p11">
            <a:extLst>
              <a:ext uri="{FF2B5EF4-FFF2-40B4-BE49-F238E27FC236}">
                <a16:creationId xmlns:a16="http://schemas.microsoft.com/office/drawing/2014/main" id="{A6FCE686-A3C8-4BFF-960B-0AAFC73A16EF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254;p11">
            <a:extLst>
              <a:ext uri="{FF2B5EF4-FFF2-40B4-BE49-F238E27FC236}">
                <a16:creationId xmlns:a16="http://schemas.microsoft.com/office/drawing/2014/main" id="{1205B579-712F-4D2E-A65A-B838C22C67C6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69013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3" name="Google Shape;153;p4"/>
          <p:cNvSpPr txBox="1">
            <a:spLocks noGrp="1"/>
          </p:cNvSpPr>
          <p:nvPr>
            <p:ph type="body" idx="1"/>
          </p:nvPr>
        </p:nvSpPr>
        <p:spPr>
          <a:xfrm>
            <a:off x="456817" y="2380406"/>
            <a:ext cx="6568200" cy="185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дрон имеет свой тип взлёта, но каждый из этих видов имеет свои недостатки. Эксплуатация самолётного типа позволяет выполнять полеты на большие расстояния с большей скоростью по сравнению с вертолетным типом, однако они нуждаются в системе пуска или полосе разгона для взлета. Эксплуатация же вертолетного типа позволяет выполнять вертикальный взлет, но не может перемещаться на дальние расстояния из-за повышенного энергопотребления моторно-винтовой группой.</a:t>
            </a:r>
            <a:endParaRPr sz="14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456817" y="58225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1" name="Google Shape;16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5"/>
          <p:cNvSpPr txBox="1">
            <a:spLocks noGrp="1"/>
          </p:cNvSpPr>
          <p:nvPr>
            <p:ph type="body" idx="1"/>
          </p:nvPr>
        </p:nvSpPr>
        <p:spPr>
          <a:xfrm>
            <a:off x="456817" y="2233125"/>
            <a:ext cx="7993200" cy="11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конструкцию ВМГ (винта моторная группа) гибридного типа, работающую при взлёте в качестве подъёмных сил, так и в горизонтальном полёте в качестве толкающих сил. Наше решения исключает проблему вышеописанных дронов, а именно скорость передвижения дрона, взлёт дрона в замкнутом пространстве, а также уменьшение габаритов и веса дрона. </a:t>
            </a:r>
            <a:r>
              <a:rPr lang="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400" dirty="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8B1F4F6-C1C7-4C6B-AE48-19B0C3014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1" y="10604"/>
            <a:ext cx="88958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" name="Google Shape;18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488944" y="479772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992023" y="4082822"/>
            <a:ext cx="69366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Фуднет</a:t>
            </a:r>
            <a:r>
              <a:rPr lang="ru-RU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— рынок продовольствия, обеспеченный интеллектуализацией, автоматизацией и роботизацией технологических процессов на всем протяжении жизненного цикла продуктов — от производства до потребления, а также развитием биотехнологий.</a:t>
            </a:r>
            <a:endParaRPr b="0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7"/>
          <p:cNvSpPr txBox="1">
            <a:spLocks noGrp="1"/>
          </p:cNvSpPr>
          <p:nvPr>
            <p:ph type="title"/>
          </p:nvPr>
        </p:nvSpPr>
        <p:spPr>
          <a:xfrm>
            <a:off x="488944" y="44527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F30CE2B-8FD8-4E22-A328-2F5859F41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r="26555"/>
          <a:stretch/>
        </p:blipFill>
        <p:spPr bwMode="auto">
          <a:xfrm>
            <a:off x="4908630" y="451956"/>
            <a:ext cx="3414714" cy="42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" name="Google Shape;21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488951" y="1688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 txBox="1">
            <a:spLocks noGrp="1"/>
          </p:cNvSpPr>
          <p:nvPr>
            <p:ph type="title"/>
          </p:nvPr>
        </p:nvSpPr>
        <p:spPr>
          <a:xfrm>
            <a:off x="401726" y="1688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15;p9">
            <a:extLst>
              <a:ext uri="{FF2B5EF4-FFF2-40B4-BE49-F238E27FC236}">
                <a16:creationId xmlns:a16="http://schemas.microsoft.com/office/drawing/2014/main" id="{44321BAF-7E09-48B1-82EE-759FBCBE8861}"/>
              </a:ext>
            </a:extLst>
          </p:cNvPr>
          <p:cNvSpPr txBox="1"/>
          <p:nvPr/>
        </p:nvSpPr>
        <p:spPr>
          <a:xfrm>
            <a:off x="401716" y="879633"/>
            <a:ext cx="3718718" cy="365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Создание эскиза предварительной модели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Создание 3д модели в программе «</a:t>
            </a:r>
            <a:r>
              <a:rPr lang="en-US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Blender</a:t>
            </a: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»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Расчёт механических свойств 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Создание механизма на базе «Студенческого конструкторского бюро» (СКБ) Омского ГАУ имени П.А. Столыпина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Установка механизма на дрон в отделе прототипирования Омского ГАУ имени П.А. Столыпина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Тестирование работоспособности и дальнейшие расчёты</a:t>
            </a:r>
            <a:endParaRPr b="0" i="0" u="none" strike="noStrike" cap="none" dirty="0">
              <a:solidFill>
                <a:srgbClr val="132C40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247260" y="4490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>
            <a:spLocks noGrp="1"/>
          </p:cNvSpPr>
          <p:nvPr>
            <p:ph type="body" idx="1"/>
          </p:nvPr>
        </p:nvSpPr>
        <p:spPr>
          <a:xfrm>
            <a:off x="235360" y="1272994"/>
            <a:ext cx="82518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гибридная конструкция вмг и созданна 3д модель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 dirty="0"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2" name="Рисунок 3">
            <a:extLst>
              <a:ext uri="{FF2B5EF4-FFF2-40B4-BE49-F238E27FC236}">
                <a16:creationId xmlns:a16="http://schemas.microsoft.com/office/drawing/2014/main" id="{66BA9194-75A8-4C0B-AC25-2B7D484E7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92" y="1737772"/>
            <a:ext cx="1784651" cy="111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Рисунок 4">
            <a:extLst>
              <a:ext uri="{FF2B5EF4-FFF2-40B4-BE49-F238E27FC236}">
                <a16:creationId xmlns:a16="http://schemas.microsoft.com/office/drawing/2014/main" id="{DE8938CB-9A35-4237-8BCE-5281B621E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212" y="1778303"/>
            <a:ext cx="1816338" cy="10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Рисунок 5">
            <a:extLst>
              <a:ext uri="{FF2B5EF4-FFF2-40B4-BE49-F238E27FC236}">
                <a16:creationId xmlns:a16="http://schemas.microsoft.com/office/drawing/2014/main" id="{A03F73D9-0D29-4FB1-9E4C-8F4BDC383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92" y="3218060"/>
            <a:ext cx="2060973" cy="115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Рисунок 7">
            <a:extLst>
              <a:ext uri="{FF2B5EF4-FFF2-40B4-BE49-F238E27FC236}">
                <a16:creationId xmlns:a16="http://schemas.microsoft.com/office/drawing/2014/main" id="{B7AEE0D1-E321-47A7-8343-EA89ECB72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212" y="3248080"/>
            <a:ext cx="1956748" cy="112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Рисунок 8">
            <a:extLst>
              <a:ext uri="{FF2B5EF4-FFF2-40B4-BE49-F238E27FC236}">
                <a16:creationId xmlns:a16="http://schemas.microsoft.com/office/drawing/2014/main" id="{D52C7010-57C2-497F-87EE-8330FD72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27" y="1447225"/>
            <a:ext cx="3112265" cy="175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7">
            <a:extLst>
              <a:ext uri="{FF2B5EF4-FFF2-40B4-BE49-F238E27FC236}">
                <a16:creationId xmlns:a16="http://schemas.microsoft.com/office/drawing/2014/main" id="{9CC25494-CC82-4793-9571-C921D5BF7CB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28687" y="949533"/>
            <a:ext cx="53250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8">
            <a:extLst>
              <a:ext uri="{FF2B5EF4-FFF2-40B4-BE49-F238E27FC236}">
                <a16:creationId xmlns:a16="http://schemas.microsoft.com/office/drawing/2014/main" id="{A6A9E1F1-AF8C-450A-BF14-DB0815C7D5D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72782" y="2819597"/>
            <a:ext cx="532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Сервопривод                           2. Вал с опорным подшипником 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7D4582D7-6F05-4FC0-BC3D-72D4EEA7080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4452000"/>
            <a:ext cx="532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Шестерня                                   4. ВМГ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E558C176-119A-48D7-A51B-3B9215D1668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427341" y="3398112"/>
            <a:ext cx="53250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Механизм в сборе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D5951F-C868-435D-97FD-5A837D46FED4}"/>
              </a:ext>
            </a:extLst>
          </p:cNvPr>
          <p:cNvSpPr txBox="1"/>
          <p:nvPr/>
        </p:nvSpPr>
        <p:spPr>
          <a:xfrm>
            <a:off x="432332" y="1544449"/>
            <a:ext cx="3018099" cy="2797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механизм </a:t>
            </a:r>
            <a:r>
              <a:rPr lang="ru-RU" sz="14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ВМГ (винта моторная группа) исключает проблемы всех остальных типов БАС (беспилотная авиационная система). Благодаря данной разработке увеличивается манёвренность дрона, а так же возрастает скорость минимум на 70%. При этом энерго потребление не изменится, что является очень важным показателем.</a:t>
            </a:r>
          </a:p>
        </p:txBody>
      </p:sp>
      <p:pic>
        <p:nvPicPr>
          <p:cNvPr id="14" name="Объект 4">
            <a:extLst>
              <a:ext uri="{FF2B5EF4-FFF2-40B4-BE49-F238E27FC236}">
                <a16:creationId xmlns:a16="http://schemas.microsoft.com/office/drawing/2014/main" id="{2D670577-313F-C51F-7E62-7E58448BCF77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551" y="1451772"/>
            <a:ext cx="5099453" cy="32004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sp>
        <p:nvSpPr>
          <p:cNvPr id="17" name="Google Shape;251;p11">
            <a:extLst>
              <a:ext uri="{FF2B5EF4-FFF2-40B4-BE49-F238E27FC236}">
                <a16:creationId xmlns:a16="http://schemas.microsoft.com/office/drawing/2014/main" id="{912CEA3D-9C28-4CB4-88AB-E524EBF829B1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Google Shape;252;p11">
            <a:extLst>
              <a:ext uri="{FF2B5EF4-FFF2-40B4-BE49-F238E27FC236}">
                <a16:creationId xmlns:a16="http://schemas.microsoft.com/office/drawing/2014/main" id="{0C500F8F-6208-47A2-9C56-489561387E2D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Google Shape;253;p11">
            <a:extLst>
              <a:ext uri="{FF2B5EF4-FFF2-40B4-BE49-F238E27FC236}">
                <a16:creationId xmlns:a16="http://schemas.microsoft.com/office/drawing/2014/main" id="{745BECC1-E87F-46B5-B7F8-D4CF03832167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254;p11">
            <a:extLst>
              <a:ext uri="{FF2B5EF4-FFF2-40B4-BE49-F238E27FC236}">
                <a16:creationId xmlns:a16="http://schemas.microsoft.com/office/drawing/2014/main" id="{ACB0F83E-C01F-4FD6-8D59-C0229E3D61B4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245;p11">
            <a:extLst>
              <a:ext uri="{FF2B5EF4-FFF2-40B4-BE49-F238E27FC236}">
                <a16:creationId xmlns:a16="http://schemas.microsoft.com/office/drawing/2014/main" id="{198C865A-0C5D-491B-8EF1-A43C0565ED60}"/>
              </a:ext>
            </a:extLst>
          </p:cNvPr>
          <p:cNvSpPr txBox="1">
            <a:spLocks/>
          </p:cNvSpPr>
          <p:nvPr/>
        </p:nvSpPr>
        <p:spPr>
          <a:xfrm>
            <a:off x="593887" y="1194319"/>
            <a:ext cx="3635213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Панькин Никита 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Брикатнин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Павел 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Узянов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Никита 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Пашута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Эглит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Амрин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Мурат </a:t>
            </a:r>
          </a:p>
          <a:p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Березикова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Юлия </a:t>
            </a:r>
          </a:p>
          <a:p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Голиков Кирилл </a:t>
            </a:r>
          </a:p>
          <a:p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 Владислав </a:t>
            </a:r>
          </a:p>
          <a:p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09D57EE-E5C0-4E42-93AC-8441FA4B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31" y="875248"/>
            <a:ext cx="5379243" cy="358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224A3E-8D5D-40B1-92EF-8CB71DC8E2F7}"/>
              </a:ext>
            </a:extLst>
          </p:cNvPr>
          <p:cNvSpPr txBox="1"/>
          <p:nvPr/>
        </p:nvSpPr>
        <p:spPr>
          <a:xfrm>
            <a:off x="593887" y="4049196"/>
            <a:ext cx="4575572" cy="56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«Студенческого конструкторского бюро» (СКБ) Омского ГАУ имени П.А. Столыпина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456818" y="1659976"/>
            <a:ext cx="7973700" cy="2016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1. Распечатать на 3д принтере макет , собрать и проверить работоспособность механизма</a:t>
            </a: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2. Собрать прототип</a:t>
            </a: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3. Провести проверку и испытания прототипа</a:t>
            </a: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4. Запатентовать разработку</a:t>
            </a: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5. Выставить разработку на рынок</a:t>
            </a: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F28BFBC-7A42-4ADB-B462-F8AC7CA6A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704" y="2509682"/>
            <a:ext cx="3969245" cy="237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01A786B-DDB5-475B-8C44-E55E0B0E7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71" y="0"/>
            <a:ext cx="29225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469</Words>
  <Application>Microsoft Office PowerPoint</Application>
  <PresentationFormat>Экран (16:9)</PresentationFormat>
  <Paragraphs>65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Calibri</vt:lpstr>
      <vt:lpstr>Century Gothic</vt:lpstr>
      <vt:lpstr>Arial</vt:lpstr>
      <vt:lpstr>Raleway</vt:lpstr>
      <vt:lpstr>Helvetica Neue</vt:lpstr>
      <vt:lpstr>Times New Roman</vt:lpstr>
      <vt:lpstr>Raleway SemiBold</vt:lpstr>
      <vt:lpstr>Simple Light</vt:lpstr>
      <vt:lpstr>Simple Light</vt:lpstr>
      <vt:lpstr>Я В КАДРЕ (разработка конструкции поворота моторно-винтовой группы бас ) </vt:lpstr>
      <vt:lpstr>Презентация PowerPoint</vt:lpstr>
      <vt:lpstr>ЦЕЛЕВАЯ АУДИТОРИЯ</vt:lpstr>
      <vt:lpstr>Презентация PowerPoint</vt:lpstr>
      <vt:lpstr>ПРОБЛЕМА</vt:lpstr>
      <vt:lpstr>РЕШЕНИЕ</vt:lpstr>
      <vt:lpstr>РЫНОК</vt:lpstr>
      <vt:lpstr>БИЗНЕС-МОДЕЛЬ*</vt:lpstr>
      <vt:lpstr>ТЕКУЩИЕ РЕЗУЛЬТАТЫ</vt:lpstr>
      <vt:lpstr>ЦЕННОСТЬ, ЦЕННОСТНОЕ ПРЕДЛОЖЕНИЕ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КОНСТРУКЦИИ ПОВОРОТА МОТОРНО-ВИНТОВОЙ ГРУППЫ БАС</dc:title>
  <cp:lastModifiedBy>User</cp:lastModifiedBy>
  <cp:revision>29</cp:revision>
  <dcterms:modified xsi:type="dcterms:W3CDTF">2023-12-21T15:30:01Z</dcterms:modified>
</cp:coreProperties>
</file>